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9"/>
  </p:notesMasterIdLst>
  <p:sldIdLst>
    <p:sldId id="257" r:id="rId5"/>
    <p:sldId id="299" r:id="rId6"/>
    <p:sldId id="315" r:id="rId7"/>
    <p:sldId id="363" r:id="rId8"/>
    <p:sldId id="332" r:id="rId9"/>
    <p:sldId id="314" r:id="rId10"/>
    <p:sldId id="364" r:id="rId11"/>
    <p:sldId id="301" r:id="rId12"/>
    <p:sldId id="319" r:id="rId13"/>
    <p:sldId id="365" r:id="rId14"/>
    <p:sldId id="366" r:id="rId15"/>
    <p:sldId id="322" r:id="rId16"/>
    <p:sldId id="334" r:id="rId17"/>
    <p:sldId id="308" r:id="rId18"/>
    <p:sldId id="367" r:id="rId19"/>
    <p:sldId id="323" r:id="rId20"/>
    <p:sldId id="307" r:id="rId21"/>
    <p:sldId id="310" r:id="rId22"/>
    <p:sldId id="311" r:id="rId23"/>
    <p:sldId id="333" r:id="rId24"/>
    <p:sldId id="260" r:id="rId25"/>
    <p:sldId id="326" r:id="rId26"/>
    <p:sldId id="258" r:id="rId27"/>
    <p:sldId id="329" r:id="rId28"/>
    <p:sldId id="328" r:id="rId29"/>
    <p:sldId id="327" r:id="rId30"/>
    <p:sldId id="330" r:id="rId31"/>
    <p:sldId id="331" r:id="rId32"/>
    <p:sldId id="339" r:id="rId33"/>
    <p:sldId id="336" r:id="rId34"/>
    <p:sldId id="337" r:id="rId35"/>
    <p:sldId id="338" r:id="rId36"/>
    <p:sldId id="312" r:id="rId37"/>
    <p:sldId id="275" r:id="rId38"/>
    <p:sldId id="355" r:id="rId39"/>
    <p:sldId id="356" r:id="rId40"/>
    <p:sldId id="357" r:id="rId41"/>
    <p:sldId id="388" r:id="rId42"/>
    <p:sldId id="340" r:id="rId43"/>
    <p:sldId id="264" r:id="rId44"/>
    <p:sldId id="341" r:id="rId45"/>
    <p:sldId id="293" r:id="rId46"/>
    <p:sldId id="263" r:id="rId47"/>
    <p:sldId id="387" r:id="rId48"/>
    <p:sldId id="285" r:id="rId49"/>
    <p:sldId id="286" r:id="rId50"/>
    <p:sldId id="359" r:id="rId51"/>
    <p:sldId id="370" r:id="rId52"/>
    <p:sldId id="371" r:id="rId53"/>
    <p:sldId id="297" r:id="rId54"/>
    <p:sldId id="372" r:id="rId55"/>
    <p:sldId id="373" r:id="rId56"/>
    <p:sldId id="374" r:id="rId57"/>
    <p:sldId id="375" r:id="rId58"/>
    <p:sldId id="377" r:id="rId59"/>
    <p:sldId id="378" r:id="rId60"/>
    <p:sldId id="379" r:id="rId61"/>
    <p:sldId id="385" r:id="rId62"/>
    <p:sldId id="380" r:id="rId63"/>
    <p:sldId id="386" r:id="rId64"/>
    <p:sldId id="383" r:id="rId65"/>
    <p:sldId id="343" r:id="rId66"/>
    <p:sldId id="384" r:id="rId67"/>
    <p:sldId id="290"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945200"/>
    <a:srgbClr val="941100"/>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6"/>
    <p:restoredTop sz="76712"/>
  </p:normalViewPr>
  <p:slideViewPr>
    <p:cSldViewPr snapToGrid="0" snapToObjects="1">
      <p:cViewPr varScale="1">
        <p:scale>
          <a:sx n="84" d="100"/>
          <a:sy n="84" d="100"/>
        </p:scale>
        <p:origin x="2808" y="90"/>
      </p:cViewPr>
      <p:guideLst/>
    </p:cSldViewPr>
  </p:slideViewPr>
  <p:notesTextViewPr>
    <p:cViewPr>
      <p:scale>
        <a:sx n="110" d="100"/>
        <a:sy n="11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A00BF-6BB1-F44D-8ABC-A9C965B308C5}" type="datetimeFigureOut">
              <a:rPr lang="en-US"/>
              <a:t>3/4/2021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C4D46-BDF9-F94B-87BB-0D2D35BD7AD7}" type="slidenum">
              <a:rPr/>
              <a:t>‹#›</a:t>
            </a:fld>
            <a:endParaRPr lang="en-US"/>
          </a:p>
        </p:txBody>
      </p:sp>
    </p:spTree>
    <p:extLst>
      <p:ext uri="{BB962C8B-B14F-4D97-AF65-F5344CB8AC3E}">
        <p14:creationId xmlns:p14="http://schemas.microsoft.com/office/powerpoint/2010/main" val="223933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CC4D46-BDF9-F94B-87BB-0D2D35BD7AD7}" type="slidenum">
              <a:rPr lang="en-US"/>
              <a:t>7</a:t>
            </a:fld>
            <a:endParaRPr lang="en-US"/>
          </a:p>
        </p:txBody>
      </p:sp>
    </p:spTree>
    <p:extLst>
      <p:ext uri="{BB962C8B-B14F-4D97-AF65-F5344CB8AC3E}">
        <p14:creationId xmlns:p14="http://schemas.microsoft.com/office/powerpoint/2010/main" val="347553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17</a:t>
            </a:fld>
            <a:endParaRPr lang="en-US"/>
          </a:p>
        </p:txBody>
      </p:sp>
    </p:spTree>
    <p:extLst>
      <p:ext uri="{BB962C8B-B14F-4D97-AF65-F5344CB8AC3E}">
        <p14:creationId xmlns:p14="http://schemas.microsoft.com/office/powerpoint/2010/main" val="30893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18</a:t>
            </a:fld>
            <a:endParaRPr lang="en-US"/>
          </a:p>
        </p:txBody>
      </p:sp>
    </p:spTree>
    <p:extLst>
      <p:ext uri="{BB962C8B-B14F-4D97-AF65-F5344CB8AC3E}">
        <p14:creationId xmlns:p14="http://schemas.microsoft.com/office/powerpoint/2010/main" val="87706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C4D46-BDF9-F94B-87BB-0D2D35BD7AD7}" type="slidenum">
              <a:rPr lang="en-US"/>
              <a:t>19</a:t>
            </a:fld>
            <a:endParaRPr lang="en-US" dirty="0"/>
          </a:p>
        </p:txBody>
      </p:sp>
    </p:spTree>
    <p:extLst>
      <p:ext uri="{BB962C8B-B14F-4D97-AF65-F5344CB8AC3E}">
        <p14:creationId xmlns:p14="http://schemas.microsoft.com/office/powerpoint/2010/main" val="118710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C4D46-BDF9-F94B-87BB-0D2D35BD7AD7}" type="slidenum">
              <a:rPr/>
              <a:t>20</a:t>
            </a:fld>
            <a:endParaRPr lang="en-US" dirty="0"/>
          </a:p>
        </p:txBody>
      </p:sp>
    </p:spTree>
    <p:extLst>
      <p:ext uri="{BB962C8B-B14F-4D97-AF65-F5344CB8AC3E}">
        <p14:creationId xmlns:p14="http://schemas.microsoft.com/office/powerpoint/2010/main" val="8372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25</a:t>
            </a:fld>
            <a:endParaRPr lang="en-US"/>
          </a:p>
        </p:txBody>
      </p:sp>
    </p:spTree>
    <p:extLst>
      <p:ext uri="{BB962C8B-B14F-4D97-AF65-F5344CB8AC3E}">
        <p14:creationId xmlns:p14="http://schemas.microsoft.com/office/powerpoint/2010/main" val="2500716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26</a:t>
            </a:fld>
            <a:endParaRPr lang="en-US"/>
          </a:p>
        </p:txBody>
      </p:sp>
    </p:spTree>
    <p:extLst>
      <p:ext uri="{BB962C8B-B14F-4D97-AF65-F5344CB8AC3E}">
        <p14:creationId xmlns:p14="http://schemas.microsoft.com/office/powerpoint/2010/main" val="2925335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27</a:t>
            </a:fld>
            <a:endParaRPr lang="en-US"/>
          </a:p>
        </p:txBody>
      </p:sp>
    </p:spTree>
    <p:extLst>
      <p:ext uri="{BB962C8B-B14F-4D97-AF65-F5344CB8AC3E}">
        <p14:creationId xmlns:p14="http://schemas.microsoft.com/office/powerpoint/2010/main" val="168616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28</a:t>
            </a:fld>
            <a:endParaRPr lang="en-US"/>
          </a:p>
        </p:txBody>
      </p:sp>
    </p:spTree>
    <p:extLst>
      <p:ext uri="{BB962C8B-B14F-4D97-AF65-F5344CB8AC3E}">
        <p14:creationId xmlns:p14="http://schemas.microsoft.com/office/powerpoint/2010/main" val="402825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29</a:t>
            </a:fld>
            <a:endParaRPr lang="en-US"/>
          </a:p>
        </p:txBody>
      </p:sp>
    </p:spTree>
    <p:extLst>
      <p:ext uri="{BB962C8B-B14F-4D97-AF65-F5344CB8AC3E}">
        <p14:creationId xmlns:p14="http://schemas.microsoft.com/office/powerpoint/2010/main" val="266610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30</a:t>
            </a:fld>
            <a:endParaRPr lang="en-US"/>
          </a:p>
        </p:txBody>
      </p:sp>
    </p:spTree>
    <p:extLst>
      <p:ext uri="{BB962C8B-B14F-4D97-AF65-F5344CB8AC3E}">
        <p14:creationId xmlns:p14="http://schemas.microsoft.com/office/powerpoint/2010/main" val="306595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8</a:t>
            </a:fld>
            <a:endParaRPr lang="en-US"/>
          </a:p>
        </p:txBody>
      </p:sp>
    </p:spTree>
    <p:extLst>
      <p:ext uri="{BB962C8B-B14F-4D97-AF65-F5344CB8AC3E}">
        <p14:creationId xmlns:p14="http://schemas.microsoft.com/office/powerpoint/2010/main" val="1938538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31</a:t>
            </a:fld>
            <a:endParaRPr lang="en-US"/>
          </a:p>
        </p:txBody>
      </p:sp>
    </p:spTree>
    <p:extLst>
      <p:ext uri="{BB962C8B-B14F-4D97-AF65-F5344CB8AC3E}">
        <p14:creationId xmlns:p14="http://schemas.microsoft.com/office/powerpoint/2010/main" val="3442596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32</a:t>
            </a:fld>
            <a:endParaRPr lang="en-US"/>
          </a:p>
        </p:txBody>
      </p:sp>
    </p:spTree>
    <p:extLst>
      <p:ext uri="{BB962C8B-B14F-4D97-AF65-F5344CB8AC3E}">
        <p14:creationId xmlns:p14="http://schemas.microsoft.com/office/powerpoint/2010/main" val="201266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33</a:t>
            </a:fld>
            <a:endParaRPr lang="en-US"/>
          </a:p>
        </p:txBody>
      </p:sp>
    </p:spTree>
    <p:extLst>
      <p:ext uri="{BB962C8B-B14F-4D97-AF65-F5344CB8AC3E}">
        <p14:creationId xmlns:p14="http://schemas.microsoft.com/office/powerpoint/2010/main" val="309452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Tx/>
              <a:buNone/>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34</a:t>
            </a:fld>
            <a:endParaRPr lang="en-US"/>
          </a:p>
        </p:txBody>
      </p:sp>
    </p:spTree>
    <p:extLst>
      <p:ext uri="{BB962C8B-B14F-4D97-AF65-F5344CB8AC3E}">
        <p14:creationId xmlns:p14="http://schemas.microsoft.com/office/powerpoint/2010/main" val="2464228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Tx/>
              <a:buNone/>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35</a:t>
            </a:fld>
            <a:endParaRPr lang="en-US"/>
          </a:p>
        </p:txBody>
      </p:sp>
    </p:spTree>
    <p:extLst>
      <p:ext uri="{BB962C8B-B14F-4D97-AF65-F5344CB8AC3E}">
        <p14:creationId xmlns:p14="http://schemas.microsoft.com/office/powerpoint/2010/main" val="4275421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Tx/>
              <a:buNone/>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36</a:t>
            </a:fld>
            <a:endParaRPr lang="en-US"/>
          </a:p>
        </p:txBody>
      </p:sp>
    </p:spTree>
    <p:extLst>
      <p:ext uri="{BB962C8B-B14F-4D97-AF65-F5344CB8AC3E}">
        <p14:creationId xmlns:p14="http://schemas.microsoft.com/office/powerpoint/2010/main" val="3373892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Tx/>
              <a:buNone/>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37</a:t>
            </a:fld>
            <a:endParaRPr lang="en-US"/>
          </a:p>
        </p:txBody>
      </p:sp>
    </p:spTree>
    <p:extLst>
      <p:ext uri="{BB962C8B-B14F-4D97-AF65-F5344CB8AC3E}">
        <p14:creationId xmlns:p14="http://schemas.microsoft.com/office/powerpoint/2010/main" val="2605578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Tx/>
              <a:buNone/>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38</a:t>
            </a:fld>
            <a:endParaRPr lang="en-US"/>
          </a:p>
        </p:txBody>
      </p:sp>
    </p:spTree>
    <p:extLst>
      <p:ext uri="{BB962C8B-B14F-4D97-AF65-F5344CB8AC3E}">
        <p14:creationId xmlns:p14="http://schemas.microsoft.com/office/powerpoint/2010/main" val="433932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39</a:t>
            </a:fld>
            <a:endParaRPr lang="en-US"/>
          </a:p>
        </p:txBody>
      </p:sp>
    </p:spTree>
    <p:extLst>
      <p:ext uri="{BB962C8B-B14F-4D97-AF65-F5344CB8AC3E}">
        <p14:creationId xmlns:p14="http://schemas.microsoft.com/office/powerpoint/2010/main" val="3253433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40</a:t>
            </a:fld>
            <a:endParaRPr lang="en-US"/>
          </a:p>
        </p:txBody>
      </p:sp>
    </p:spTree>
    <p:extLst>
      <p:ext uri="{BB962C8B-B14F-4D97-AF65-F5344CB8AC3E}">
        <p14:creationId xmlns:p14="http://schemas.microsoft.com/office/powerpoint/2010/main" val="43985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9</a:t>
            </a:fld>
            <a:endParaRPr lang="en-US"/>
          </a:p>
        </p:txBody>
      </p:sp>
    </p:spTree>
    <p:extLst>
      <p:ext uri="{BB962C8B-B14F-4D97-AF65-F5344CB8AC3E}">
        <p14:creationId xmlns:p14="http://schemas.microsoft.com/office/powerpoint/2010/main" val="1051962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Crowded conditions within hatchery are a breeding ground for protozoans, ciliates, myxosporodians, worms, opportunistic bacteria and fungi.</a:t>
            </a:r>
          </a:p>
          <a:p>
            <a:r>
              <a:rPr lang="en-US"/>
              <a:t>Importing eggs or fish from other river basins risks of introducing news diseases.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Times New Roman" panose="02020603050405020304" pitchFamily="18" charset="0"/>
              </a:rPr>
              <a:t>Transmission of these diseases to wild populations that have little </a:t>
            </a:r>
            <a:r>
              <a:rPr lang="en-US"/>
              <a:t>resistance </a:t>
            </a:r>
            <a:r>
              <a:rPr lang="en-US">
                <a:latin typeface="Calibri" panose="020F0502020204030204" pitchFamily="34" charset="0"/>
                <a:ea typeface="Calibri" panose="020F0502020204030204" pitchFamily="34" charset="0"/>
                <a:cs typeface="Times New Roman" panose="02020603050405020304" pitchFamily="18" charset="0"/>
              </a:rPr>
              <a:t>can have disastrous consequences.</a:t>
            </a:r>
            <a:endParaRPr lang="en-US" sz="11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42</a:t>
            </a:fld>
            <a:endParaRPr lang="en-US"/>
          </a:p>
        </p:txBody>
      </p:sp>
    </p:spTree>
    <p:extLst>
      <p:ext uri="{BB962C8B-B14F-4D97-AF65-F5344CB8AC3E}">
        <p14:creationId xmlns:p14="http://schemas.microsoft.com/office/powerpoint/2010/main" val="3811440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43</a:t>
            </a:fld>
            <a:endParaRPr lang="en-US"/>
          </a:p>
        </p:txBody>
      </p:sp>
    </p:spTree>
    <p:extLst>
      <p:ext uri="{BB962C8B-B14F-4D97-AF65-F5344CB8AC3E}">
        <p14:creationId xmlns:p14="http://schemas.microsoft.com/office/powerpoint/2010/main" val="2479824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44</a:t>
            </a:fld>
            <a:endParaRPr lang="en-US"/>
          </a:p>
        </p:txBody>
      </p:sp>
    </p:spTree>
    <p:extLst>
      <p:ext uri="{BB962C8B-B14F-4D97-AF65-F5344CB8AC3E}">
        <p14:creationId xmlns:p14="http://schemas.microsoft.com/office/powerpoint/2010/main" val="1226110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45</a:t>
            </a:fld>
            <a:endParaRPr lang="en-US"/>
          </a:p>
        </p:txBody>
      </p:sp>
    </p:spTree>
    <p:extLst>
      <p:ext uri="{BB962C8B-B14F-4D97-AF65-F5344CB8AC3E}">
        <p14:creationId xmlns:p14="http://schemas.microsoft.com/office/powerpoint/2010/main" val="1750677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46</a:t>
            </a:fld>
            <a:endParaRPr lang="en-US"/>
          </a:p>
        </p:txBody>
      </p:sp>
    </p:spTree>
    <p:extLst>
      <p:ext uri="{BB962C8B-B14F-4D97-AF65-F5344CB8AC3E}">
        <p14:creationId xmlns:p14="http://schemas.microsoft.com/office/powerpoint/2010/main" val="3597379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CC4D46-BDF9-F94B-87BB-0D2D35BD7AD7}" type="slidenum">
              <a:rPr lang="en-US"/>
              <a:t>47</a:t>
            </a:fld>
            <a:endParaRPr lang="en-US"/>
          </a:p>
        </p:txBody>
      </p:sp>
    </p:spTree>
    <p:extLst>
      <p:ext uri="{BB962C8B-B14F-4D97-AF65-F5344CB8AC3E}">
        <p14:creationId xmlns:p14="http://schemas.microsoft.com/office/powerpoint/2010/main" val="2509874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51</a:t>
            </a:fld>
            <a:endParaRPr lang="en-US"/>
          </a:p>
        </p:txBody>
      </p:sp>
    </p:spTree>
    <p:extLst>
      <p:ext uri="{BB962C8B-B14F-4D97-AF65-F5344CB8AC3E}">
        <p14:creationId xmlns:p14="http://schemas.microsoft.com/office/powerpoint/2010/main" val="4079491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52</a:t>
            </a:fld>
            <a:endParaRPr lang="en-US"/>
          </a:p>
        </p:txBody>
      </p:sp>
    </p:spTree>
    <p:extLst>
      <p:ext uri="{BB962C8B-B14F-4D97-AF65-F5344CB8AC3E}">
        <p14:creationId xmlns:p14="http://schemas.microsoft.com/office/powerpoint/2010/main" val="1930436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63</a:t>
            </a:fld>
            <a:endParaRPr lang="en-US"/>
          </a:p>
        </p:txBody>
      </p:sp>
    </p:spTree>
    <p:extLst>
      <p:ext uri="{BB962C8B-B14F-4D97-AF65-F5344CB8AC3E}">
        <p14:creationId xmlns:p14="http://schemas.microsoft.com/office/powerpoint/2010/main" val="336917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10</a:t>
            </a:fld>
            <a:endParaRPr lang="en-US"/>
          </a:p>
        </p:txBody>
      </p:sp>
    </p:spTree>
    <p:extLst>
      <p:ext uri="{BB962C8B-B14F-4D97-AF65-F5344CB8AC3E}">
        <p14:creationId xmlns:p14="http://schemas.microsoft.com/office/powerpoint/2010/main" val="352020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11</a:t>
            </a:fld>
            <a:endParaRPr lang="en-US"/>
          </a:p>
        </p:txBody>
      </p:sp>
    </p:spTree>
    <p:extLst>
      <p:ext uri="{BB962C8B-B14F-4D97-AF65-F5344CB8AC3E}">
        <p14:creationId xmlns:p14="http://schemas.microsoft.com/office/powerpoint/2010/main" val="196488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12</a:t>
            </a:fld>
            <a:endParaRPr lang="en-US"/>
          </a:p>
        </p:txBody>
      </p:sp>
    </p:spTree>
    <p:extLst>
      <p:ext uri="{BB962C8B-B14F-4D97-AF65-F5344CB8AC3E}">
        <p14:creationId xmlns:p14="http://schemas.microsoft.com/office/powerpoint/2010/main" val="138422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13</a:t>
            </a:fld>
            <a:endParaRPr lang="en-US"/>
          </a:p>
        </p:txBody>
      </p:sp>
    </p:spTree>
    <p:extLst>
      <p:ext uri="{BB962C8B-B14F-4D97-AF65-F5344CB8AC3E}">
        <p14:creationId xmlns:p14="http://schemas.microsoft.com/office/powerpoint/2010/main" val="213790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14</a:t>
            </a:fld>
            <a:endParaRPr lang="en-US"/>
          </a:p>
        </p:txBody>
      </p:sp>
    </p:spTree>
    <p:extLst>
      <p:ext uri="{BB962C8B-B14F-4D97-AF65-F5344CB8AC3E}">
        <p14:creationId xmlns:p14="http://schemas.microsoft.com/office/powerpoint/2010/main" val="232854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C4D46-BDF9-F94B-87BB-0D2D35BD7AD7}" type="slidenum">
              <a:rPr lang="en-US"/>
              <a:t>15</a:t>
            </a:fld>
            <a:endParaRPr lang="en-US"/>
          </a:p>
        </p:txBody>
      </p:sp>
    </p:spTree>
    <p:extLst>
      <p:ext uri="{BB962C8B-B14F-4D97-AF65-F5344CB8AC3E}">
        <p14:creationId xmlns:p14="http://schemas.microsoft.com/office/powerpoint/2010/main" val="92575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B423F97-CA56-E548-BE9D-5851E99E6A2C}" type="datetimeFigureOut">
              <a:rPr lang="en-US"/>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400452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423F97-CA56-E548-BE9D-5851E99E6A2C}" type="datetimeFigureOut">
              <a:rPr lang="en-US"/>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209834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423F97-CA56-E548-BE9D-5851E99E6A2C}" type="datetimeFigureOut">
              <a:rPr lang="en-US"/>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272595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423F97-CA56-E548-BE9D-5851E99E6A2C}" type="datetimeFigureOut">
              <a:rPr lang="en-US"/>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45155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EB423F97-CA56-E548-BE9D-5851E99E6A2C}" type="datetimeFigureOut">
              <a:rPr lang="en-US"/>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424596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423F97-CA56-E548-BE9D-5851E99E6A2C}" type="datetimeFigureOut">
              <a:rPr lang="en-US"/>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405265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B423F97-CA56-E548-BE9D-5851E99E6A2C}" type="datetimeFigureOut">
              <a:rPr lang="en-US"/>
              <a:t>3/4/2021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296396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B423F97-CA56-E548-BE9D-5851E99E6A2C}" type="datetimeFigureOut">
              <a:rPr lang="en-US"/>
              <a:t>3/4/2021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8626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23F97-CA56-E548-BE9D-5851E99E6A2C}" type="datetimeFigureOut">
              <a:rPr lang="en-US"/>
              <a:t>3/4/2021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2863772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EB423F97-CA56-E548-BE9D-5851E99E6A2C}" type="datetimeFigureOut">
              <a:rPr lang="en-US"/>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274340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EB423F97-CA56-E548-BE9D-5851E99E6A2C}" type="datetimeFigureOut">
              <a:rPr lang="en-US"/>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1C19-4FAE-CE4F-8A09-ED8D232535D6}" type="slidenum">
              <a:rPr/>
              <a:t>‹#›</a:t>
            </a:fld>
            <a:endParaRPr lang="en-US"/>
          </a:p>
        </p:txBody>
      </p:sp>
    </p:spTree>
    <p:extLst>
      <p:ext uri="{BB962C8B-B14F-4D97-AF65-F5344CB8AC3E}">
        <p14:creationId xmlns:p14="http://schemas.microsoft.com/office/powerpoint/2010/main" val="45477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23F97-CA56-E548-BE9D-5851E99E6A2C}" type="datetimeFigureOut">
              <a:rPr lang="en-US"/>
              <a:t>3/4/2021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1C19-4FAE-CE4F-8A09-ED8D232535D6}" type="slidenum">
              <a:rPr/>
              <a:t>‹#›</a:t>
            </a:fld>
            <a:endParaRPr lang="en-US"/>
          </a:p>
        </p:txBody>
      </p:sp>
    </p:spTree>
    <p:extLst>
      <p:ext uri="{BB962C8B-B14F-4D97-AF65-F5344CB8AC3E}">
        <p14:creationId xmlns:p14="http://schemas.microsoft.com/office/powerpoint/2010/main" val="1337470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gif"/><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1.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85442-F517-2741-A204-F7CB8405EFB2}"/>
              </a:ext>
            </a:extLst>
          </p:cNvPr>
          <p:cNvSpPr txBox="1"/>
          <p:nvPr/>
        </p:nvSpPr>
        <p:spPr>
          <a:xfrm>
            <a:off x="1" y="1372554"/>
            <a:ext cx="9143999" cy="1077218"/>
          </a:xfrm>
          <a:prstGeom prst="rect">
            <a:avLst/>
          </a:prstGeom>
          <a:noFill/>
        </p:spPr>
        <p:txBody>
          <a:bodyPr wrap="square" rtlCol="0">
            <a:spAutoFit/>
          </a:bodyPr>
          <a:lstStyle/>
          <a:p>
            <a:pPr algn="ctr"/>
            <a:r>
              <a:rPr lang="en-US" sz="3200" b="1" spc="300" dirty="0">
                <a:solidFill>
                  <a:schemeClr val="accent1">
                    <a:lumMod val="50000"/>
                  </a:schemeClr>
                </a:solidFill>
              </a:rPr>
              <a:t>RETHINKING HATCHERIES</a:t>
            </a:r>
          </a:p>
          <a:p>
            <a:pPr algn="ctr"/>
            <a:r>
              <a:rPr lang="en-US" sz="3200" b="1" spc="300" dirty="0">
                <a:solidFill>
                  <a:schemeClr val="accent1">
                    <a:lumMod val="50000"/>
                  </a:schemeClr>
                </a:solidFill>
              </a:rPr>
              <a:t>A REVIEW OF THE COSTS AND BENEFITS</a:t>
            </a:r>
          </a:p>
        </p:txBody>
      </p:sp>
      <p:sp>
        <p:nvSpPr>
          <p:cNvPr id="5" name="TextBox 4">
            <a:extLst>
              <a:ext uri="{FF2B5EF4-FFF2-40B4-BE49-F238E27FC236}">
                <a16:creationId xmlns:a16="http://schemas.microsoft.com/office/drawing/2014/main" id="{1086FF46-1EF8-5146-B652-2FB0B019D0FC}"/>
              </a:ext>
            </a:extLst>
          </p:cNvPr>
          <p:cNvSpPr txBox="1"/>
          <p:nvPr/>
        </p:nvSpPr>
        <p:spPr>
          <a:xfrm>
            <a:off x="3011188" y="2809525"/>
            <a:ext cx="3241850" cy="954107"/>
          </a:xfrm>
          <a:prstGeom prst="rect">
            <a:avLst/>
          </a:prstGeom>
          <a:noFill/>
        </p:spPr>
        <p:txBody>
          <a:bodyPr wrap="none" rtlCol="0">
            <a:spAutoFit/>
          </a:bodyPr>
          <a:lstStyle/>
          <a:p>
            <a:r>
              <a:rPr lang="en-US" sz="2800" b="1" spc="300" dirty="0">
                <a:solidFill>
                  <a:schemeClr val="accent3">
                    <a:lumMod val="75000"/>
                  </a:schemeClr>
                </a:solidFill>
              </a:rPr>
              <a:t>DAVID PHILIPP</a:t>
            </a:r>
          </a:p>
          <a:p>
            <a:r>
              <a:rPr lang="en-US" sz="2800" b="1" spc="300" dirty="0">
                <a:solidFill>
                  <a:schemeClr val="accent3">
                    <a:lumMod val="75000"/>
                  </a:schemeClr>
                </a:solidFill>
              </a:rPr>
              <a:t>JULIE CLAUSSEN</a:t>
            </a:r>
          </a:p>
        </p:txBody>
      </p:sp>
      <p:pic>
        <p:nvPicPr>
          <p:cNvPr id="7" name="Picture 6">
            <a:extLst>
              <a:ext uri="{FF2B5EF4-FFF2-40B4-BE49-F238E27FC236}">
                <a16:creationId xmlns:a16="http://schemas.microsoft.com/office/drawing/2014/main" id="{CF60E417-DE2E-7349-8D24-A6D58415F085}"/>
              </a:ext>
            </a:extLst>
          </p:cNvPr>
          <p:cNvPicPr>
            <a:picLocks noChangeAspect="1"/>
          </p:cNvPicPr>
          <p:nvPr/>
        </p:nvPicPr>
        <p:blipFill>
          <a:blip r:embed="rId2"/>
          <a:stretch>
            <a:fillRect/>
          </a:stretch>
        </p:blipFill>
        <p:spPr>
          <a:xfrm>
            <a:off x="1817224" y="4123385"/>
            <a:ext cx="4965540" cy="1773407"/>
          </a:xfrm>
          <a:prstGeom prst="rect">
            <a:avLst/>
          </a:prstGeom>
        </p:spPr>
      </p:pic>
    </p:spTree>
    <p:extLst>
      <p:ext uri="{BB962C8B-B14F-4D97-AF65-F5344CB8AC3E}">
        <p14:creationId xmlns:p14="http://schemas.microsoft.com/office/powerpoint/2010/main" val="3939575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C35BE7-FBD5-5A45-BFF8-2113FD24EBE8}"/>
              </a:ext>
            </a:extLst>
          </p:cNvPr>
          <p:cNvSpPr txBox="1"/>
          <p:nvPr/>
        </p:nvSpPr>
        <p:spPr>
          <a:xfrm>
            <a:off x="2940148" y="1392702"/>
            <a:ext cx="184731" cy="369332"/>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DCD8B491-6382-8A46-B097-079226F1C42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285F18AD-6022-324B-91AC-41DE03572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6146" name="Picture 2" descr="Grand Coulee Dam Cultural History | Bureau of Reclamation">
            <a:extLst>
              <a:ext uri="{FF2B5EF4-FFF2-40B4-BE49-F238E27FC236}">
                <a16:creationId xmlns:a16="http://schemas.microsoft.com/office/drawing/2014/main" id="{1634D0D1-4EFC-C243-9A81-385BB34C28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02"/>
          <a:stretch/>
        </p:blipFill>
        <p:spPr bwMode="auto">
          <a:xfrm>
            <a:off x="0" y="558387"/>
            <a:ext cx="9144000" cy="523984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C3D3C7B-469E-5C4B-81FD-686EFB71C4AC}"/>
              </a:ext>
            </a:extLst>
          </p:cNvPr>
          <p:cNvGrpSpPr/>
          <p:nvPr/>
        </p:nvGrpSpPr>
        <p:grpSpPr>
          <a:xfrm>
            <a:off x="0" y="-260536"/>
            <a:ext cx="9144000" cy="906660"/>
            <a:chOff x="0" y="-260536"/>
            <a:chExt cx="9144000" cy="906660"/>
          </a:xfrm>
        </p:grpSpPr>
        <p:sp>
          <p:nvSpPr>
            <p:cNvPr id="13" name="Rectangle 12">
              <a:extLst>
                <a:ext uri="{FF2B5EF4-FFF2-40B4-BE49-F238E27FC236}">
                  <a16:creationId xmlns:a16="http://schemas.microsoft.com/office/drawing/2014/main" id="{F7766247-1E3B-3F4A-A9D6-B7FAC63EE931}"/>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21EFE9-2E9B-6A4C-8EA5-FB14360FE24A}"/>
                </a:ext>
              </a:extLst>
            </p:cNvPr>
            <p:cNvSpPr txBox="1"/>
            <p:nvPr/>
          </p:nvSpPr>
          <p:spPr>
            <a:xfrm>
              <a:off x="0" y="-27021"/>
              <a:ext cx="3549883" cy="461665"/>
            </a:xfrm>
            <a:prstGeom prst="rect">
              <a:avLst/>
            </a:prstGeom>
            <a:noFill/>
          </p:spPr>
          <p:txBody>
            <a:bodyPr wrap="none" rtlCol="0">
              <a:spAutoFit/>
            </a:bodyPr>
            <a:lstStyle/>
            <a:p>
              <a:r>
                <a:rPr lang="en-US" sz="2400" b="1">
                  <a:solidFill>
                    <a:schemeClr val="accent4">
                      <a:lumMod val="40000"/>
                      <a:lumOff val="60000"/>
                    </a:schemeClr>
                  </a:solidFill>
                </a:rPr>
                <a:t>HISTORY OF FISH CULTURE</a:t>
              </a:r>
            </a:p>
          </p:txBody>
        </p:sp>
        <p:pic>
          <p:nvPicPr>
            <p:cNvPr id="15" name="Picture 14">
              <a:extLst>
                <a:ext uri="{FF2B5EF4-FFF2-40B4-BE49-F238E27FC236}">
                  <a16:creationId xmlns:a16="http://schemas.microsoft.com/office/drawing/2014/main" id="{415339B1-0A6F-8F4C-ABF4-D41A0E007752}"/>
                </a:ext>
              </a:extLst>
            </p:cNvPr>
            <p:cNvPicPr>
              <a:picLocks noChangeAspect="1"/>
            </p:cNvPicPr>
            <p:nvPr/>
          </p:nvPicPr>
          <p:blipFill>
            <a:blip r:embed="rId5"/>
            <a:stretch>
              <a:fillRect/>
            </a:stretch>
          </p:blipFill>
          <p:spPr>
            <a:xfrm rot="2841072">
              <a:off x="8050104" y="-260536"/>
              <a:ext cx="906660" cy="906660"/>
            </a:xfrm>
            <a:prstGeom prst="rect">
              <a:avLst/>
            </a:prstGeom>
          </p:spPr>
        </p:pic>
      </p:grpSp>
      <p:sp>
        <p:nvSpPr>
          <p:cNvPr id="4" name="TextBox 3">
            <a:extLst>
              <a:ext uri="{FF2B5EF4-FFF2-40B4-BE49-F238E27FC236}">
                <a16:creationId xmlns:a16="http://schemas.microsoft.com/office/drawing/2014/main" id="{9DC41012-3075-B948-AF56-D57FA257A774}"/>
              </a:ext>
            </a:extLst>
          </p:cNvPr>
          <p:cNvSpPr txBox="1"/>
          <p:nvPr/>
        </p:nvSpPr>
        <p:spPr>
          <a:xfrm>
            <a:off x="296566" y="5966044"/>
            <a:ext cx="8394927" cy="400110"/>
          </a:xfrm>
          <a:prstGeom prst="rect">
            <a:avLst/>
          </a:prstGeom>
          <a:noFill/>
        </p:spPr>
        <p:txBody>
          <a:bodyPr wrap="none" rtlCol="0">
            <a:spAutoFit/>
          </a:bodyPr>
          <a:lstStyle/>
          <a:p>
            <a:r>
              <a:rPr lang="en-US" sz="2000" b="1" dirty="0"/>
              <a:t>DAM CONSTRUCTION IN EARLY 1940’S-60’S CAUSED GROWTH IN HATCHERIES</a:t>
            </a:r>
          </a:p>
        </p:txBody>
      </p:sp>
    </p:spTree>
    <p:extLst>
      <p:ext uri="{BB962C8B-B14F-4D97-AF65-F5344CB8AC3E}">
        <p14:creationId xmlns:p14="http://schemas.microsoft.com/office/powerpoint/2010/main" val="174889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C35BE7-FBD5-5A45-BFF8-2113FD24EBE8}"/>
              </a:ext>
            </a:extLst>
          </p:cNvPr>
          <p:cNvSpPr txBox="1"/>
          <p:nvPr/>
        </p:nvSpPr>
        <p:spPr>
          <a:xfrm>
            <a:off x="2940148" y="1392702"/>
            <a:ext cx="184731" cy="369332"/>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DCD8B491-6382-8A46-B097-079226F1C42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285F18AD-6022-324B-91AC-41DE03572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nvGrpSpPr>
          <p:cNvPr id="12" name="Group 11">
            <a:extLst>
              <a:ext uri="{FF2B5EF4-FFF2-40B4-BE49-F238E27FC236}">
                <a16:creationId xmlns:a16="http://schemas.microsoft.com/office/drawing/2014/main" id="{5C3D3C7B-469E-5C4B-81FD-686EFB71C4AC}"/>
              </a:ext>
            </a:extLst>
          </p:cNvPr>
          <p:cNvGrpSpPr/>
          <p:nvPr/>
        </p:nvGrpSpPr>
        <p:grpSpPr>
          <a:xfrm>
            <a:off x="0" y="-260536"/>
            <a:ext cx="9144000" cy="906660"/>
            <a:chOff x="0" y="-260536"/>
            <a:chExt cx="9144000" cy="906660"/>
          </a:xfrm>
        </p:grpSpPr>
        <p:sp>
          <p:nvSpPr>
            <p:cNvPr id="13" name="Rectangle 12">
              <a:extLst>
                <a:ext uri="{FF2B5EF4-FFF2-40B4-BE49-F238E27FC236}">
                  <a16:creationId xmlns:a16="http://schemas.microsoft.com/office/drawing/2014/main" id="{F7766247-1E3B-3F4A-A9D6-B7FAC63EE931}"/>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21EFE9-2E9B-6A4C-8EA5-FB14360FE24A}"/>
                </a:ext>
              </a:extLst>
            </p:cNvPr>
            <p:cNvSpPr txBox="1"/>
            <p:nvPr/>
          </p:nvSpPr>
          <p:spPr>
            <a:xfrm>
              <a:off x="0" y="-27021"/>
              <a:ext cx="3549883" cy="461665"/>
            </a:xfrm>
            <a:prstGeom prst="rect">
              <a:avLst/>
            </a:prstGeom>
            <a:noFill/>
          </p:spPr>
          <p:txBody>
            <a:bodyPr wrap="none" rtlCol="0">
              <a:spAutoFit/>
            </a:bodyPr>
            <a:lstStyle/>
            <a:p>
              <a:r>
                <a:rPr lang="en-US" sz="2400" b="1" dirty="0">
                  <a:solidFill>
                    <a:schemeClr val="accent4">
                      <a:lumMod val="40000"/>
                      <a:lumOff val="60000"/>
                    </a:schemeClr>
                  </a:solidFill>
                </a:rPr>
                <a:t>HISTORY OF FISH CULTURE</a:t>
              </a:r>
            </a:p>
          </p:txBody>
        </p:sp>
        <p:pic>
          <p:nvPicPr>
            <p:cNvPr id="15" name="Picture 14">
              <a:extLst>
                <a:ext uri="{FF2B5EF4-FFF2-40B4-BE49-F238E27FC236}">
                  <a16:creationId xmlns:a16="http://schemas.microsoft.com/office/drawing/2014/main" id="{415339B1-0A6F-8F4C-ABF4-D41A0E007752}"/>
                </a:ext>
              </a:extLst>
            </p:cNvPr>
            <p:cNvPicPr>
              <a:picLocks noChangeAspect="1"/>
            </p:cNvPicPr>
            <p:nvPr/>
          </p:nvPicPr>
          <p:blipFill>
            <a:blip r:embed="rId4"/>
            <a:stretch>
              <a:fillRect/>
            </a:stretch>
          </p:blipFill>
          <p:spPr>
            <a:xfrm rot="2841072">
              <a:off x="8050104" y="-260536"/>
              <a:ext cx="906660" cy="906660"/>
            </a:xfrm>
            <a:prstGeom prst="rect">
              <a:avLst/>
            </a:prstGeom>
          </p:spPr>
        </p:pic>
      </p:grpSp>
      <p:sp>
        <p:nvSpPr>
          <p:cNvPr id="4" name="TextBox 3">
            <a:extLst>
              <a:ext uri="{FF2B5EF4-FFF2-40B4-BE49-F238E27FC236}">
                <a16:creationId xmlns:a16="http://schemas.microsoft.com/office/drawing/2014/main" id="{9DC41012-3075-B948-AF56-D57FA257A774}"/>
              </a:ext>
            </a:extLst>
          </p:cNvPr>
          <p:cNvSpPr txBox="1"/>
          <p:nvPr/>
        </p:nvSpPr>
        <p:spPr>
          <a:xfrm>
            <a:off x="296566" y="5966044"/>
            <a:ext cx="8049704" cy="400110"/>
          </a:xfrm>
          <a:prstGeom prst="rect">
            <a:avLst/>
          </a:prstGeom>
          <a:noFill/>
        </p:spPr>
        <p:txBody>
          <a:bodyPr wrap="none" rtlCol="0">
            <a:spAutoFit/>
          </a:bodyPr>
          <a:lstStyle/>
          <a:p>
            <a:r>
              <a:rPr lang="en-US" sz="2000" b="1" dirty="0"/>
              <a:t>DEMAND FOR RECREATIONAL FISHING IN 1970’S FUELED FISH TRANSFERS </a:t>
            </a:r>
          </a:p>
        </p:txBody>
      </p:sp>
      <p:sp>
        <p:nvSpPr>
          <p:cNvPr id="2" name="TextBox 1">
            <a:extLst>
              <a:ext uri="{FF2B5EF4-FFF2-40B4-BE49-F238E27FC236}">
                <a16:creationId xmlns:a16="http://schemas.microsoft.com/office/drawing/2014/main" id="{9AB8D5E6-EDE9-9047-A738-FC09866FAD8F}"/>
              </a:ext>
            </a:extLst>
          </p:cNvPr>
          <p:cNvSpPr txBox="1"/>
          <p:nvPr/>
        </p:nvSpPr>
        <p:spPr>
          <a:xfrm>
            <a:off x="4429496" y="3265714"/>
            <a:ext cx="4512646" cy="369332"/>
          </a:xfrm>
          <a:prstGeom prst="rect">
            <a:avLst/>
          </a:prstGeom>
          <a:noFill/>
        </p:spPr>
        <p:txBody>
          <a:bodyPr wrap="none" rtlCol="0">
            <a:spAutoFit/>
          </a:bodyPr>
          <a:lstStyle/>
          <a:p>
            <a:r>
              <a:rPr lang="en-US" dirty="0"/>
              <a:t>Map of US with arrows showing fish transfers.</a:t>
            </a:r>
          </a:p>
        </p:txBody>
      </p:sp>
      <p:sp>
        <p:nvSpPr>
          <p:cNvPr id="11" name="Rectangle 10">
            <a:extLst>
              <a:ext uri="{FF2B5EF4-FFF2-40B4-BE49-F238E27FC236}">
                <a16:creationId xmlns:a16="http://schemas.microsoft.com/office/drawing/2014/main" id="{FA07D15F-FE3B-C140-9C23-B438322C625F}"/>
              </a:ext>
            </a:extLst>
          </p:cNvPr>
          <p:cNvSpPr/>
          <p:nvPr/>
        </p:nvSpPr>
        <p:spPr>
          <a:xfrm>
            <a:off x="3851910" y="2228928"/>
            <a:ext cx="5292090" cy="59400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282571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B6115-EFA2-174F-BB4E-FE1052084041}"/>
              </a:ext>
            </a:extLst>
          </p:cNvPr>
          <p:cNvPicPr>
            <a:picLocks noChangeAspect="1"/>
          </p:cNvPicPr>
          <p:nvPr/>
        </p:nvPicPr>
        <p:blipFill>
          <a:blip r:embed="rId3"/>
          <a:stretch>
            <a:fillRect/>
          </a:stretch>
        </p:blipFill>
        <p:spPr>
          <a:xfrm rot="21070892">
            <a:off x="231862" y="1099073"/>
            <a:ext cx="4157496" cy="2254350"/>
          </a:xfrm>
          <a:prstGeom prst="rect">
            <a:avLst/>
          </a:prstGeom>
        </p:spPr>
      </p:pic>
      <p:pic>
        <p:nvPicPr>
          <p:cNvPr id="4" name="Picture 3">
            <a:extLst>
              <a:ext uri="{FF2B5EF4-FFF2-40B4-BE49-F238E27FC236}">
                <a16:creationId xmlns:a16="http://schemas.microsoft.com/office/drawing/2014/main" id="{C7C0411C-1061-164C-8C12-C54F3840C1CA}"/>
              </a:ext>
            </a:extLst>
          </p:cNvPr>
          <p:cNvPicPr>
            <a:picLocks noChangeAspect="1"/>
          </p:cNvPicPr>
          <p:nvPr/>
        </p:nvPicPr>
        <p:blipFill rotWithShape="1">
          <a:blip r:embed="rId4"/>
          <a:srcRect l="4140" t="20071" r="12696"/>
          <a:stretch/>
        </p:blipFill>
        <p:spPr>
          <a:xfrm>
            <a:off x="5229516" y="1696598"/>
            <a:ext cx="3805085" cy="2909953"/>
          </a:xfrm>
          <a:prstGeom prst="rect">
            <a:avLst/>
          </a:prstGeom>
        </p:spPr>
      </p:pic>
      <p:pic>
        <p:nvPicPr>
          <p:cNvPr id="5" name="Picture 4">
            <a:extLst>
              <a:ext uri="{FF2B5EF4-FFF2-40B4-BE49-F238E27FC236}">
                <a16:creationId xmlns:a16="http://schemas.microsoft.com/office/drawing/2014/main" id="{5F3D3516-5FE5-984F-B0D6-1E77D60F61D3}"/>
              </a:ext>
            </a:extLst>
          </p:cNvPr>
          <p:cNvPicPr>
            <a:picLocks noChangeAspect="1"/>
          </p:cNvPicPr>
          <p:nvPr/>
        </p:nvPicPr>
        <p:blipFill>
          <a:blip r:embed="rId5"/>
          <a:stretch>
            <a:fillRect/>
          </a:stretch>
        </p:blipFill>
        <p:spPr>
          <a:xfrm rot="478481">
            <a:off x="5709754" y="3343418"/>
            <a:ext cx="3210500" cy="1860363"/>
          </a:xfrm>
          <a:prstGeom prst="rect">
            <a:avLst/>
          </a:prstGeom>
        </p:spPr>
      </p:pic>
      <p:pic>
        <p:nvPicPr>
          <p:cNvPr id="6" name="Picture 5">
            <a:extLst>
              <a:ext uri="{FF2B5EF4-FFF2-40B4-BE49-F238E27FC236}">
                <a16:creationId xmlns:a16="http://schemas.microsoft.com/office/drawing/2014/main" id="{2E1BE7B1-3F2B-4547-9BFB-D0D1CE8C16E2}"/>
              </a:ext>
            </a:extLst>
          </p:cNvPr>
          <p:cNvPicPr>
            <a:picLocks noChangeAspect="1"/>
          </p:cNvPicPr>
          <p:nvPr/>
        </p:nvPicPr>
        <p:blipFill>
          <a:blip r:embed="rId6"/>
          <a:stretch>
            <a:fillRect/>
          </a:stretch>
        </p:blipFill>
        <p:spPr>
          <a:xfrm>
            <a:off x="83635" y="2786218"/>
            <a:ext cx="5534314" cy="1159742"/>
          </a:xfrm>
          <a:prstGeom prst="rect">
            <a:avLst/>
          </a:prstGeom>
        </p:spPr>
      </p:pic>
      <p:pic>
        <p:nvPicPr>
          <p:cNvPr id="7" name="Picture 6">
            <a:extLst>
              <a:ext uri="{FF2B5EF4-FFF2-40B4-BE49-F238E27FC236}">
                <a16:creationId xmlns:a16="http://schemas.microsoft.com/office/drawing/2014/main" id="{809CBCD6-8A9B-AF42-8FBF-1329D6F56121}"/>
              </a:ext>
            </a:extLst>
          </p:cNvPr>
          <p:cNvPicPr>
            <a:picLocks noChangeAspect="1"/>
          </p:cNvPicPr>
          <p:nvPr/>
        </p:nvPicPr>
        <p:blipFill>
          <a:blip r:embed="rId7"/>
          <a:stretch>
            <a:fillRect/>
          </a:stretch>
        </p:blipFill>
        <p:spPr>
          <a:xfrm>
            <a:off x="285591" y="5145005"/>
            <a:ext cx="5047816" cy="1698394"/>
          </a:xfrm>
          <a:prstGeom prst="rect">
            <a:avLst/>
          </a:prstGeom>
          <a:ln>
            <a:solidFill>
              <a:schemeClr val="tx1"/>
            </a:solidFill>
          </a:ln>
        </p:spPr>
      </p:pic>
      <p:sp>
        <p:nvSpPr>
          <p:cNvPr id="8" name="TextBox 7">
            <a:extLst>
              <a:ext uri="{FF2B5EF4-FFF2-40B4-BE49-F238E27FC236}">
                <a16:creationId xmlns:a16="http://schemas.microsoft.com/office/drawing/2014/main" id="{B25CC1A2-8A72-4242-BD76-2A106A83E010}"/>
              </a:ext>
            </a:extLst>
          </p:cNvPr>
          <p:cNvSpPr txBox="1"/>
          <p:nvPr/>
        </p:nvSpPr>
        <p:spPr>
          <a:xfrm>
            <a:off x="446495" y="93750"/>
            <a:ext cx="4158728" cy="1077218"/>
          </a:xfrm>
          <a:prstGeom prst="rect">
            <a:avLst/>
          </a:prstGeom>
          <a:noFill/>
        </p:spPr>
        <p:txBody>
          <a:bodyPr wrap="square" rtlCol="0">
            <a:spAutoFit/>
          </a:bodyPr>
          <a:lstStyle/>
          <a:p>
            <a:pPr algn="ctr"/>
            <a:r>
              <a:rPr lang="en-US" sz="3200" b="1" spc="300">
                <a:solidFill>
                  <a:srgbClr val="941100"/>
                </a:solidFill>
              </a:rPr>
              <a:t>RESEARCH ON THE CONSEQUENCES</a:t>
            </a:r>
            <a:endParaRPr lang="en-US" sz="2400" b="1" spc="300">
              <a:solidFill>
                <a:srgbClr val="941100"/>
              </a:solidFill>
            </a:endParaRPr>
          </a:p>
        </p:txBody>
      </p:sp>
      <p:pic>
        <p:nvPicPr>
          <p:cNvPr id="2" name="Picture 1">
            <a:extLst>
              <a:ext uri="{FF2B5EF4-FFF2-40B4-BE49-F238E27FC236}">
                <a16:creationId xmlns:a16="http://schemas.microsoft.com/office/drawing/2014/main" id="{3A8F12AC-69BA-8D47-863C-A395A93BC99C}"/>
              </a:ext>
            </a:extLst>
          </p:cNvPr>
          <p:cNvPicPr>
            <a:picLocks noChangeAspect="1"/>
          </p:cNvPicPr>
          <p:nvPr/>
        </p:nvPicPr>
        <p:blipFill>
          <a:blip r:embed="rId8"/>
          <a:stretch>
            <a:fillRect/>
          </a:stretch>
        </p:blipFill>
        <p:spPr>
          <a:xfrm rot="21327119">
            <a:off x="36970" y="3889026"/>
            <a:ext cx="5026856" cy="1132054"/>
          </a:xfrm>
          <a:prstGeom prst="rect">
            <a:avLst/>
          </a:prstGeom>
        </p:spPr>
      </p:pic>
      <p:pic>
        <p:nvPicPr>
          <p:cNvPr id="10" name="Picture 9">
            <a:extLst>
              <a:ext uri="{FF2B5EF4-FFF2-40B4-BE49-F238E27FC236}">
                <a16:creationId xmlns:a16="http://schemas.microsoft.com/office/drawing/2014/main" id="{95D78E8F-9C57-7F46-A980-9515F1D1A0D2}"/>
              </a:ext>
            </a:extLst>
          </p:cNvPr>
          <p:cNvPicPr>
            <a:picLocks noChangeAspect="1"/>
          </p:cNvPicPr>
          <p:nvPr/>
        </p:nvPicPr>
        <p:blipFill>
          <a:blip r:embed="rId9"/>
          <a:stretch>
            <a:fillRect/>
          </a:stretch>
        </p:blipFill>
        <p:spPr>
          <a:xfrm>
            <a:off x="5420715" y="4944478"/>
            <a:ext cx="3379208" cy="1708804"/>
          </a:xfrm>
          <a:prstGeom prst="rect">
            <a:avLst/>
          </a:prstGeom>
          <a:ln>
            <a:solidFill>
              <a:schemeClr val="tx1"/>
            </a:solidFill>
          </a:ln>
        </p:spPr>
      </p:pic>
      <p:pic>
        <p:nvPicPr>
          <p:cNvPr id="11" name="Picture 10">
            <a:extLst>
              <a:ext uri="{FF2B5EF4-FFF2-40B4-BE49-F238E27FC236}">
                <a16:creationId xmlns:a16="http://schemas.microsoft.com/office/drawing/2014/main" id="{CC1A63CD-118A-2D4D-B252-27C0023366CB}"/>
              </a:ext>
            </a:extLst>
          </p:cNvPr>
          <p:cNvPicPr>
            <a:picLocks noChangeAspect="1"/>
          </p:cNvPicPr>
          <p:nvPr/>
        </p:nvPicPr>
        <p:blipFill>
          <a:blip r:embed="rId10"/>
          <a:stretch>
            <a:fillRect/>
          </a:stretch>
        </p:blipFill>
        <p:spPr>
          <a:xfrm>
            <a:off x="4537587" y="331419"/>
            <a:ext cx="4294000" cy="1247492"/>
          </a:xfrm>
          <a:prstGeom prst="rect">
            <a:avLst/>
          </a:prstGeom>
        </p:spPr>
      </p:pic>
    </p:spTree>
    <p:extLst>
      <p:ext uri="{BB962C8B-B14F-4D97-AF65-F5344CB8AC3E}">
        <p14:creationId xmlns:p14="http://schemas.microsoft.com/office/powerpoint/2010/main" val="274644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5CC1A2-8A72-4242-BD76-2A106A83E010}"/>
              </a:ext>
            </a:extLst>
          </p:cNvPr>
          <p:cNvSpPr txBox="1"/>
          <p:nvPr/>
        </p:nvSpPr>
        <p:spPr>
          <a:xfrm>
            <a:off x="186237" y="586193"/>
            <a:ext cx="4158728" cy="584775"/>
          </a:xfrm>
          <a:prstGeom prst="rect">
            <a:avLst/>
          </a:prstGeom>
          <a:noFill/>
        </p:spPr>
        <p:txBody>
          <a:bodyPr wrap="square" rtlCol="0">
            <a:spAutoFit/>
          </a:bodyPr>
          <a:lstStyle/>
          <a:p>
            <a:pPr algn="ctr"/>
            <a:r>
              <a:rPr lang="en-US" sz="3200" b="1" spc="300" dirty="0">
                <a:solidFill>
                  <a:srgbClr val="941100"/>
                </a:solidFill>
              </a:rPr>
              <a:t>POLICY ACTIONS</a:t>
            </a:r>
            <a:endParaRPr lang="en-US" sz="2400" b="1" spc="300" dirty="0">
              <a:solidFill>
                <a:srgbClr val="941100"/>
              </a:solidFill>
            </a:endParaRPr>
          </a:p>
        </p:txBody>
      </p:sp>
      <p:pic>
        <p:nvPicPr>
          <p:cNvPr id="12" name="Picture 11" descr="Screen Shot 2017-11-14 at 9.37.01 PM.png">
            <a:extLst>
              <a:ext uri="{FF2B5EF4-FFF2-40B4-BE49-F238E27FC236}">
                <a16:creationId xmlns:a16="http://schemas.microsoft.com/office/drawing/2014/main" id="{3E000C24-270A-844B-9A96-A2159F315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074" y="910789"/>
            <a:ext cx="4019382" cy="1077218"/>
          </a:xfrm>
          <a:prstGeom prst="rect">
            <a:avLst/>
          </a:prstGeom>
        </p:spPr>
      </p:pic>
      <p:sp>
        <p:nvSpPr>
          <p:cNvPr id="9" name="TextBox 8">
            <a:extLst>
              <a:ext uri="{FF2B5EF4-FFF2-40B4-BE49-F238E27FC236}">
                <a16:creationId xmlns:a16="http://schemas.microsoft.com/office/drawing/2014/main" id="{7ECBC832-852A-7348-9C33-8D9436207D0E}"/>
              </a:ext>
            </a:extLst>
          </p:cNvPr>
          <p:cNvSpPr txBox="1"/>
          <p:nvPr/>
        </p:nvSpPr>
        <p:spPr>
          <a:xfrm>
            <a:off x="2509284" y="2892056"/>
            <a:ext cx="184731" cy="369332"/>
          </a:xfrm>
          <a:prstGeom prst="rect">
            <a:avLst/>
          </a:prstGeom>
          <a:noFill/>
        </p:spPr>
        <p:txBody>
          <a:bodyPr wrap="none" rtlCol="0">
            <a:spAutoFit/>
          </a:bodyPr>
          <a:lstStyle/>
          <a:p>
            <a:endParaRPr lang="en-US" dirty="0"/>
          </a:p>
        </p:txBody>
      </p:sp>
      <p:pic>
        <p:nvPicPr>
          <p:cNvPr id="13" name="Picture 12" descr="Screen Shot 2017-11-14 at 9.36.36 PM.png">
            <a:extLst>
              <a:ext uri="{FF2B5EF4-FFF2-40B4-BE49-F238E27FC236}">
                <a16:creationId xmlns:a16="http://schemas.microsoft.com/office/drawing/2014/main" id="{66A390AE-785E-1649-9E01-8F64126FF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25028"/>
            <a:ext cx="4064862" cy="2103388"/>
          </a:xfrm>
          <a:prstGeom prst="rect">
            <a:avLst/>
          </a:prstGeom>
        </p:spPr>
      </p:pic>
      <p:sp>
        <p:nvSpPr>
          <p:cNvPr id="16" name="TextBox 15">
            <a:extLst>
              <a:ext uri="{FF2B5EF4-FFF2-40B4-BE49-F238E27FC236}">
                <a16:creationId xmlns:a16="http://schemas.microsoft.com/office/drawing/2014/main" id="{DE65F775-641A-D249-A5DD-5DDB541E4F61}"/>
              </a:ext>
            </a:extLst>
          </p:cNvPr>
          <p:cNvSpPr txBox="1"/>
          <p:nvPr/>
        </p:nvSpPr>
        <p:spPr>
          <a:xfrm>
            <a:off x="485873" y="3243636"/>
            <a:ext cx="3594830" cy="307777"/>
          </a:xfrm>
          <a:prstGeom prst="rect">
            <a:avLst/>
          </a:prstGeom>
          <a:noFill/>
        </p:spPr>
        <p:txBody>
          <a:bodyPr wrap="none" rtlCol="0">
            <a:spAutoFit/>
          </a:bodyPr>
          <a:lstStyle/>
          <a:p>
            <a:r>
              <a:rPr lang="en-US" sz="1400" dirty="0"/>
              <a:t>ILLINOIS FISH CULTURE ADVISORY COMMITTEE</a:t>
            </a:r>
          </a:p>
        </p:txBody>
      </p:sp>
      <p:pic>
        <p:nvPicPr>
          <p:cNvPr id="17" name="Picture 16" descr="Screen Shot 2017-11-14 at 9.11.36 PM.png">
            <a:extLst>
              <a:ext uri="{FF2B5EF4-FFF2-40B4-BE49-F238E27FC236}">
                <a16:creationId xmlns:a16="http://schemas.microsoft.com/office/drawing/2014/main" id="{0231775E-8B7C-B84C-A88A-B680B2A61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04" y="3568765"/>
            <a:ext cx="4113861" cy="2963400"/>
          </a:xfrm>
          <a:prstGeom prst="rect">
            <a:avLst/>
          </a:prstGeom>
        </p:spPr>
      </p:pic>
      <p:pic>
        <p:nvPicPr>
          <p:cNvPr id="3074" name="Picture 2" descr="Genetics Section">
            <a:extLst>
              <a:ext uri="{FF2B5EF4-FFF2-40B4-BE49-F238E27FC236}">
                <a16:creationId xmlns:a16="http://schemas.microsoft.com/office/drawing/2014/main" id="{90E1608A-8BB4-E04A-B48F-16D118C67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815" y="1613380"/>
            <a:ext cx="1219200" cy="127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638554-2B3E-9D44-866A-93E776166592}"/>
              </a:ext>
            </a:extLst>
          </p:cNvPr>
          <p:cNvSpPr/>
          <p:nvPr/>
        </p:nvSpPr>
        <p:spPr>
          <a:xfrm>
            <a:off x="186237" y="3076722"/>
            <a:ext cx="4385763" cy="36212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5809A88-17C6-C348-A779-973D0800D91C}"/>
              </a:ext>
            </a:extLst>
          </p:cNvPr>
          <p:cNvSpPr/>
          <p:nvPr/>
        </p:nvSpPr>
        <p:spPr>
          <a:xfrm>
            <a:off x="4644602" y="449180"/>
            <a:ext cx="4219296" cy="38599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81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A9909A-D2C9-714F-B974-B9335B4C38CA}"/>
              </a:ext>
            </a:extLst>
          </p:cNvPr>
          <p:cNvSpPr txBox="1"/>
          <p:nvPr/>
        </p:nvSpPr>
        <p:spPr>
          <a:xfrm>
            <a:off x="1748086" y="947230"/>
            <a:ext cx="5647828" cy="523220"/>
          </a:xfrm>
          <a:prstGeom prst="rect">
            <a:avLst/>
          </a:prstGeom>
          <a:noFill/>
        </p:spPr>
        <p:txBody>
          <a:bodyPr wrap="none" rtlCol="0">
            <a:spAutoFit/>
          </a:bodyPr>
          <a:lstStyle/>
          <a:p>
            <a:r>
              <a:rPr lang="en-US" sz="2800" b="1"/>
              <a:t>AFTER 150 YEARS – WHERE ARE WE?</a:t>
            </a:r>
          </a:p>
        </p:txBody>
      </p:sp>
      <p:sp>
        <p:nvSpPr>
          <p:cNvPr id="4" name="Rectangle 3">
            <a:extLst>
              <a:ext uri="{FF2B5EF4-FFF2-40B4-BE49-F238E27FC236}">
                <a16:creationId xmlns:a16="http://schemas.microsoft.com/office/drawing/2014/main" id="{71AF0808-1E54-3A47-84B7-E8B8CAD569D9}"/>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E451D85E-0F22-334E-A463-B6A208B3C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6" name="TextBox 5">
            <a:extLst>
              <a:ext uri="{FF2B5EF4-FFF2-40B4-BE49-F238E27FC236}">
                <a16:creationId xmlns:a16="http://schemas.microsoft.com/office/drawing/2014/main" id="{FB5CF841-08FD-F844-879B-EF3639C36386}"/>
              </a:ext>
            </a:extLst>
          </p:cNvPr>
          <p:cNvSpPr txBox="1"/>
          <p:nvPr/>
        </p:nvSpPr>
        <p:spPr>
          <a:xfrm>
            <a:off x="1821852" y="2555914"/>
            <a:ext cx="4641912" cy="400110"/>
          </a:xfrm>
          <a:prstGeom prst="rect">
            <a:avLst/>
          </a:prstGeom>
          <a:noFill/>
        </p:spPr>
        <p:txBody>
          <a:bodyPr wrap="none" rtlCol="0">
            <a:spAutoFit/>
          </a:bodyPr>
          <a:lstStyle/>
          <a:p>
            <a:r>
              <a:rPr lang="en-US" sz="2000"/>
              <a:t>FISH CULTURE = FISHERIES MANAGEMENT </a:t>
            </a:r>
          </a:p>
        </p:txBody>
      </p:sp>
      <p:sp>
        <p:nvSpPr>
          <p:cNvPr id="7" name="TextBox 6">
            <a:extLst>
              <a:ext uri="{FF2B5EF4-FFF2-40B4-BE49-F238E27FC236}">
                <a16:creationId xmlns:a16="http://schemas.microsoft.com/office/drawing/2014/main" id="{2E175B95-BCF8-2940-B70E-E6F0F6A0D9A2}"/>
              </a:ext>
            </a:extLst>
          </p:cNvPr>
          <p:cNvSpPr txBox="1"/>
          <p:nvPr/>
        </p:nvSpPr>
        <p:spPr>
          <a:xfrm>
            <a:off x="1337109" y="2027104"/>
            <a:ext cx="936475" cy="461665"/>
          </a:xfrm>
          <a:prstGeom prst="rect">
            <a:avLst/>
          </a:prstGeom>
          <a:noFill/>
        </p:spPr>
        <p:txBody>
          <a:bodyPr wrap="none" rtlCol="0">
            <a:spAutoFit/>
          </a:bodyPr>
          <a:lstStyle/>
          <a:p>
            <a:r>
              <a:rPr lang="en-US" sz="2400" b="1"/>
              <a:t>THEN</a:t>
            </a:r>
            <a:r>
              <a:rPr lang="en-US"/>
              <a:t> </a:t>
            </a:r>
          </a:p>
        </p:txBody>
      </p:sp>
      <p:sp>
        <p:nvSpPr>
          <p:cNvPr id="8" name="TextBox 7">
            <a:extLst>
              <a:ext uri="{FF2B5EF4-FFF2-40B4-BE49-F238E27FC236}">
                <a16:creationId xmlns:a16="http://schemas.microsoft.com/office/drawing/2014/main" id="{AC980D53-C6A7-5541-9263-152944472D27}"/>
              </a:ext>
            </a:extLst>
          </p:cNvPr>
          <p:cNvSpPr txBox="1"/>
          <p:nvPr/>
        </p:nvSpPr>
        <p:spPr>
          <a:xfrm>
            <a:off x="1403729" y="3729929"/>
            <a:ext cx="870175" cy="461665"/>
          </a:xfrm>
          <a:prstGeom prst="rect">
            <a:avLst/>
          </a:prstGeom>
          <a:noFill/>
        </p:spPr>
        <p:txBody>
          <a:bodyPr wrap="none" rtlCol="0">
            <a:spAutoFit/>
          </a:bodyPr>
          <a:lstStyle/>
          <a:p>
            <a:r>
              <a:rPr lang="en-US" sz="2400" b="1"/>
              <a:t>NOW</a:t>
            </a:r>
            <a:endParaRPr lang="en-US" b="1"/>
          </a:p>
        </p:txBody>
      </p:sp>
      <p:sp>
        <p:nvSpPr>
          <p:cNvPr id="9" name="Rectangle 8">
            <a:extLst>
              <a:ext uri="{FF2B5EF4-FFF2-40B4-BE49-F238E27FC236}">
                <a16:creationId xmlns:a16="http://schemas.microsoft.com/office/drawing/2014/main" id="{018A496E-483A-3148-A416-9D34E0D71898}"/>
              </a:ext>
            </a:extLst>
          </p:cNvPr>
          <p:cNvSpPr/>
          <p:nvPr/>
        </p:nvSpPr>
        <p:spPr>
          <a:xfrm>
            <a:off x="1748086" y="4257990"/>
            <a:ext cx="5063822" cy="400110"/>
          </a:xfrm>
          <a:prstGeom prst="rect">
            <a:avLst/>
          </a:prstGeom>
        </p:spPr>
        <p:txBody>
          <a:bodyPr wrap="none">
            <a:spAutoFit/>
          </a:bodyPr>
          <a:lstStyle/>
          <a:p>
            <a:r>
              <a:rPr lang="en-US" sz="2000"/>
              <a:t>FISHERIES MANAGEMENT  = RANGE OF TOOLS </a:t>
            </a:r>
          </a:p>
        </p:txBody>
      </p:sp>
      <p:sp>
        <p:nvSpPr>
          <p:cNvPr id="10" name="TextBox 9">
            <a:extLst>
              <a:ext uri="{FF2B5EF4-FFF2-40B4-BE49-F238E27FC236}">
                <a16:creationId xmlns:a16="http://schemas.microsoft.com/office/drawing/2014/main" id="{312FB808-D1E3-724C-BEE0-E710FF26118A}"/>
              </a:ext>
            </a:extLst>
          </p:cNvPr>
          <p:cNvSpPr txBox="1"/>
          <p:nvPr/>
        </p:nvSpPr>
        <p:spPr>
          <a:xfrm>
            <a:off x="4871751" y="4684472"/>
            <a:ext cx="2929648" cy="923330"/>
          </a:xfrm>
          <a:prstGeom prst="rect">
            <a:avLst/>
          </a:prstGeom>
          <a:noFill/>
        </p:spPr>
        <p:txBody>
          <a:bodyPr wrap="none" rtlCol="0">
            <a:spAutoFit/>
          </a:bodyPr>
          <a:lstStyle/>
          <a:p>
            <a:pPr marL="285750" indent="-285750">
              <a:buFont typeface="Arial" panose="020B0604020202020204" pitchFamily="34" charset="0"/>
              <a:buChar char="•"/>
            </a:pPr>
            <a:r>
              <a:rPr lang="en-US"/>
              <a:t>Habitat Conservation</a:t>
            </a:r>
          </a:p>
          <a:p>
            <a:pPr marL="285750" indent="-285750">
              <a:buFont typeface="Arial" panose="020B0604020202020204" pitchFamily="34" charset="0"/>
              <a:buChar char="•"/>
            </a:pPr>
            <a:r>
              <a:rPr lang="en-US"/>
              <a:t>Monitoring of Populations</a:t>
            </a:r>
          </a:p>
          <a:p>
            <a:pPr marL="285750" indent="-285750">
              <a:buFont typeface="Arial" panose="020B0604020202020204" pitchFamily="34" charset="0"/>
              <a:buChar char="•"/>
            </a:pPr>
            <a:r>
              <a:rPr lang="en-US"/>
              <a:t>Ecosystem Approaches</a:t>
            </a:r>
          </a:p>
        </p:txBody>
      </p:sp>
      <p:grpSp>
        <p:nvGrpSpPr>
          <p:cNvPr id="11" name="Group 10">
            <a:extLst>
              <a:ext uri="{FF2B5EF4-FFF2-40B4-BE49-F238E27FC236}">
                <a16:creationId xmlns:a16="http://schemas.microsoft.com/office/drawing/2014/main" id="{6AF9BBCA-B35C-514A-AF71-DFB795D009B4}"/>
              </a:ext>
            </a:extLst>
          </p:cNvPr>
          <p:cNvGrpSpPr/>
          <p:nvPr/>
        </p:nvGrpSpPr>
        <p:grpSpPr>
          <a:xfrm>
            <a:off x="0" y="-260536"/>
            <a:ext cx="9144000" cy="906660"/>
            <a:chOff x="0" y="-260536"/>
            <a:chExt cx="9144000" cy="906660"/>
          </a:xfrm>
        </p:grpSpPr>
        <p:sp>
          <p:nvSpPr>
            <p:cNvPr id="12" name="Rectangle 11">
              <a:extLst>
                <a:ext uri="{FF2B5EF4-FFF2-40B4-BE49-F238E27FC236}">
                  <a16:creationId xmlns:a16="http://schemas.microsoft.com/office/drawing/2014/main" id="{A9FC109C-E25C-AB49-A8AE-02F438CE0DD6}"/>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38E58C-218A-BE45-A628-EC985671D55B}"/>
                </a:ext>
              </a:extLst>
            </p:cNvPr>
            <p:cNvSpPr txBox="1"/>
            <p:nvPr/>
          </p:nvSpPr>
          <p:spPr>
            <a:xfrm>
              <a:off x="0" y="-27021"/>
              <a:ext cx="3549883" cy="461665"/>
            </a:xfrm>
            <a:prstGeom prst="rect">
              <a:avLst/>
            </a:prstGeom>
            <a:noFill/>
          </p:spPr>
          <p:txBody>
            <a:bodyPr wrap="none" rtlCol="0">
              <a:spAutoFit/>
            </a:bodyPr>
            <a:lstStyle/>
            <a:p>
              <a:r>
                <a:rPr lang="en-US" sz="2400" b="1">
                  <a:solidFill>
                    <a:schemeClr val="accent4">
                      <a:lumMod val="40000"/>
                      <a:lumOff val="60000"/>
                    </a:schemeClr>
                  </a:solidFill>
                </a:rPr>
                <a:t>HISTORY OF FISH CULTURE</a:t>
              </a:r>
            </a:p>
          </p:txBody>
        </p:sp>
        <p:pic>
          <p:nvPicPr>
            <p:cNvPr id="14" name="Picture 13">
              <a:extLst>
                <a:ext uri="{FF2B5EF4-FFF2-40B4-BE49-F238E27FC236}">
                  <a16:creationId xmlns:a16="http://schemas.microsoft.com/office/drawing/2014/main" id="{6396900C-1397-E84F-9F7F-C3B1EBF3A0B6}"/>
                </a:ext>
              </a:extLst>
            </p:cNvPr>
            <p:cNvPicPr>
              <a:picLocks noChangeAspect="1"/>
            </p:cNvPicPr>
            <p:nvPr/>
          </p:nvPicPr>
          <p:blipFill>
            <a:blip r:embed="rId4"/>
            <a:stretch>
              <a:fillRect/>
            </a:stretch>
          </p:blipFill>
          <p:spPr>
            <a:xfrm rot="2841072">
              <a:off x="8050104" y="-260536"/>
              <a:ext cx="906660" cy="906660"/>
            </a:xfrm>
            <a:prstGeom prst="rect">
              <a:avLst/>
            </a:prstGeom>
          </p:spPr>
        </p:pic>
      </p:grpSp>
      <p:sp>
        <p:nvSpPr>
          <p:cNvPr id="16" name="Rectangle 15">
            <a:extLst>
              <a:ext uri="{FF2B5EF4-FFF2-40B4-BE49-F238E27FC236}">
                <a16:creationId xmlns:a16="http://schemas.microsoft.com/office/drawing/2014/main" id="{14921450-D59C-6247-9E33-32487259619A}"/>
              </a:ext>
            </a:extLst>
          </p:cNvPr>
          <p:cNvSpPr/>
          <p:nvPr/>
        </p:nvSpPr>
        <p:spPr>
          <a:xfrm>
            <a:off x="3851910" y="5932889"/>
            <a:ext cx="5292090" cy="59400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121663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DD2BF2-561D-8948-8F9E-CF6ACF500E69}"/>
              </a:ext>
            </a:extLst>
          </p:cNvPr>
          <p:cNvSpPr/>
          <p:nvPr/>
        </p:nvSpPr>
        <p:spPr>
          <a:xfrm>
            <a:off x="924909" y="991296"/>
            <a:ext cx="7294180" cy="523220"/>
          </a:xfrm>
          <a:prstGeom prst="rect">
            <a:avLst/>
          </a:prstGeom>
        </p:spPr>
        <p:txBody>
          <a:bodyPr wrap="square">
            <a:spAutoFit/>
          </a:bodyPr>
          <a:lstStyle/>
          <a:p>
            <a:pPr algn="ctr"/>
            <a:r>
              <a:rPr lang="en-US" sz="2800" b="1" spc="300">
                <a:latin typeface="Calibri" panose="020F0502020204030204" pitchFamily="34" charset="0"/>
                <a:ea typeface="Calibri" panose="020F0502020204030204" pitchFamily="34" charset="0"/>
                <a:cs typeface="Times New Roman" panose="02020603050405020304" pitchFamily="18" charset="0"/>
              </a:rPr>
              <a:t>WHY STOCK FISH?</a:t>
            </a:r>
          </a:p>
        </p:txBody>
      </p:sp>
      <p:sp>
        <p:nvSpPr>
          <p:cNvPr id="4" name="Rectangle 3">
            <a:extLst>
              <a:ext uri="{FF2B5EF4-FFF2-40B4-BE49-F238E27FC236}">
                <a16:creationId xmlns:a16="http://schemas.microsoft.com/office/drawing/2014/main" id="{3BFC7D8B-FB4F-5C4B-AAC9-E7C3D9496973}"/>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719DE2E1-B2C8-1343-95EB-7854E82E5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6" name="TextBox 5">
            <a:extLst>
              <a:ext uri="{FF2B5EF4-FFF2-40B4-BE49-F238E27FC236}">
                <a16:creationId xmlns:a16="http://schemas.microsoft.com/office/drawing/2014/main" id="{CB030063-1D93-4247-B9F9-FEF19E0567C3}"/>
              </a:ext>
            </a:extLst>
          </p:cNvPr>
          <p:cNvSpPr txBox="1"/>
          <p:nvPr/>
        </p:nvSpPr>
        <p:spPr>
          <a:xfrm>
            <a:off x="0" y="0"/>
            <a:ext cx="9143999" cy="369332"/>
          </a:xfrm>
          <a:prstGeom prst="rect">
            <a:avLst/>
          </a:prstGeom>
          <a:solidFill>
            <a:schemeClr val="accent6">
              <a:lumMod val="75000"/>
            </a:schemeClr>
          </a:solidFill>
        </p:spPr>
        <p:txBody>
          <a:bodyPr wrap="square" rtlCol="0">
            <a:spAutoFit/>
          </a:bodyPr>
          <a:lstStyle/>
          <a:p>
            <a:r>
              <a:rPr lang="en-US" b="1" spc="300">
                <a:solidFill>
                  <a:schemeClr val="bg1">
                    <a:lumMod val="85000"/>
                  </a:schemeClr>
                </a:solidFill>
              </a:rPr>
              <a:t>DEFINITIONS</a:t>
            </a:r>
          </a:p>
        </p:txBody>
      </p:sp>
      <p:sp>
        <p:nvSpPr>
          <p:cNvPr id="8" name="TextBox 7">
            <a:extLst>
              <a:ext uri="{FF2B5EF4-FFF2-40B4-BE49-F238E27FC236}">
                <a16:creationId xmlns:a16="http://schemas.microsoft.com/office/drawing/2014/main" id="{84A1B1A4-6995-8E45-9D11-C290F1C9F839}"/>
              </a:ext>
            </a:extLst>
          </p:cNvPr>
          <p:cNvSpPr txBox="1"/>
          <p:nvPr/>
        </p:nvSpPr>
        <p:spPr>
          <a:xfrm>
            <a:off x="1486845" y="1992461"/>
            <a:ext cx="3866571" cy="1200329"/>
          </a:xfrm>
          <a:prstGeom prst="rect">
            <a:avLst/>
          </a:prstGeom>
          <a:noFill/>
        </p:spPr>
        <p:txBody>
          <a:bodyPr wrap="none" rtlCol="0">
            <a:spAutoFit/>
          </a:bodyPr>
          <a:lstStyle/>
          <a:p>
            <a:r>
              <a:rPr lang="en-US" dirty="0"/>
              <a:t>Supplement a Depressed Population</a:t>
            </a:r>
          </a:p>
          <a:p>
            <a:r>
              <a:rPr lang="en-US" dirty="0"/>
              <a:t>Re-introduce an Extirpated Population</a:t>
            </a:r>
          </a:p>
          <a:p>
            <a:r>
              <a:rPr lang="en-US" dirty="0"/>
              <a:t>Establish a New Population</a:t>
            </a:r>
          </a:p>
          <a:p>
            <a:r>
              <a:rPr lang="en-US" dirty="0"/>
              <a:t> </a:t>
            </a:r>
          </a:p>
        </p:txBody>
      </p:sp>
      <p:sp>
        <p:nvSpPr>
          <p:cNvPr id="9" name="TextBox 8">
            <a:extLst>
              <a:ext uri="{FF2B5EF4-FFF2-40B4-BE49-F238E27FC236}">
                <a16:creationId xmlns:a16="http://schemas.microsoft.com/office/drawing/2014/main" id="{99330E4A-6662-1242-A507-AEAB0D7DE1CB}"/>
              </a:ext>
            </a:extLst>
          </p:cNvPr>
          <p:cNvSpPr txBox="1"/>
          <p:nvPr/>
        </p:nvSpPr>
        <p:spPr>
          <a:xfrm>
            <a:off x="1523999" y="4030197"/>
            <a:ext cx="6375991" cy="1200329"/>
          </a:xfrm>
          <a:prstGeom prst="rect">
            <a:avLst/>
          </a:prstGeom>
          <a:noFill/>
        </p:spPr>
        <p:txBody>
          <a:bodyPr wrap="square" rtlCol="0">
            <a:spAutoFit/>
          </a:bodyPr>
          <a:lstStyle/>
          <a:p>
            <a:r>
              <a:rPr lang="en-US" dirty="0"/>
              <a:t>Produce Fish Outside of the Target Environment</a:t>
            </a:r>
          </a:p>
          <a:p>
            <a:r>
              <a:rPr lang="en-US" dirty="0"/>
              <a:t>Raise Fish in a Facility that Minimizes Mortality</a:t>
            </a:r>
          </a:p>
          <a:p>
            <a:r>
              <a:rPr lang="en-US" dirty="0"/>
              <a:t>Introduce Fish into the Target Environment in Large Numbers</a:t>
            </a:r>
          </a:p>
          <a:p>
            <a:r>
              <a:rPr lang="en-US" dirty="0"/>
              <a:t>Stocked Juveniles Grow up to be Adults that Enhances Numbers</a:t>
            </a:r>
          </a:p>
        </p:txBody>
      </p:sp>
      <p:sp>
        <p:nvSpPr>
          <p:cNvPr id="10" name="TextBox 9">
            <a:extLst>
              <a:ext uri="{FF2B5EF4-FFF2-40B4-BE49-F238E27FC236}">
                <a16:creationId xmlns:a16="http://schemas.microsoft.com/office/drawing/2014/main" id="{213A06AC-BCDA-B344-8580-41F32BCBBDD0}"/>
              </a:ext>
            </a:extLst>
          </p:cNvPr>
          <p:cNvSpPr txBox="1"/>
          <p:nvPr/>
        </p:nvSpPr>
        <p:spPr>
          <a:xfrm>
            <a:off x="1034902" y="1586047"/>
            <a:ext cx="1372812" cy="369332"/>
          </a:xfrm>
          <a:prstGeom prst="rect">
            <a:avLst/>
          </a:prstGeom>
          <a:noFill/>
        </p:spPr>
        <p:txBody>
          <a:bodyPr wrap="none" rtlCol="0">
            <a:spAutoFit/>
          </a:bodyPr>
          <a:lstStyle/>
          <a:p>
            <a:r>
              <a:rPr lang="en-US" b="1" dirty="0"/>
              <a:t>OBJECTIVES:</a:t>
            </a:r>
          </a:p>
        </p:txBody>
      </p:sp>
      <p:sp>
        <p:nvSpPr>
          <p:cNvPr id="7" name="TextBox 6">
            <a:extLst>
              <a:ext uri="{FF2B5EF4-FFF2-40B4-BE49-F238E27FC236}">
                <a16:creationId xmlns:a16="http://schemas.microsoft.com/office/drawing/2014/main" id="{18EBFA4C-57BC-5F42-AD56-81F01C9F320C}"/>
              </a:ext>
            </a:extLst>
          </p:cNvPr>
          <p:cNvSpPr txBox="1"/>
          <p:nvPr/>
        </p:nvSpPr>
        <p:spPr>
          <a:xfrm>
            <a:off x="1071351" y="3555037"/>
            <a:ext cx="1191673" cy="369332"/>
          </a:xfrm>
          <a:prstGeom prst="rect">
            <a:avLst/>
          </a:prstGeom>
          <a:noFill/>
        </p:spPr>
        <p:txBody>
          <a:bodyPr wrap="none" rtlCol="0">
            <a:spAutoFit/>
          </a:bodyPr>
          <a:lstStyle/>
          <a:p>
            <a:r>
              <a:rPr lang="en-US" b="1" dirty="0"/>
              <a:t>STRATEGY:</a:t>
            </a:r>
          </a:p>
        </p:txBody>
      </p:sp>
      <p:sp>
        <p:nvSpPr>
          <p:cNvPr id="11" name="TextBox 10">
            <a:extLst>
              <a:ext uri="{FF2B5EF4-FFF2-40B4-BE49-F238E27FC236}">
                <a16:creationId xmlns:a16="http://schemas.microsoft.com/office/drawing/2014/main" id="{8FAD23AF-FC8B-144D-BDF1-33114225B3D3}"/>
              </a:ext>
            </a:extLst>
          </p:cNvPr>
          <p:cNvSpPr txBox="1"/>
          <p:nvPr/>
        </p:nvSpPr>
        <p:spPr>
          <a:xfrm>
            <a:off x="2955851" y="5728209"/>
            <a:ext cx="2198679" cy="369332"/>
          </a:xfrm>
          <a:prstGeom prst="rect">
            <a:avLst/>
          </a:prstGeom>
          <a:noFill/>
        </p:spPr>
        <p:txBody>
          <a:bodyPr wrap="none" rtlCol="0">
            <a:spAutoFit/>
          </a:bodyPr>
          <a:lstStyle/>
          <a:p>
            <a:r>
              <a:rPr lang="en-US" dirty="0"/>
              <a:t>…it all seems so easy!</a:t>
            </a:r>
          </a:p>
        </p:txBody>
      </p:sp>
    </p:spTree>
    <p:extLst>
      <p:ext uri="{BB962C8B-B14F-4D97-AF65-F5344CB8AC3E}">
        <p14:creationId xmlns:p14="http://schemas.microsoft.com/office/powerpoint/2010/main" val="187006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7034F5-1C2D-3641-A93D-6AE42C1F8364}"/>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3" name="Picture 2" descr="Invent">
            <a:extLst>
              <a:ext uri="{FF2B5EF4-FFF2-40B4-BE49-F238E27FC236}">
                <a16:creationId xmlns:a16="http://schemas.microsoft.com/office/drawing/2014/main" id="{D5D32A25-397D-0844-976A-BF6C3C52B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4" name="TextBox 3">
            <a:extLst>
              <a:ext uri="{FF2B5EF4-FFF2-40B4-BE49-F238E27FC236}">
                <a16:creationId xmlns:a16="http://schemas.microsoft.com/office/drawing/2014/main" id="{91B2427A-86BE-014A-BBF7-A3B41A597758}"/>
              </a:ext>
            </a:extLst>
          </p:cNvPr>
          <p:cNvSpPr txBox="1"/>
          <p:nvPr/>
        </p:nvSpPr>
        <p:spPr>
          <a:xfrm>
            <a:off x="623477" y="1598891"/>
            <a:ext cx="8274573" cy="4708981"/>
          </a:xfrm>
          <a:prstGeom prst="rect">
            <a:avLst/>
          </a:prstGeom>
          <a:noFill/>
        </p:spPr>
        <p:txBody>
          <a:bodyPr wrap="none" rtlCol="0">
            <a:spAutoFit/>
          </a:bodyPr>
          <a:lstStyle/>
          <a:p>
            <a:pPr marL="285750" indent="-285750">
              <a:buFont typeface="Arial" panose="020B0604020202020204" pitchFamily="34" charset="0"/>
              <a:buChar char="•"/>
            </a:pPr>
            <a:r>
              <a:rPr lang="en-US" sz="2000" b="1" spc="300"/>
              <a:t>COMMON VOCABULARY – WHAT IS A HATCHERY</a:t>
            </a:r>
          </a:p>
          <a:p>
            <a:pPr marL="285750" indent="-285750">
              <a:buFont typeface="Arial" panose="020B0604020202020204" pitchFamily="34" charset="0"/>
              <a:buChar char="•"/>
            </a:pPr>
            <a:endParaRPr lang="en-US" sz="2000" b="1" spc="300"/>
          </a:p>
          <a:p>
            <a:pPr marL="285750" indent="-285750">
              <a:buFont typeface="Arial" panose="020B0604020202020204" pitchFamily="34" charset="0"/>
              <a:buChar char="•"/>
            </a:pPr>
            <a:r>
              <a:rPr lang="en-US" sz="2000" b="1" spc="300"/>
              <a:t>NATURAL REPRODUCTION VS HATCHERY REPRODUCTION</a:t>
            </a:r>
          </a:p>
          <a:p>
            <a:pPr marL="285750" indent="-285750">
              <a:buFont typeface="Arial" panose="020B0604020202020204" pitchFamily="34" charset="0"/>
              <a:buChar char="•"/>
            </a:pPr>
            <a:endParaRPr lang="en-US" sz="2000" b="1" spc="300"/>
          </a:p>
          <a:p>
            <a:pPr marL="285750" indent="-285750">
              <a:buFont typeface="Arial" panose="020B0604020202020204" pitchFamily="34" charset="0"/>
              <a:buChar char="•"/>
            </a:pPr>
            <a:r>
              <a:rPr lang="en-US" sz="2000" b="1" spc="300"/>
              <a:t>ECOLOGICAL RISKS</a:t>
            </a:r>
          </a:p>
          <a:p>
            <a:pPr marL="285750" indent="-285750">
              <a:buFont typeface="Arial" panose="020B0604020202020204" pitchFamily="34" charset="0"/>
              <a:buChar char="•"/>
            </a:pPr>
            <a:endParaRPr lang="en-US" sz="2000" b="1" spc="300"/>
          </a:p>
          <a:p>
            <a:pPr marL="285750" indent="-285750">
              <a:buFont typeface="Arial" panose="020B0604020202020204" pitchFamily="34" charset="0"/>
              <a:buChar char="•"/>
            </a:pPr>
            <a:r>
              <a:rPr lang="en-US" sz="2000" b="1" spc="300"/>
              <a:t>GENETIC RISKS</a:t>
            </a:r>
          </a:p>
          <a:p>
            <a:pPr marL="285750" indent="-285750">
              <a:buFont typeface="Arial" panose="020B0604020202020204" pitchFamily="34" charset="0"/>
              <a:buChar char="•"/>
            </a:pPr>
            <a:endParaRPr lang="en-US" sz="2000" b="1" spc="300"/>
          </a:p>
          <a:p>
            <a:pPr marL="285750" indent="-285750">
              <a:buFont typeface="Arial" panose="020B0604020202020204" pitchFamily="34" charset="0"/>
              <a:buChar char="•"/>
            </a:pPr>
            <a:r>
              <a:rPr lang="en-US" sz="2000" b="1" spc="300"/>
              <a:t>HOW TO DECIDE IF HATCHERIES ARE THE BEST CHOICE</a:t>
            </a:r>
          </a:p>
          <a:p>
            <a:pPr marL="285750" indent="-285750">
              <a:buFont typeface="Arial" panose="020B0604020202020204" pitchFamily="34" charset="0"/>
              <a:buChar char="•"/>
            </a:pPr>
            <a:endParaRPr lang="en-US" sz="2000" b="1" spc="300"/>
          </a:p>
          <a:p>
            <a:pPr marL="285750" indent="-285750">
              <a:buFont typeface="Arial" panose="020B0604020202020204" pitchFamily="34" charset="0"/>
              <a:buChar char="•"/>
            </a:pPr>
            <a:r>
              <a:rPr lang="en-US" sz="2000" b="1" spc="300"/>
              <a:t>DISCUSSION</a:t>
            </a:r>
          </a:p>
          <a:p>
            <a:pPr marL="285750" indent="-285750">
              <a:buFont typeface="Arial" panose="020B0604020202020204" pitchFamily="34" charset="0"/>
              <a:buChar char="•"/>
            </a:pPr>
            <a:endParaRPr lang="en-US" sz="2000" b="1" spc="300"/>
          </a:p>
          <a:p>
            <a:pPr marL="285750" indent="-285750">
              <a:buFont typeface="Arial" panose="020B0604020202020204" pitchFamily="34" charset="0"/>
              <a:buChar char="•"/>
            </a:pPr>
            <a:endParaRPr lang="en-US" sz="2000" b="1" spc="300"/>
          </a:p>
          <a:p>
            <a:endParaRPr lang="en-US" sz="2000" b="1" spc="300"/>
          </a:p>
          <a:p>
            <a:endParaRPr lang="en-US" sz="2000" spc="300"/>
          </a:p>
        </p:txBody>
      </p:sp>
      <p:sp>
        <p:nvSpPr>
          <p:cNvPr id="5" name="TextBox 4">
            <a:extLst>
              <a:ext uri="{FF2B5EF4-FFF2-40B4-BE49-F238E27FC236}">
                <a16:creationId xmlns:a16="http://schemas.microsoft.com/office/drawing/2014/main" id="{21D68CBA-D679-BC4F-97B7-145A174B2575}"/>
              </a:ext>
            </a:extLst>
          </p:cNvPr>
          <p:cNvSpPr txBox="1"/>
          <p:nvPr/>
        </p:nvSpPr>
        <p:spPr>
          <a:xfrm>
            <a:off x="1" y="0"/>
            <a:ext cx="9143999" cy="369332"/>
          </a:xfrm>
          <a:prstGeom prst="rect">
            <a:avLst/>
          </a:prstGeom>
          <a:solidFill>
            <a:schemeClr val="accent6">
              <a:lumMod val="75000"/>
            </a:schemeClr>
          </a:solidFill>
        </p:spPr>
        <p:txBody>
          <a:bodyPr wrap="square" rtlCol="0">
            <a:spAutoFit/>
          </a:bodyPr>
          <a:lstStyle/>
          <a:p>
            <a:r>
              <a:rPr lang="en-US" b="1" spc="300">
                <a:solidFill>
                  <a:schemeClr val="bg1">
                    <a:lumMod val="85000"/>
                  </a:schemeClr>
                </a:solidFill>
              </a:rPr>
              <a:t>RETHINKING THE NEED FOR HATCHERIES</a:t>
            </a:r>
          </a:p>
        </p:txBody>
      </p:sp>
      <p:sp>
        <p:nvSpPr>
          <p:cNvPr id="6" name="TextBox 5">
            <a:extLst>
              <a:ext uri="{FF2B5EF4-FFF2-40B4-BE49-F238E27FC236}">
                <a16:creationId xmlns:a16="http://schemas.microsoft.com/office/drawing/2014/main" id="{E62B9333-DB98-0A4D-83A2-A4D9ADB1B061}"/>
              </a:ext>
            </a:extLst>
          </p:cNvPr>
          <p:cNvSpPr txBox="1"/>
          <p:nvPr/>
        </p:nvSpPr>
        <p:spPr>
          <a:xfrm>
            <a:off x="385591" y="868443"/>
            <a:ext cx="4200445" cy="523220"/>
          </a:xfrm>
          <a:prstGeom prst="rect">
            <a:avLst/>
          </a:prstGeom>
          <a:noFill/>
        </p:spPr>
        <p:txBody>
          <a:bodyPr wrap="none" rtlCol="0">
            <a:spAutoFit/>
          </a:bodyPr>
          <a:lstStyle/>
          <a:p>
            <a:r>
              <a:rPr lang="en-US" sz="2800" b="1" spc="300"/>
              <a:t>PRESENTATION TODAY</a:t>
            </a:r>
          </a:p>
        </p:txBody>
      </p:sp>
    </p:spTree>
    <p:extLst>
      <p:ext uri="{BB962C8B-B14F-4D97-AF65-F5344CB8AC3E}">
        <p14:creationId xmlns:p14="http://schemas.microsoft.com/office/powerpoint/2010/main" val="2035551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DD2BF2-561D-8948-8F9E-CF6ACF500E69}"/>
              </a:ext>
            </a:extLst>
          </p:cNvPr>
          <p:cNvSpPr/>
          <p:nvPr/>
        </p:nvSpPr>
        <p:spPr>
          <a:xfrm>
            <a:off x="614085" y="875874"/>
            <a:ext cx="4427687" cy="461665"/>
          </a:xfrm>
          <a:prstGeom prst="rect">
            <a:avLst/>
          </a:prstGeom>
        </p:spPr>
        <p:txBody>
          <a:bodyPr wrap="none">
            <a:spAutoFit/>
          </a:bodyPr>
          <a:lstStyle/>
          <a:p>
            <a:r>
              <a:rPr lang="en-US" sz="2400" b="1" spc="300">
                <a:latin typeface="Calibri" panose="020F0502020204030204" pitchFamily="34" charset="0"/>
                <a:ea typeface="Calibri" panose="020F0502020204030204" pitchFamily="34" charset="0"/>
                <a:cs typeface="Times New Roman" panose="02020603050405020304" pitchFamily="18" charset="0"/>
              </a:rPr>
              <a:t>WHY ARE FISH CULTURED?</a:t>
            </a:r>
          </a:p>
        </p:txBody>
      </p:sp>
      <p:sp>
        <p:nvSpPr>
          <p:cNvPr id="4" name="Rectangle 3">
            <a:extLst>
              <a:ext uri="{FF2B5EF4-FFF2-40B4-BE49-F238E27FC236}">
                <a16:creationId xmlns:a16="http://schemas.microsoft.com/office/drawing/2014/main" id="{4ED1C05A-4B01-6845-BBAA-860D59E5BDE6}"/>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2156320E-64FB-C342-8BB8-A4597A04E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6" name="TextBox 5">
            <a:extLst>
              <a:ext uri="{FF2B5EF4-FFF2-40B4-BE49-F238E27FC236}">
                <a16:creationId xmlns:a16="http://schemas.microsoft.com/office/drawing/2014/main" id="{5012FAE6-AF2D-1146-9C57-BC4D62317FC2}"/>
              </a:ext>
            </a:extLst>
          </p:cNvPr>
          <p:cNvSpPr txBox="1"/>
          <p:nvPr/>
        </p:nvSpPr>
        <p:spPr>
          <a:xfrm>
            <a:off x="0" y="0"/>
            <a:ext cx="9143999" cy="369332"/>
          </a:xfrm>
          <a:prstGeom prst="rect">
            <a:avLst/>
          </a:prstGeom>
          <a:solidFill>
            <a:schemeClr val="accent6">
              <a:lumMod val="75000"/>
            </a:schemeClr>
          </a:solidFill>
        </p:spPr>
        <p:txBody>
          <a:bodyPr wrap="square" rtlCol="0">
            <a:spAutoFit/>
          </a:bodyPr>
          <a:lstStyle/>
          <a:p>
            <a:r>
              <a:rPr lang="en-US" b="1" spc="300">
                <a:solidFill>
                  <a:schemeClr val="bg1">
                    <a:lumMod val="85000"/>
                  </a:schemeClr>
                </a:solidFill>
              </a:rPr>
              <a:t>DEFINITIONS</a:t>
            </a:r>
          </a:p>
        </p:txBody>
      </p:sp>
      <p:sp>
        <p:nvSpPr>
          <p:cNvPr id="9" name="TextBox 8">
            <a:extLst>
              <a:ext uri="{FF2B5EF4-FFF2-40B4-BE49-F238E27FC236}">
                <a16:creationId xmlns:a16="http://schemas.microsoft.com/office/drawing/2014/main" id="{E5197583-3EE0-C04F-BFBF-DC151162FDA8}"/>
              </a:ext>
            </a:extLst>
          </p:cNvPr>
          <p:cNvSpPr txBox="1"/>
          <p:nvPr/>
        </p:nvSpPr>
        <p:spPr>
          <a:xfrm>
            <a:off x="1463352" y="1696428"/>
            <a:ext cx="1620828" cy="369332"/>
          </a:xfrm>
          <a:prstGeom prst="rect">
            <a:avLst/>
          </a:prstGeom>
          <a:noFill/>
        </p:spPr>
        <p:txBody>
          <a:bodyPr wrap="none" rtlCol="0">
            <a:spAutoFit/>
          </a:bodyPr>
          <a:lstStyle/>
          <a:p>
            <a:r>
              <a:rPr lang="en-US" b="1"/>
              <a:t>AQUACULTURE</a:t>
            </a:r>
          </a:p>
        </p:txBody>
      </p:sp>
      <p:sp>
        <p:nvSpPr>
          <p:cNvPr id="10" name="TextBox 9">
            <a:extLst>
              <a:ext uri="{FF2B5EF4-FFF2-40B4-BE49-F238E27FC236}">
                <a16:creationId xmlns:a16="http://schemas.microsoft.com/office/drawing/2014/main" id="{9CAF2C3D-7665-DA49-9FD6-3340F4FD6FF7}"/>
              </a:ext>
            </a:extLst>
          </p:cNvPr>
          <p:cNvSpPr txBox="1"/>
          <p:nvPr/>
        </p:nvSpPr>
        <p:spPr>
          <a:xfrm>
            <a:off x="5283750" y="1749910"/>
            <a:ext cx="2740205" cy="369332"/>
          </a:xfrm>
          <a:prstGeom prst="rect">
            <a:avLst/>
          </a:prstGeom>
          <a:noFill/>
        </p:spPr>
        <p:txBody>
          <a:bodyPr wrap="square" rtlCol="0">
            <a:spAutoFit/>
          </a:bodyPr>
          <a:lstStyle/>
          <a:p>
            <a:r>
              <a:rPr lang="en-US" b="1"/>
              <a:t>SUPPLEMENTAL STOCKING</a:t>
            </a:r>
          </a:p>
        </p:txBody>
      </p:sp>
      <p:pic>
        <p:nvPicPr>
          <p:cNvPr id="13" name="Picture 12">
            <a:extLst>
              <a:ext uri="{FF2B5EF4-FFF2-40B4-BE49-F238E27FC236}">
                <a16:creationId xmlns:a16="http://schemas.microsoft.com/office/drawing/2014/main" id="{4B51DA54-34EB-FA40-A8B0-DAE89B2A42D1}"/>
              </a:ext>
            </a:extLst>
          </p:cNvPr>
          <p:cNvPicPr>
            <a:picLocks noChangeAspect="1"/>
          </p:cNvPicPr>
          <p:nvPr/>
        </p:nvPicPr>
        <p:blipFill>
          <a:blip r:embed="rId4"/>
          <a:stretch>
            <a:fillRect/>
          </a:stretch>
        </p:blipFill>
        <p:spPr>
          <a:xfrm>
            <a:off x="4517298" y="2451369"/>
            <a:ext cx="4664203" cy="3095525"/>
          </a:xfrm>
          <a:prstGeom prst="rect">
            <a:avLst/>
          </a:prstGeom>
          <a:ln>
            <a:solidFill>
              <a:schemeClr val="accent5">
                <a:lumMod val="20000"/>
                <a:lumOff val="80000"/>
              </a:schemeClr>
            </a:solidFill>
          </a:ln>
        </p:spPr>
      </p:pic>
      <p:pic>
        <p:nvPicPr>
          <p:cNvPr id="12290" name="Picture 2" descr="Freshwater aquaculture in South Cotabato – Agriculture Monthly">
            <a:extLst>
              <a:ext uri="{FF2B5EF4-FFF2-40B4-BE49-F238E27FC236}">
                <a16:creationId xmlns:a16="http://schemas.microsoft.com/office/drawing/2014/main" id="{809DA37B-F77A-6647-A7EA-1C66DB5C2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37052"/>
            <a:ext cx="4324648" cy="3109842"/>
          </a:xfrm>
          <a:prstGeom prst="rect">
            <a:avLst/>
          </a:prstGeom>
          <a:noFill/>
          <a:ln>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94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C7D8B-FB4F-5C4B-AAC9-E7C3D9496973}"/>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719DE2E1-B2C8-1343-95EB-7854E82E5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6" name="TextBox 5">
            <a:extLst>
              <a:ext uri="{FF2B5EF4-FFF2-40B4-BE49-F238E27FC236}">
                <a16:creationId xmlns:a16="http://schemas.microsoft.com/office/drawing/2014/main" id="{CB030063-1D93-4247-B9F9-FEF19E0567C3}"/>
              </a:ext>
            </a:extLst>
          </p:cNvPr>
          <p:cNvSpPr txBox="1"/>
          <p:nvPr/>
        </p:nvSpPr>
        <p:spPr>
          <a:xfrm>
            <a:off x="0" y="0"/>
            <a:ext cx="9143999" cy="369332"/>
          </a:xfrm>
          <a:prstGeom prst="rect">
            <a:avLst/>
          </a:prstGeom>
          <a:solidFill>
            <a:schemeClr val="accent6">
              <a:lumMod val="75000"/>
            </a:schemeClr>
          </a:solidFill>
        </p:spPr>
        <p:txBody>
          <a:bodyPr wrap="square" rtlCol="0">
            <a:spAutoFit/>
          </a:bodyPr>
          <a:lstStyle/>
          <a:p>
            <a:r>
              <a:rPr lang="en-US" b="1" spc="300">
                <a:solidFill>
                  <a:schemeClr val="bg1">
                    <a:lumMod val="85000"/>
                  </a:schemeClr>
                </a:solidFill>
              </a:rPr>
              <a:t>DEFINITIONS</a:t>
            </a:r>
          </a:p>
        </p:txBody>
      </p:sp>
      <p:pic>
        <p:nvPicPr>
          <p:cNvPr id="11" name="Picture 10">
            <a:extLst>
              <a:ext uri="{FF2B5EF4-FFF2-40B4-BE49-F238E27FC236}">
                <a16:creationId xmlns:a16="http://schemas.microsoft.com/office/drawing/2014/main" id="{3ECC6DA6-1402-1045-AFE9-BCA44095A735}"/>
              </a:ext>
            </a:extLst>
          </p:cNvPr>
          <p:cNvPicPr>
            <a:picLocks noChangeAspect="1"/>
          </p:cNvPicPr>
          <p:nvPr/>
        </p:nvPicPr>
        <p:blipFill>
          <a:blip r:embed="rId4"/>
          <a:stretch>
            <a:fillRect/>
          </a:stretch>
        </p:blipFill>
        <p:spPr>
          <a:xfrm>
            <a:off x="204657" y="369333"/>
            <a:ext cx="4129620" cy="6157558"/>
          </a:xfrm>
          <a:prstGeom prst="rect">
            <a:avLst/>
          </a:prstGeom>
        </p:spPr>
      </p:pic>
      <p:pic>
        <p:nvPicPr>
          <p:cNvPr id="15" name="Picture 14">
            <a:extLst>
              <a:ext uri="{FF2B5EF4-FFF2-40B4-BE49-F238E27FC236}">
                <a16:creationId xmlns:a16="http://schemas.microsoft.com/office/drawing/2014/main" id="{B5E6B0B0-6419-DE4F-92E0-8FDFE9983DCC}"/>
              </a:ext>
            </a:extLst>
          </p:cNvPr>
          <p:cNvPicPr>
            <a:picLocks noChangeAspect="1"/>
          </p:cNvPicPr>
          <p:nvPr/>
        </p:nvPicPr>
        <p:blipFill>
          <a:blip r:embed="rId5"/>
          <a:stretch>
            <a:fillRect/>
          </a:stretch>
        </p:blipFill>
        <p:spPr>
          <a:xfrm>
            <a:off x="4319457" y="361271"/>
            <a:ext cx="4619884" cy="6153830"/>
          </a:xfrm>
          <a:prstGeom prst="rect">
            <a:avLst/>
          </a:prstGeom>
        </p:spPr>
      </p:pic>
    </p:spTree>
    <p:extLst>
      <p:ext uri="{BB962C8B-B14F-4D97-AF65-F5344CB8AC3E}">
        <p14:creationId xmlns:p14="http://schemas.microsoft.com/office/powerpoint/2010/main" val="413381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CFC0ED-98BE-9E42-B1A1-717D95F42057}"/>
              </a:ext>
            </a:extLst>
          </p:cNvPr>
          <p:cNvSpPr/>
          <p:nvPr/>
        </p:nvSpPr>
        <p:spPr>
          <a:xfrm>
            <a:off x="305971" y="598610"/>
            <a:ext cx="8532055" cy="954107"/>
          </a:xfrm>
          <a:prstGeom prst="rect">
            <a:avLst/>
          </a:prstGeom>
        </p:spPr>
        <p:txBody>
          <a:bodyPr wrap="square">
            <a:spAutoFit/>
          </a:bodyPr>
          <a:lstStyle/>
          <a:p>
            <a:pPr algn="ctr"/>
            <a:r>
              <a:rPr lang="en-US" sz="2800" b="1" cap="all" dirty="0">
                <a:latin typeface="Calibri" panose="020F0502020204030204" pitchFamily="34" charset="0"/>
                <a:ea typeface="Calibri" panose="020F0502020204030204" pitchFamily="34" charset="0"/>
                <a:cs typeface="Times New Roman" panose="02020603050405020304" pitchFamily="18" charset="0"/>
              </a:rPr>
              <a:t>Natural production of offspring vs </a:t>
            </a:r>
          </a:p>
          <a:p>
            <a:pPr algn="ctr"/>
            <a:r>
              <a:rPr lang="en-US" sz="2800" b="1" cap="all" dirty="0">
                <a:latin typeface="Calibri" panose="020F0502020204030204" pitchFamily="34" charset="0"/>
                <a:ea typeface="Calibri" panose="020F0502020204030204" pitchFamily="34" charset="0"/>
                <a:cs typeface="Times New Roman" panose="02020603050405020304" pitchFamily="18" charset="0"/>
              </a:rPr>
              <a:t>hatchery production of offspring</a:t>
            </a:r>
            <a:endParaRPr lang="en-US" sz="2800" cap="all"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2F3D1B9-7921-8C44-8A82-F3ECB7CD605A}"/>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224FF57F-7FEB-E245-A048-61BD61F5B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7" name="TextBox 6">
            <a:extLst>
              <a:ext uri="{FF2B5EF4-FFF2-40B4-BE49-F238E27FC236}">
                <a16:creationId xmlns:a16="http://schemas.microsoft.com/office/drawing/2014/main" id="{16598821-2CC5-B844-874F-A3B5B04E898B}"/>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dirty="0">
                <a:solidFill>
                  <a:schemeClr val="bg1">
                    <a:lumMod val="85000"/>
                  </a:schemeClr>
                </a:solidFill>
              </a:rPr>
              <a:t>NATURAL REPRODUCTION</a:t>
            </a:r>
          </a:p>
        </p:txBody>
      </p:sp>
      <p:pic>
        <p:nvPicPr>
          <p:cNvPr id="15364" name="Picture 4" descr="White Suckers Swimming Upstream to Spawn in Rattray Marsh Creek,  Mississauga | Natural Crooks Ramblings">
            <a:extLst>
              <a:ext uri="{FF2B5EF4-FFF2-40B4-BE49-F238E27FC236}">
                <a16:creationId xmlns:a16="http://schemas.microsoft.com/office/drawing/2014/main" id="{E4BDDFFC-E6DB-094A-B279-0CA85CE09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58" y="2265241"/>
            <a:ext cx="3825354" cy="306028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Do you know the biology of the spawn?">
            <a:extLst>
              <a:ext uri="{FF2B5EF4-FFF2-40B4-BE49-F238E27FC236}">
                <a16:creationId xmlns:a16="http://schemas.microsoft.com/office/drawing/2014/main" id="{152A06ED-9E2B-7745-B4E6-ECFA4158B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115" y="2268398"/>
            <a:ext cx="4814371" cy="305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70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3E34A-5953-4C43-B92A-40F1A52061B4}"/>
              </a:ext>
            </a:extLst>
          </p:cNvPr>
          <p:cNvPicPr>
            <a:picLocks noChangeAspect="1"/>
          </p:cNvPicPr>
          <p:nvPr/>
        </p:nvPicPr>
        <p:blipFill rotWithShape="1">
          <a:blip r:embed="rId2"/>
          <a:srcRect l="9845" t="17173" r="30471" b="15179"/>
          <a:stretch/>
        </p:blipFill>
        <p:spPr>
          <a:xfrm>
            <a:off x="153258" y="3502856"/>
            <a:ext cx="3841966" cy="3228535"/>
          </a:xfrm>
          <a:prstGeom prst="rect">
            <a:avLst/>
          </a:prstGeom>
        </p:spPr>
      </p:pic>
      <p:sp>
        <p:nvSpPr>
          <p:cNvPr id="6" name="Rectangle 5">
            <a:extLst>
              <a:ext uri="{FF2B5EF4-FFF2-40B4-BE49-F238E27FC236}">
                <a16:creationId xmlns:a16="http://schemas.microsoft.com/office/drawing/2014/main" id="{4979F22F-0743-E24D-8408-A077301EE6C1}"/>
              </a:ext>
            </a:extLst>
          </p:cNvPr>
          <p:cNvSpPr/>
          <p:nvPr/>
        </p:nvSpPr>
        <p:spPr>
          <a:xfrm>
            <a:off x="4299903" y="4242628"/>
            <a:ext cx="2262992" cy="369332"/>
          </a:xfrm>
          <a:prstGeom prst="rect">
            <a:avLst/>
          </a:prstGeom>
        </p:spPr>
        <p:txBody>
          <a:bodyPr wrap="none">
            <a:spAutoFit/>
          </a:bodyPr>
          <a:lstStyle/>
          <a:p>
            <a:r>
              <a:rPr lang="en-US" b="1" spc="300" dirty="0">
                <a:solidFill>
                  <a:schemeClr val="accent6">
                    <a:lumMod val="50000"/>
                  </a:schemeClr>
                </a:solidFill>
              </a:rPr>
              <a:t>JULIE CLAUSSEN</a:t>
            </a:r>
          </a:p>
        </p:txBody>
      </p:sp>
      <p:sp>
        <p:nvSpPr>
          <p:cNvPr id="7" name="Rectangle 6">
            <a:extLst>
              <a:ext uri="{FF2B5EF4-FFF2-40B4-BE49-F238E27FC236}">
                <a16:creationId xmlns:a16="http://schemas.microsoft.com/office/drawing/2014/main" id="{8D9950F5-12E5-9F43-945E-FBD18C850C62}"/>
              </a:ext>
            </a:extLst>
          </p:cNvPr>
          <p:cNvSpPr/>
          <p:nvPr/>
        </p:nvSpPr>
        <p:spPr>
          <a:xfrm>
            <a:off x="4299903" y="1230383"/>
            <a:ext cx="2084610" cy="369332"/>
          </a:xfrm>
          <a:prstGeom prst="rect">
            <a:avLst/>
          </a:prstGeom>
        </p:spPr>
        <p:txBody>
          <a:bodyPr wrap="none">
            <a:spAutoFit/>
          </a:bodyPr>
          <a:lstStyle/>
          <a:p>
            <a:r>
              <a:rPr lang="en-US" b="1" spc="300" dirty="0">
                <a:solidFill>
                  <a:srgbClr val="002060"/>
                </a:solidFill>
              </a:rPr>
              <a:t>DAVID PHILIPP</a:t>
            </a:r>
          </a:p>
        </p:txBody>
      </p:sp>
      <p:sp>
        <p:nvSpPr>
          <p:cNvPr id="4" name="TextBox 3">
            <a:extLst>
              <a:ext uri="{FF2B5EF4-FFF2-40B4-BE49-F238E27FC236}">
                <a16:creationId xmlns:a16="http://schemas.microsoft.com/office/drawing/2014/main" id="{6880167D-5451-FC48-8016-E925CC341247}"/>
              </a:ext>
            </a:extLst>
          </p:cNvPr>
          <p:cNvSpPr txBox="1"/>
          <p:nvPr/>
        </p:nvSpPr>
        <p:spPr>
          <a:xfrm>
            <a:off x="4299903" y="1599715"/>
            <a:ext cx="4612417" cy="523220"/>
          </a:xfrm>
          <a:prstGeom prst="rect">
            <a:avLst/>
          </a:prstGeom>
          <a:noFill/>
        </p:spPr>
        <p:txBody>
          <a:bodyPr wrap="none" rtlCol="0">
            <a:spAutoFit/>
          </a:bodyPr>
          <a:lstStyle/>
          <a:p>
            <a:r>
              <a:rPr lang="en-US" sz="1400">
                <a:solidFill>
                  <a:srgbClr val="002060"/>
                </a:solidFill>
              </a:rPr>
              <a:t>Fisheries Conservation Foundation • Chair, Board of Directors</a:t>
            </a:r>
          </a:p>
          <a:p>
            <a:r>
              <a:rPr lang="en-US" sz="1400">
                <a:solidFill>
                  <a:srgbClr val="002060"/>
                </a:solidFill>
              </a:rPr>
              <a:t>Professor Emeritus, University of Illinois</a:t>
            </a:r>
          </a:p>
        </p:txBody>
      </p:sp>
      <p:sp>
        <p:nvSpPr>
          <p:cNvPr id="8" name="TextBox 7">
            <a:extLst>
              <a:ext uri="{FF2B5EF4-FFF2-40B4-BE49-F238E27FC236}">
                <a16:creationId xmlns:a16="http://schemas.microsoft.com/office/drawing/2014/main" id="{B1A20A60-B2C3-484C-8D88-B18AB8AB3074}"/>
              </a:ext>
            </a:extLst>
          </p:cNvPr>
          <p:cNvSpPr txBox="1"/>
          <p:nvPr/>
        </p:nvSpPr>
        <p:spPr>
          <a:xfrm>
            <a:off x="4299903" y="4593903"/>
            <a:ext cx="4469365" cy="523220"/>
          </a:xfrm>
          <a:prstGeom prst="rect">
            <a:avLst/>
          </a:prstGeom>
          <a:noFill/>
        </p:spPr>
        <p:txBody>
          <a:bodyPr wrap="none" rtlCol="0">
            <a:spAutoFit/>
          </a:bodyPr>
          <a:lstStyle/>
          <a:p>
            <a:r>
              <a:rPr lang="en-US" sz="1400">
                <a:solidFill>
                  <a:schemeClr val="accent6">
                    <a:lumMod val="50000"/>
                  </a:schemeClr>
                </a:solidFill>
              </a:rPr>
              <a:t>Fisheries Conservation Foundation • Director of Operations</a:t>
            </a:r>
          </a:p>
          <a:p>
            <a:r>
              <a:rPr lang="en-US" sz="1400">
                <a:solidFill>
                  <a:schemeClr val="accent6">
                    <a:lumMod val="50000"/>
                  </a:schemeClr>
                </a:solidFill>
              </a:rPr>
              <a:t>Fisheries Biologist, University of Illinois</a:t>
            </a:r>
          </a:p>
        </p:txBody>
      </p:sp>
      <p:sp>
        <p:nvSpPr>
          <p:cNvPr id="10" name="Rectangle 9">
            <a:extLst>
              <a:ext uri="{FF2B5EF4-FFF2-40B4-BE49-F238E27FC236}">
                <a16:creationId xmlns:a16="http://schemas.microsoft.com/office/drawing/2014/main" id="{90019F3F-38F0-7D46-B3B1-BFF965748CE6}"/>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1" name="Picture 2" descr="Invent">
            <a:extLst>
              <a:ext uri="{FF2B5EF4-FFF2-40B4-BE49-F238E27FC236}">
                <a16:creationId xmlns:a16="http://schemas.microsoft.com/office/drawing/2014/main" id="{6BEBD3D9-A13F-F843-B3D7-938487A39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3" name="Picture 2">
            <a:extLst>
              <a:ext uri="{FF2B5EF4-FFF2-40B4-BE49-F238E27FC236}">
                <a16:creationId xmlns:a16="http://schemas.microsoft.com/office/drawing/2014/main" id="{95D0C7F6-2947-4E49-8EB8-4A6F60E3248B}"/>
              </a:ext>
            </a:extLst>
          </p:cNvPr>
          <p:cNvPicPr>
            <a:picLocks noChangeAspect="1"/>
          </p:cNvPicPr>
          <p:nvPr/>
        </p:nvPicPr>
        <p:blipFill rotWithShape="1">
          <a:blip r:embed="rId4"/>
          <a:srcRect l="12962" t="5097" r="18058" b="15074"/>
          <a:stretch/>
        </p:blipFill>
        <p:spPr>
          <a:xfrm>
            <a:off x="153258" y="462735"/>
            <a:ext cx="3841966" cy="2951158"/>
          </a:xfrm>
          <a:prstGeom prst="rect">
            <a:avLst/>
          </a:prstGeom>
        </p:spPr>
      </p:pic>
    </p:spTree>
    <p:extLst>
      <p:ext uri="{BB962C8B-B14F-4D97-AF65-F5344CB8AC3E}">
        <p14:creationId xmlns:p14="http://schemas.microsoft.com/office/powerpoint/2010/main" val="2275200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125A07-1D4D-7E46-ADE2-68B1D1B47526}"/>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dirty="0">
                <a:solidFill>
                  <a:schemeClr val="bg1">
                    <a:lumMod val="85000"/>
                  </a:schemeClr>
                </a:solidFill>
              </a:rPr>
              <a:t>NATURAL REPRODUCTION</a:t>
            </a:r>
          </a:p>
        </p:txBody>
      </p:sp>
      <p:sp>
        <p:nvSpPr>
          <p:cNvPr id="6" name="TextBox 5">
            <a:extLst>
              <a:ext uri="{FF2B5EF4-FFF2-40B4-BE49-F238E27FC236}">
                <a16:creationId xmlns:a16="http://schemas.microsoft.com/office/drawing/2014/main" id="{82B73A2E-B6DA-304B-9481-CEA10FD0446F}"/>
              </a:ext>
            </a:extLst>
          </p:cNvPr>
          <p:cNvSpPr txBox="1"/>
          <p:nvPr/>
        </p:nvSpPr>
        <p:spPr>
          <a:xfrm>
            <a:off x="0" y="4774404"/>
            <a:ext cx="9048680" cy="461665"/>
          </a:xfrm>
          <a:prstGeom prst="rect">
            <a:avLst/>
          </a:prstGeom>
          <a:solidFill>
            <a:schemeClr val="bg1"/>
          </a:solidFill>
        </p:spPr>
        <p:txBody>
          <a:bodyPr wrap="square" rtlCol="0">
            <a:spAutoFit/>
          </a:bodyPr>
          <a:lstStyle/>
          <a:p>
            <a:pPr algn="ctr"/>
            <a:r>
              <a:rPr lang="en-US" sz="2400" dirty="0"/>
              <a:t>In the wild, the reproductive biology of fish is complex. </a:t>
            </a:r>
          </a:p>
        </p:txBody>
      </p:sp>
      <p:sp>
        <p:nvSpPr>
          <p:cNvPr id="3" name="Rectangle 2">
            <a:extLst>
              <a:ext uri="{FF2B5EF4-FFF2-40B4-BE49-F238E27FC236}">
                <a16:creationId xmlns:a16="http://schemas.microsoft.com/office/drawing/2014/main" id="{7035E00C-5DF6-4A44-BB3B-A82E8E2223FF}"/>
              </a:ext>
            </a:extLst>
          </p:cNvPr>
          <p:cNvSpPr/>
          <p:nvPr/>
        </p:nvSpPr>
        <p:spPr>
          <a:xfrm>
            <a:off x="347242" y="678712"/>
            <a:ext cx="7940232" cy="830997"/>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Often assumed that that fish produced in a hatchery are equal to fish that naturally spawn in the wild.  </a:t>
            </a:r>
            <a:endParaRPr lang="en-US" sz="2400"/>
          </a:p>
        </p:txBody>
      </p:sp>
      <p:pic>
        <p:nvPicPr>
          <p:cNvPr id="8" name="Picture 2" descr="https://wawangresort.files.wordpress.com/2013/04/pike-pair-spawning1.jpg">
            <a:extLst>
              <a:ext uri="{FF2B5EF4-FFF2-40B4-BE49-F238E27FC236}">
                <a16:creationId xmlns:a16="http://schemas.microsoft.com/office/drawing/2014/main" id="{B775F68E-5884-0249-B333-5587E37C4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874" y="1819089"/>
            <a:ext cx="4382882" cy="2579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igh winds on Oneida Lake result in 675 dead walleye during DEC egg  collection - newyorkupstate.com">
            <a:extLst>
              <a:ext uri="{FF2B5EF4-FFF2-40B4-BE49-F238E27FC236}">
                <a16:creationId xmlns:a16="http://schemas.microsoft.com/office/drawing/2014/main" id="{B4705996-EC76-6D42-98DE-C64535D77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42" y="1834619"/>
            <a:ext cx="3808071" cy="26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405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29C68-4EF1-1F42-A4AE-EAAD8AE4733F}"/>
              </a:ext>
            </a:extLst>
          </p:cNvPr>
          <p:cNvPicPr>
            <a:picLocks noChangeAspect="1"/>
          </p:cNvPicPr>
          <p:nvPr/>
        </p:nvPicPr>
        <p:blipFill rotWithShape="1">
          <a:blip r:embed="rId2"/>
          <a:srcRect l="33053" t="12711" r="34050" b="14642"/>
          <a:stretch/>
        </p:blipFill>
        <p:spPr>
          <a:xfrm rot="5400000">
            <a:off x="3489533" y="2179553"/>
            <a:ext cx="687937" cy="1519194"/>
          </a:xfrm>
          <a:prstGeom prst="rect">
            <a:avLst/>
          </a:prstGeom>
        </p:spPr>
      </p:pic>
      <p:pic>
        <p:nvPicPr>
          <p:cNvPr id="5" name="Picture 4">
            <a:extLst>
              <a:ext uri="{FF2B5EF4-FFF2-40B4-BE49-F238E27FC236}">
                <a16:creationId xmlns:a16="http://schemas.microsoft.com/office/drawing/2014/main" id="{C5755F9A-FC69-9043-A757-0408A4CBBC34}"/>
              </a:ext>
            </a:extLst>
          </p:cNvPr>
          <p:cNvPicPr>
            <a:picLocks noChangeAspect="1"/>
          </p:cNvPicPr>
          <p:nvPr/>
        </p:nvPicPr>
        <p:blipFill rotWithShape="1">
          <a:blip r:embed="rId3"/>
          <a:srcRect l="32679" t="13333" r="33551" b="14268"/>
          <a:stretch/>
        </p:blipFill>
        <p:spPr>
          <a:xfrm rot="5400000">
            <a:off x="6029709" y="2265232"/>
            <a:ext cx="914399" cy="1960392"/>
          </a:xfrm>
          <a:prstGeom prst="rect">
            <a:avLst/>
          </a:prstGeom>
        </p:spPr>
      </p:pic>
      <p:pic>
        <p:nvPicPr>
          <p:cNvPr id="6" name="Picture 5">
            <a:extLst>
              <a:ext uri="{FF2B5EF4-FFF2-40B4-BE49-F238E27FC236}">
                <a16:creationId xmlns:a16="http://schemas.microsoft.com/office/drawing/2014/main" id="{DEAA7DA6-C7E5-1E48-9C99-2028581634E1}"/>
              </a:ext>
            </a:extLst>
          </p:cNvPr>
          <p:cNvPicPr>
            <a:picLocks noChangeAspect="1"/>
          </p:cNvPicPr>
          <p:nvPr/>
        </p:nvPicPr>
        <p:blipFill rotWithShape="1">
          <a:blip r:embed="rId2"/>
          <a:srcRect l="33053" t="12711" r="34050" b="14642"/>
          <a:stretch/>
        </p:blipFill>
        <p:spPr>
          <a:xfrm rot="5400000">
            <a:off x="2835863" y="1872456"/>
            <a:ext cx="476082" cy="1051348"/>
          </a:xfrm>
          <a:prstGeom prst="rect">
            <a:avLst/>
          </a:prstGeom>
        </p:spPr>
      </p:pic>
      <p:pic>
        <p:nvPicPr>
          <p:cNvPr id="7" name="Picture 6">
            <a:extLst>
              <a:ext uri="{FF2B5EF4-FFF2-40B4-BE49-F238E27FC236}">
                <a16:creationId xmlns:a16="http://schemas.microsoft.com/office/drawing/2014/main" id="{641DFB8C-2FF0-C245-A7C1-DBBCE8821A31}"/>
              </a:ext>
            </a:extLst>
          </p:cNvPr>
          <p:cNvPicPr>
            <a:picLocks noChangeAspect="1"/>
          </p:cNvPicPr>
          <p:nvPr/>
        </p:nvPicPr>
        <p:blipFill rotWithShape="1">
          <a:blip r:embed="rId4">
            <a:extLst>
              <a:ext uri="{BEBA8EAE-BF5A-486C-A8C5-ECC9F3942E4B}">
                <a14:imgProps xmlns:a14="http://schemas.microsoft.com/office/drawing/2010/main">
                  <a14:imgLayer>
                    <a14:imgEffect>
                      <a14:artisticCement/>
                    </a14:imgEffect>
                  </a14:imgLayer>
                </a14:imgProps>
              </a:ext>
            </a:extLst>
          </a:blip>
          <a:srcRect l="33053" t="12711" r="34050" b="14642"/>
          <a:stretch/>
        </p:blipFill>
        <p:spPr>
          <a:xfrm rot="5400000">
            <a:off x="3116218" y="2682839"/>
            <a:ext cx="687937" cy="1519194"/>
          </a:xfrm>
          <a:prstGeom prst="rect">
            <a:avLst/>
          </a:prstGeom>
        </p:spPr>
      </p:pic>
      <p:pic>
        <p:nvPicPr>
          <p:cNvPr id="8" name="Picture 7">
            <a:extLst>
              <a:ext uri="{FF2B5EF4-FFF2-40B4-BE49-F238E27FC236}">
                <a16:creationId xmlns:a16="http://schemas.microsoft.com/office/drawing/2014/main" id="{E8A9FBF4-7914-E543-917A-F0923C863966}"/>
              </a:ext>
            </a:extLst>
          </p:cNvPr>
          <p:cNvPicPr>
            <a:picLocks noChangeAspect="1"/>
          </p:cNvPicPr>
          <p:nvPr/>
        </p:nvPicPr>
        <p:blipFill rotWithShape="1">
          <a:blip r:embed="rId2"/>
          <a:srcRect l="33053" t="12711" r="34050" b="14642"/>
          <a:stretch/>
        </p:blipFill>
        <p:spPr>
          <a:xfrm rot="5400000">
            <a:off x="3899374" y="3167953"/>
            <a:ext cx="640818" cy="1415139"/>
          </a:xfrm>
          <a:prstGeom prst="rect">
            <a:avLst/>
          </a:prstGeom>
        </p:spPr>
      </p:pic>
      <p:pic>
        <p:nvPicPr>
          <p:cNvPr id="9" name="Picture 8">
            <a:extLst>
              <a:ext uri="{FF2B5EF4-FFF2-40B4-BE49-F238E27FC236}">
                <a16:creationId xmlns:a16="http://schemas.microsoft.com/office/drawing/2014/main" id="{51A90656-5D03-384E-BD5A-986C3F0DDA65}"/>
              </a:ext>
            </a:extLst>
          </p:cNvPr>
          <p:cNvPicPr>
            <a:picLocks noChangeAspect="1"/>
          </p:cNvPicPr>
          <p:nvPr/>
        </p:nvPicPr>
        <p:blipFill rotWithShape="1">
          <a:blip r:embed="rId2"/>
          <a:srcRect l="33053" t="12711" r="34050" b="14642"/>
          <a:stretch/>
        </p:blipFill>
        <p:spPr>
          <a:xfrm rot="5400000">
            <a:off x="2459003" y="3419096"/>
            <a:ext cx="553178" cy="1221601"/>
          </a:xfrm>
          <a:prstGeom prst="rect">
            <a:avLst/>
          </a:prstGeom>
        </p:spPr>
      </p:pic>
      <p:pic>
        <p:nvPicPr>
          <p:cNvPr id="10" name="Picture 9">
            <a:extLst>
              <a:ext uri="{FF2B5EF4-FFF2-40B4-BE49-F238E27FC236}">
                <a16:creationId xmlns:a16="http://schemas.microsoft.com/office/drawing/2014/main" id="{B7847C0B-3486-A445-A95A-37A68382D6A9}"/>
              </a:ext>
            </a:extLst>
          </p:cNvPr>
          <p:cNvPicPr>
            <a:picLocks noChangeAspect="1"/>
          </p:cNvPicPr>
          <p:nvPr/>
        </p:nvPicPr>
        <p:blipFill rotWithShape="1">
          <a:blip r:embed="rId5">
            <a:extLst>
              <a:ext uri="{BEBA8EAE-BF5A-486C-A8C5-ECC9F3942E4B}">
                <a14:imgProps xmlns:a14="http://schemas.microsoft.com/office/drawing/2010/main">
                  <a14:imgLayer>
                    <a14:imgEffect>
                      <a14:artisticFilmGrain/>
                    </a14:imgEffect>
                  </a14:imgLayer>
                </a14:imgProps>
              </a:ext>
            </a:extLst>
          </a:blip>
          <a:srcRect l="33053" t="12711" r="34050" b="14642"/>
          <a:stretch/>
        </p:blipFill>
        <p:spPr>
          <a:xfrm rot="5400000">
            <a:off x="1860450" y="2196501"/>
            <a:ext cx="608525" cy="1343825"/>
          </a:xfrm>
          <a:prstGeom prst="rect">
            <a:avLst/>
          </a:prstGeom>
        </p:spPr>
      </p:pic>
      <p:pic>
        <p:nvPicPr>
          <p:cNvPr id="11" name="Picture 10">
            <a:extLst>
              <a:ext uri="{FF2B5EF4-FFF2-40B4-BE49-F238E27FC236}">
                <a16:creationId xmlns:a16="http://schemas.microsoft.com/office/drawing/2014/main" id="{EFBA5A86-E93B-D24D-B3AC-414E68F06A33}"/>
              </a:ext>
            </a:extLst>
          </p:cNvPr>
          <p:cNvPicPr>
            <a:picLocks noChangeAspect="1"/>
          </p:cNvPicPr>
          <p:nvPr/>
        </p:nvPicPr>
        <p:blipFill rotWithShape="1">
          <a:blip r:embed="rId6">
            <a:alphaModFix amt="50000"/>
            <a:extLst>
              <a:ext uri="{BEBA8EAE-BF5A-486C-A8C5-ECC9F3942E4B}">
                <a14:imgProps xmlns:a14="http://schemas.microsoft.com/office/drawing/2010/main">
                  <a14:imgLayer>
                    <a14:imgEffect>
                      <a14:artisticLightScreen/>
                    </a14:imgEffect>
                  </a14:imgLayer>
                </a14:imgProps>
              </a:ext>
            </a:extLst>
          </a:blip>
          <a:srcRect l="33053" t="12711" r="34050" b="14642"/>
          <a:stretch/>
        </p:blipFill>
        <p:spPr>
          <a:xfrm rot="5400000">
            <a:off x="4134599" y="1701346"/>
            <a:ext cx="677537" cy="1496227"/>
          </a:xfrm>
          <a:prstGeom prst="rect">
            <a:avLst/>
          </a:prstGeom>
        </p:spPr>
      </p:pic>
      <p:pic>
        <p:nvPicPr>
          <p:cNvPr id="19" name="Picture 18">
            <a:extLst>
              <a:ext uri="{FF2B5EF4-FFF2-40B4-BE49-F238E27FC236}">
                <a16:creationId xmlns:a16="http://schemas.microsoft.com/office/drawing/2014/main" id="{FC8B2914-125E-A34F-852A-266C24318BB0}"/>
              </a:ext>
            </a:extLst>
          </p:cNvPr>
          <p:cNvPicPr>
            <a:picLocks noChangeAspect="1"/>
          </p:cNvPicPr>
          <p:nvPr/>
        </p:nvPicPr>
        <p:blipFill rotWithShape="1">
          <a:blip r:embed="rId4">
            <a:extLst>
              <a:ext uri="{BEBA8EAE-BF5A-486C-A8C5-ECC9F3942E4B}">
                <a14:imgProps xmlns:a14="http://schemas.microsoft.com/office/drawing/2010/main">
                  <a14:imgLayer>
                    <a14:imgEffect>
                      <a14:artisticCement/>
                    </a14:imgEffect>
                  </a14:imgLayer>
                </a14:imgProps>
              </a:ext>
            </a:extLst>
          </a:blip>
          <a:srcRect l="33053" t="12711" r="34050" b="14642"/>
          <a:stretch/>
        </p:blipFill>
        <p:spPr>
          <a:xfrm rot="5400000">
            <a:off x="3116217" y="3605642"/>
            <a:ext cx="687937" cy="1519194"/>
          </a:xfrm>
          <a:prstGeom prst="rect">
            <a:avLst/>
          </a:prstGeom>
        </p:spPr>
      </p:pic>
    </p:spTree>
    <p:extLst>
      <p:ext uri="{BB962C8B-B14F-4D97-AF65-F5344CB8AC3E}">
        <p14:creationId xmlns:p14="http://schemas.microsoft.com/office/powerpoint/2010/main" val="932931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29C68-4EF1-1F42-A4AE-EAAD8AE4733F}"/>
              </a:ext>
            </a:extLst>
          </p:cNvPr>
          <p:cNvPicPr>
            <a:picLocks noChangeAspect="1"/>
          </p:cNvPicPr>
          <p:nvPr/>
        </p:nvPicPr>
        <p:blipFill rotWithShape="1">
          <a:blip r:embed="rId2"/>
          <a:srcRect l="33053" t="12711" r="34050" b="14642"/>
          <a:stretch/>
        </p:blipFill>
        <p:spPr>
          <a:xfrm rot="5400000">
            <a:off x="3489533" y="2179553"/>
            <a:ext cx="687937" cy="1519194"/>
          </a:xfrm>
          <a:prstGeom prst="rect">
            <a:avLst/>
          </a:prstGeom>
        </p:spPr>
      </p:pic>
      <p:pic>
        <p:nvPicPr>
          <p:cNvPr id="5" name="Picture 4">
            <a:extLst>
              <a:ext uri="{FF2B5EF4-FFF2-40B4-BE49-F238E27FC236}">
                <a16:creationId xmlns:a16="http://schemas.microsoft.com/office/drawing/2014/main" id="{C5755F9A-FC69-9043-A757-0408A4CBBC34}"/>
              </a:ext>
            </a:extLst>
          </p:cNvPr>
          <p:cNvPicPr>
            <a:picLocks noChangeAspect="1"/>
          </p:cNvPicPr>
          <p:nvPr/>
        </p:nvPicPr>
        <p:blipFill rotWithShape="1">
          <a:blip r:embed="rId3"/>
          <a:srcRect l="32679" t="13333" r="33551" b="14268"/>
          <a:stretch/>
        </p:blipFill>
        <p:spPr>
          <a:xfrm rot="5400000">
            <a:off x="6029709" y="2265232"/>
            <a:ext cx="914399" cy="1960392"/>
          </a:xfrm>
          <a:prstGeom prst="rect">
            <a:avLst/>
          </a:prstGeom>
        </p:spPr>
      </p:pic>
      <p:pic>
        <p:nvPicPr>
          <p:cNvPr id="6" name="Picture 5">
            <a:extLst>
              <a:ext uri="{FF2B5EF4-FFF2-40B4-BE49-F238E27FC236}">
                <a16:creationId xmlns:a16="http://schemas.microsoft.com/office/drawing/2014/main" id="{DEAA7DA6-C7E5-1E48-9C99-2028581634E1}"/>
              </a:ext>
            </a:extLst>
          </p:cNvPr>
          <p:cNvPicPr>
            <a:picLocks noChangeAspect="1"/>
          </p:cNvPicPr>
          <p:nvPr/>
        </p:nvPicPr>
        <p:blipFill rotWithShape="1">
          <a:blip r:embed="rId2"/>
          <a:srcRect l="33053" t="12711" r="34050" b="14642"/>
          <a:stretch/>
        </p:blipFill>
        <p:spPr>
          <a:xfrm rot="5400000">
            <a:off x="2835863" y="1872456"/>
            <a:ext cx="476082" cy="1051348"/>
          </a:xfrm>
          <a:prstGeom prst="rect">
            <a:avLst/>
          </a:prstGeom>
        </p:spPr>
      </p:pic>
      <p:pic>
        <p:nvPicPr>
          <p:cNvPr id="7" name="Picture 6">
            <a:extLst>
              <a:ext uri="{FF2B5EF4-FFF2-40B4-BE49-F238E27FC236}">
                <a16:creationId xmlns:a16="http://schemas.microsoft.com/office/drawing/2014/main" id="{641DFB8C-2FF0-C245-A7C1-DBBCE8821A31}"/>
              </a:ext>
            </a:extLst>
          </p:cNvPr>
          <p:cNvPicPr>
            <a:picLocks noChangeAspect="1"/>
          </p:cNvPicPr>
          <p:nvPr/>
        </p:nvPicPr>
        <p:blipFill rotWithShape="1">
          <a:blip r:embed="rId4">
            <a:extLst>
              <a:ext uri="{BEBA8EAE-BF5A-486C-A8C5-ECC9F3942E4B}">
                <a14:imgProps xmlns:a14="http://schemas.microsoft.com/office/drawing/2010/main">
                  <a14:imgLayer>
                    <a14:imgEffect>
                      <a14:artisticCement/>
                    </a14:imgEffect>
                  </a14:imgLayer>
                </a14:imgProps>
              </a:ext>
            </a:extLst>
          </a:blip>
          <a:srcRect l="33053" t="12711" r="34050" b="14642"/>
          <a:stretch/>
        </p:blipFill>
        <p:spPr>
          <a:xfrm rot="5400000">
            <a:off x="3116218" y="2682839"/>
            <a:ext cx="687937" cy="1519194"/>
          </a:xfrm>
          <a:prstGeom prst="rect">
            <a:avLst/>
          </a:prstGeom>
        </p:spPr>
      </p:pic>
      <p:pic>
        <p:nvPicPr>
          <p:cNvPr id="8" name="Picture 7">
            <a:extLst>
              <a:ext uri="{FF2B5EF4-FFF2-40B4-BE49-F238E27FC236}">
                <a16:creationId xmlns:a16="http://schemas.microsoft.com/office/drawing/2014/main" id="{E8A9FBF4-7914-E543-917A-F0923C863966}"/>
              </a:ext>
            </a:extLst>
          </p:cNvPr>
          <p:cNvPicPr>
            <a:picLocks noChangeAspect="1"/>
          </p:cNvPicPr>
          <p:nvPr/>
        </p:nvPicPr>
        <p:blipFill rotWithShape="1">
          <a:blip r:embed="rId2"/>
          <a:srcRect l="33053" t="12711" r="34050" b="14642"/>
          <a:stretch/>
        </p:blipFill>
        <p:spPr>
          <a:xfrm rot="5400000">
            <a:off x="4364939" y="3217086"/>
            <a:ext cx="640818" cy="1415139"/>
          </a:xfrm>
          <a:prstGeom prst="rect">
            <a:avLst/>
          </a:prstGeom>
        </p:spPr>
      </p:pic>
      <p:pic>
        <p:nvPicPr>
          <p:cNvPr id="9" name="Picture 8">
            <a:extLst>
              <a:ext uri="{FF2B5EF4-FFF2-40B4-BE49-F238E27FC236}">
                <a16:creationId xmlns:a16="http://schemas.microsoft.com/office/drawing/2014/main" id="{51A90656-5D03-384E-BD5A-986C3F0DDA65}"/>
              </a:ext>
            </a:extLst>
          </p:cNvPr>
          <p:cNvPicPr>
            <a:picLocks noChangeAspect="1"/>
          </p:cNvPicPr>
          <p:nvPr/>
        </p:nvPicPr>
        <p:blipFill rotWithShape="1">
          <a:blip r:embed="rId2"/>
          <a:srcRect l="33053" t="12711" r="34050" b="14642"/>
          <a:stretch/>
        </p:blipFill>
        <p:spPr>
          <a:xfrm rot="5400000">
            <a:off x="2459003" y="3419096"/>
            <a:ext cx="553178" cy="1221601"/>
          </a:xfrm>
          <a:prstGeom prst="rect">
            <a:avLst/>
          </a:prstGeom>
        </p:spPr>
      </p:pic>
      <p:pic>
        <p:nvPicPr>
          <p:cNvPr id="10" name="Picture 9">
            <a:extLst>
              <a:ext uri="{FF2B5EF4-FFF2-40B4-BE49-F238E27FC236}">
                <a16:creationId xmlns:a16="http://schemas.microsoft.com/office/drawing/2014/main" id="{B7847C0B-3486-A445-A95A-37A68382D6A9}"/>
              </a:ext>
            </a:extLst>
          </p:cNvPr>
          <p:cNvPicPr>
            <a:picLocks noChangeAspect="1"/>
          </p:cNvPicPr>
          <p:nvPr/>
        </p:nvPicPr>
        <p:blipFill rotWithShape="1">
          <a:blip r:embed="rId5">
            <a:extLst>
              <a:ext uri="{BEBA8EAE-BF5A-486C-A8C5-ECC9F3942E4B}">
                <a14:imgProps xmlns:a14="http://schemas.microsoft.com/office/drawing/2010/main">
                  <a14:imgLayer>
                    <a14:imgEffect>
                      <a14:artisticFilmGrain/>
                    </a14:imgEffect>
                  </a14:imgLayer>
                </a14:imgProps>
              </a:ext>
            </a:extLst>
          </a:blip>
          <a:srcRect l="33053" t="12711" r="34050" b="14642"/>
          <a:stretch/>
        </p:blipFill>
        <p:spPr>
          <a:xfrm rot="5400000">
            <a:off x="1860450" y="2196501"/>
            <a:ext cx="608525" cy="1343825"/>
          </a:xfrm>
          <a:prstGeom prst="rect">
            <a:avLst/>
          </a:prstGeom>
        </p:spPr>
      </p:pic>
      <p:pic>
        <p:nvPicPr>
          <p:cNvPr id="11" name="Picture 10">
            <a:extLst>
              <a:ext uri="{FF2B5EF4-FFF2-40B4-BE49-F238E27FC236}">
                <a16:creationId xmlns:a16="http://schemas.microsoft.com/office/drawing/2014/main" id="{EFBA5A86-E93B-D24D-B3AC-414E68F06A33}"/>
              </a:ext>
            </a:extLst>
          </p:cNvPr>
          <p:cNvPicPr>
            <a:picLocks noChangeAspect="1"/>
          </p:cNvPicPr>
          <p:nvPr/>
        </p:nvPicPr>
        <p:blipFill rotWithShape="1">
          <a:blip r:embed="rId6">
            <a:alphaModFix amt="50000"/>
            <a:extLst>
              <a:ext uri="{BEBA8EAE-BF5A-486C-A8C5-ECC9F3942E4B}">
                <a14:imgProps xmlns:a14="http://schemas.microsoft.com/office/drawing/2010/main">
                  <a14:imgLayer>
                    <a14:imgEffect>
                      <a14:artisticLightScreen/>
                    </a14:imgEffect>
                  </a14:imgLayer>
                </a14:imgProps>
              </a:ext>
            </a:extLst>
          </a:blip>
          <a:srcRect l="33053" t="12711" r="34050" b="14642"/>
          <a:stretch/>
        </p:blipFill>
        <p:spPr>
          <a:xfrm rot="5400000">
            <a:off x="4134599" y="1701346"/>
            <a:ext cx="677537" cy="1496227"/>
          </a:xfrm>
          <a:prstGeom prst="rect">
            <a:avLst/>
          </a:prstGeom>
        </p:spPr>
      </p:pic>
      <p:pic>
        <p:nvPicPr>
          <p:cNvPr id="14" name="Picture 13">
            <a:extLst>
              <a:ext uri="{FF2B5EF4-FFF2-40B4-BE49-F238E27FC236}">
                <a16:creationId xmlns:a16="http://schemas.microsoft.com/office/drawing/2014/main" id="{0F321C02-B4D5-EC4F-8E67-00E31F28F0E2}"/>
              </a:ext>
            </a:extLst>
          </p:cNvPr>
          <p:cNvPicPr>
            <a:picLocks noChangeAspect="1"/>
          </p:cNvPicPr>
          <p:nvPr/>
        </p:nvPicPr>
        <p:blipFill rotWithShape="1">
          <a:blip r:embed="rId3"/>
          <a:srcRect l="32679" t="13333" r="33551" b="14268"/>
          <a:stretch/>
        </p:blipFill>
        <p:spPr>
          <a:xfrm rot="5400000">
            <a:off x="5673551" y="263969"/>
            <a:ext cx="650587" cy="1394803"/>
          </a:xfrm>
          <a:prstGeom prst="rect">
            <a:avLst/>
          </a:prstGeom>
        </p:spPr>
      </p:pic>
      <p:pic>
        <p:nvPicPr>
          <p:cNvPr id="16" name="Picture 15">
            <a:extLst>
              <a:ext uri="{FF2B5EF4-FFF2-40B4-BE49-F238E27FC236}">
                <a16:creationId xmlns:a16="http://schemas.microsoft.com/office/drawing/2014/main" id="{09C8AB04-6BAD-9D4A-B8BE-D4B96EB274C6}"/>
              </a:ext>
            </a:extLst>
          </p:cNvPr>
          <p:cNvPicPr>
            <a:picLocks noChangeAspect="1"/>
          </p:cNvPicPr>
          <p:nvPr/>
        </p:nvPicPr>
        <p:blipFill rotWithShape="1">
          <a:blip r:embed="rId3"/>
          <a:srcRect l="32679" t="13333" r="33551" b="14268"/>
          <a:stretch/>
        </p:blipFill>
        <p:spPr>
          <a:xfrm rot="5400000">
            <a:off x="6022504" y="692153"/>
            <a:ext cx="650587" cy="1394803"/>
          </a:xfrm>
          <a:prstGeom prst="rect">
            <a:avLst/>
          </a:prstGeom>
        </p:spPr>
      </p:pic>
    </p:spTree>
    <p:extLst>
      <p:ext uri="{BB962C8B-B14F-4D97-AF65-F5344CB8AC3E}">
        <p14:creationId xmlns:p14="http://schemas.microsoft.com/office/powerpoint/2010/main" val="264567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A7954A-0D7F-064C-BF24-FC642B46B630}"/>
              </a:ext>
            </a:extLst>
          </p:cNvPr>
          <p:cNvPicPr>
            <a:picLocks noChangeAspect="1"/>
          </p:cNvPicPr>
          <p:nvPr/>
        </p:nvPicPr>
        <p:blipFill rotWithShape="1">
          <a:blip r:embed="rId2"/>
          <a:srcRect l="22337" t="35763" r="22212" b="36449"/>
          <a:stretch/>
        </p:blipFill>
        <p:spPr>
          <a:xfrm>
            <a:off x="1862748" y="5077744"/>
            <a:ext cx="1051132" cy="526747"/>
          </a:xfrm>
          <a:prstGeom prst="rect">
            <a:avLst/>
          </a:prstGeom>
        </p:spPr>
      </p:pic>
      <p:pic>
        <p:nvPicPr>
          <p:cNvPr id="7" name="Picture 6">
            <a:extLst>
              <a:ext uri="{FF2B5EF4-FFF2-40B4-BE49-F238E27FC236}">
                <a16:creationId xmlns:a16="http://schemas.microsoft.com/office/drawing/2014/main" id="{1B1FA4F1-3A58-BA45-BF38-9D92D288E923}"/>
              </a:ext>
            </a:extLst>
          </p:cNvPr>
          <p:cNvPicPr>
            <a:picLocks noChangeAspect="1"/>
          </p:cNvPicPr>
          <p:nvPr/>
        </p:nvPicPr>
        <p:blipFill rotWithShape="1">
          <a:blip r:embed="rId3"/>
          <a:srcRect l="21464" t="35265" r="20467" b="36823"/>
          <a:stretch/>
        </p:blipFill>
        <p:spPr>
          <a:xfrm>
            <a:off x="5592619" y="3313299"/>
            <a:ext cx="1418651" cy="681927"/>
          </a:xfrm>
          <a:prstGeom prst="rect">
            <a:avLst/>
          </a:prstGeom>
        </p:spPr>
      </p:pic>
      <p:sp>
        <p:nvSpPr>
          <p:cNvPr id="8" name="Block Arc 7">
            <a:extLst>
              <a:ext uri="{FF2B5EF4-FFF2-40B4-BE49-F238E27FC236}">
                <a16:creationId xmlns:a16="http://schemas.microsoft.com/office/drawing/2014/main" id="{64FBC8C4-55B9-8748-A073-C75488B86C07}"/>
              </a:ext>
            </a:extLst>
          </p:cNvPr>
          <p:cNvSpPr/>
          <p:nvPr/>
        </p:nvSpPr>
        <p:spPr>
          <a:xfrm rot="10800000">
            <a:off x="1965298" y="5322075"/>
            <a:ext cx="846034" cy="512748"/>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DEDA7048-9821-A14B-B7A9-8181AB7287BE}"/>
              </a:ext>
            </a:extLst>
          </p:cNvPr>
          <p:cNvSpPr/>
          <p:nvPr/>
        </p:nvSpPr>
        <p:spPr>
          <a:xfrm rot="10800000">
            <a:off x="4065022" y="5341117"/>
            <a:ext cx="1054364" cy="512748"/>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8E67D088-2295-284E-BEC2-086EC96A4C1F}"/>
              </a:ext>
            </a:extLst>
          </p:cNvPr>
          <p:cNvPicPr>
            <a:picLocks noChangeAspect="1"/>
          </p:cNvPicPr>
          <p:nvPr/>
        </p:nvPicPr>
        <p:blipFill rotWithShape="1">
          <a:blip r:embed="rId2"/>
          <a:srcRect l="21558" t="36386" r="22119" b="35701"/>
          <a:stretch/>
        </p:blipFill>
        <p:spPr>
          <a:xfrm>
            <a:off x="4250371" y="5322075"/>
            <a:ext cx="683663" cy="338806"/>
          </a:xfrm>
          <a:prstGeom prst="rect">
            <a:avLst/>
          </a:prstGeom>
        </p:spPr>
      </p:pic>
      <p:pic>
        <p:nvPicPr>
          <p:cNvPr id="15" name="Picture 14">
            <a:extLst>
              <a:ext uri="{FF2B5EF4-FFF2-40B4-BE49-F238E27FC236}">
                <a16:creationId xmlns:a16="http://schemas.microsoft.com/office/drawing/2014/main" id="{1A731AFE-90B7-D14B-8BE5-C0BEE78E23B8}"/>
              </a:ext>
            </a:extLst>
          </p:cNvPr>
          <p:cNvPicPr>
            <a:picLocks noChangeAspect="1"/>
          </p:cNvPicPr>
          <p:nvPr/>
        </p:nvPicPr>
        <p:blipFill rotWithShape="1">
          <a:blip r:embed="rId2"/>
          <a:srcRect l="21713" t="35763" r="21838" b="37446"/>
          <a:stretch/>
        </p:blipFill>
        <p:spPr>
          <a:xfrm>
            <a:off x="6167202" y="5249402"/>
            <a:ext cx="954303" cy="452925"/>
          </a:xfrm>
          <a:prstGeom prst="rect">
            <a:avLst/>
          </a:prstGeom>
        </p:spPr>
      </p:pic>
      <p:sp>
        <p:nvSpPr>
          <p:cNvPr id="16" name="Block Arc 15">
            <a:extLst>
              <a:ext uri="{FF2B5EF4-FFF2-40B4-BE49-F238E27FC236}">
                <a16:creationId xmlns:a16="http://schemas.microsoft.com/office/drawing/2014/main" id="{CF74357B-67B2-E141-90ED-B7AD27EC21F6}"/>
              </a:ext>
            </a:extLst>
          </p:cNvPr>
          <p:cNvSpPr/>
          <p:nvPr/>
        </p:nvSpPr>
        <p:spPr>
          <a:xfrm rot="10800000">
            <a:off x="6167202" y="5322075"/>
            <a:ext cx="914400" cy="608297"/>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EC7663DC-A21F-4545-A0E2-B9F010155FAD}"/>
              </a:ext>
            </a:extLst>
          </p:cNvPr>
          <p:cNvPicPr>
            <a:picLocks noChangeAspect="1"/>
          </p:cNvPicPr>
          <p:nvPr/>
        </p:nvPicPr>
        <p:blipFill rotWithShape="1">
          <a:blip r:embed="rId3"/>
          <a:srcRect l="21464" t="35265" r="20467" b="36823"/>
          <a:stretch/>
        </p:blipFill>
        <p:spPr>
          <a:xfrm rot="21539705">
            <a:off x="925777" y="2717049"/>
            <a:ext cx="1408260" cy="676931"/>
          </a:xfrm>
          <a:prstGeom prst="rect">
            <a:avLst/>
          </a:prstGeom>
        </p:spPr>
      </p:pic>
      <p:pic>
        <p:nvPicPr>
          <p:cNvPr id="18" name="Picture 17">
            <a:extLst>
              <a:ext uri="{FF2B5EF4-FFF2-40B4-BE49-F238E27FC236}">
                <a16:creationId xmlns:a16="http://schemas.microsoft.com/office/drawing/2014/main" id="{8566D3A1-572C-D04D-8574-8DEB406DE697}"/>
              </a:ext>
            </a:extLst>
          </p:cNvPr>
          <p:cNvPicPr>
            <a:picLocks noChangeAspect="1"/>
          </p:cNvPicPr>
          <p:nvPr/>
        </p:nvPicPr>
        <p:blipFill rotWithShape="1">
          <a:blip r:embed="rId3"/>
          <a:srcRect l="21464" t="35265" r="20467" b="36823"/>
          <a:stretch/>
        </p:blipFill>
        <p:spPr>
          <a:xfrm rot="16247">
            <a:off x="2829717" y="3175859"/>
            <a:ext cx="1373018" cy="659991"/>
          </a:xfrm>
          <a:prstGeom prst="rect">
            <a:avLst/>
          </a:prstGeom>
        </p:spPr>
      </p:pic>
      <p:pic>
        <p:nvPicPr>
          <p:cNvPr id="19" name="Picture 18">
            <a:extLst>
              <a:ext uri="{FF2B5EF4-FFF2-40B4-BE49-F238E27FC236}">
                <a16:creationId xmlns:a16="http://schemas.microsoft.com/office/drawing/2014/main" id="{B726F582-0634-E24F-AA68-9695D5468080}"/>
              </a:ext>
            </a:extLst>
          </p:cNvPr>
          <p:cNvPicPr>
            <a:picLocks noChangeAspect="1"/>
          </p:cNvPicPr>
          <p:nvPr/>
        </p:nvPicPr>
        <p:blipFill rotWithShape="1">
          <a:blip r:embed="rId3"/>
          <a:srcRect l="21464" t="35265" r="20467" b="36823"/>
          <a:stretch/>
        </p:blipFill>
        <p:spPr>
          <a:xfrm rot="21279964">
            <a:off x="1722235" y="3450923"/>
            <a:ext cx="1008075" cy="484568"/>
          </a:xfrm>
          <a:prstGeom prst="rect">
            <a:avLst/>
          </a:prstGeom>
        </p:spPr>
      </p:pic>
      <p:pic>
        <p:nvPicPr>
          <p:cNvPr id="20" name="Picture 19">
            <a:extLst>
              <a:ext uri="{FF2B5EF4-FFF2-40B4-BE49-F238E27FC236}">
                <a16:creationId xmlns:a16="http://schemas.microsoft.com/office/drawing/2014/main" id="{25B7CEBB-ACD8-F04A-9900-B33EBB76BA57}"/>
              </a:ext>
            </a:extLst>
          </p:cNvPr>
          <p:cNvPicPr>
            <a:picLocks noChangeAspect="1"/>
          </p:cNvPicPr>
          <p:nvPr/>
        </p:nvPicPr>
        <p:blipFill rotWithShape="1">
          <a:blip r:embed="rId3"/>
          <a:srcRect l="21464" t="35265" r="20467" b="36823"/>
          <a:stretch/>
        </p:blipFill>
        <p:spPr>
          <a:xfrm rot="21194908">
            <a:off x="7201465" y="2708948"/>
            <a:ext cx="1418651" cy="681927"/>
          </a:xfrm>
          <a:prstGeom prst="rect">
            <a:avLst/>
          </a:prstGeom>
        </p:spPr>
      </p:pic>
      <p:pic>
        <p:nvPicPr>
          <p:cNvPr id="21" name="Picture 20">
            <a:extLst>
              <a:ext uri="{FF2B5EF4-FFF2-40B4-BE49-F238E27FC236}">
                <a16:creationId xmlns:a16="http://schemas.microsoft.com/office/drawing/2014/main" id="{D7123252-88FD-2946-920B-51FA01827FC1}"/>
              </a:ext>
            </a:extLst>
          </p:cNvPr>
          <p:cNvPicPr>
            <a:picLocks noChangeAspect="1"/>
          </p:cNvPicPr>
          <p:nvPr/>
        </p:nvPicPr>
        <p:blipFill rotWithShape="1">
          <a:blip r:embed="rId3"/>
          <a:srcRect l="21464" t="35265" r="20467" b="36823"/>
          <a:stretch/>
        </p:blipFill>
        <p:spPr>
          <a:xfrm rot="16247">
            <a:off x="4066573" y="2449096"/>
            <a:ext cx="1373018" cy="659991"/>
          </a:xfrm>
          <a:prstGeom prst="rect">
            <a:avLst/>
          </a:prstGeom>
        </p:spPr>
      </p:pic>
    </p:spTree>
    <p:extLst>
      <p:ext uri="{BB962C8B-B14F-4D97-AF65-F5344CB8AC3E}">
        <p14:creationId xmlns:p14="http://schemas.microsoft.com/office/powerpoint/2010/main" val="1901393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wawangresort.files.wordpress.com/2013/04/pike-pair-spawning1.jpg">
            <a:extLst>
              <a:ext uri="{FF2B5EF4-FFF2-40B4-BE49-F238E27FC236}">
                <a16:creationId xmlns:a16="http://schemas.microsoft.com/office/drawing/2014/main" id="{CD1DA31A-D7DE-3A48-AF28-7B270E42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2031"/>
            <a:ext cx="9144000" cy="5381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F4E8FB-C524-C144-B440-6616432CBB08}"/>
              </a:ext>
            </a:extLst>
          </p:cNvPr>
          <p:cNvSpPr txBox="1"/>
          <p:nvPr/>
        </p:nvSpPr>
        <p:spPr>
          <a:xfrm>
            <a:off x="592502" y="383079"/>
            <a:ext cx="8445132" cy="584775"/>
          </a:xfrm>
          <a:prstGeom prst="rect">
            <a:avLst/>
          </a:prstGeom>
          <a:noFill/>
        </p:spPr>
        <p:txBody>
          <a:bodyPr wrap="none" rtlCol="0">
            <a:spAutoFit/>
          </a:bodyPr>
          <a:lstStyle/>
          <a:p>
            <a:r>
              <a:rPr lang="en-US" sz="3200" b="1" spc="300"/>
              <a:t>IN THE WILD 		    HIGH COMPETITION</a:t>
            </a:r>
            <a:endParaRPr lang="en-US" b="1" spc="300"/>
          </a:p>
        </p:txBody>
      </p:sp>
      <p:sp>
        <p:nvSpPr>
          <p:cNvPr id="3" name="Right Arrow 2">
            <a:extLst>
              <a:ext uri="{FF2B5EF4-FFF2-40B4-BE49-F238E27FC236}">
                <a16:creationId xmlns:a16="http://schemas.microsoft.com/office/drawing/2014/main" id="{4C16783B-AB60-8246-B6A6-B37DBA0D66DE}"/>
              </a:ext>
            </a:extLst>
          </p:cNvPr>
          <p:cNvSpPr/>
          <p:nvPr/>
        </p:nvSpPr>
        <p:spPr>
          <a:xfrm>
            <a:off x="3472708" y="464860"/>
            <a:ext cx="1197981" cy="439246"/>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868F87-C805-DA44-9123-05E8394E9829}"/>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522E954B-9219-D44A-A156-778EFF763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Tree>
    <p:extLst>
      <p:ext uri="{BB962C8B-B14F-4D97-AF65-F5344CB8AC3E}">
        <p14:creationId xmlns:p14="http://schemas.microsoft.com/office/powerpoint/2010/main" val="224576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Walleyes For Tomorrow: Collecting &amp; starting eggs on Geneva Lake - Chicago  Sun-Times">
            <a:extLst>
              <a:ext uri="{FF2B5EF4-FFF2-40B4-BE49-F238E27FC236}">
                <a16:creationId xmlns:a16="http://schemas.microsoft.com/office/drawing/2014/main" id="{93CFF35A-28E1-944A-8AEC-CC3823AEE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51"/>
          <a:stretch/>
        </p:blipFill>
        <p:spPr bwMode="auto">
          <a:xfrm>
            <a:off x="0" y="1185704"/>
            <a:ext cx="9144000" cy="5672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2C22FC-6C71-0342-B7AE-10063489C5BA}"/>
              </a:ext>
            </a:extLst>
          </p:cNvPr>
          <p:cNvSpPr txBox="1"/>
          <p:nvPr/>
        </p:nvSpPr>
        <p:spPr>
          <a:xfrm>
            <a:off x="359852" y="485130"/>
            <a:ext cx="8424294" cy="584775"/>
          </a:xfrm>
          <a:prstGeom prst="rect">
            <a:avLst/>
          </a:prstGeom>
          <a:noFill/>
        </p:spPr>
        <p:txBody>
          <a:bodyPr wrap="none" rtlCol="0">
            <a:spAutoFit/>
          </a:bodyPr>
          <a:lstStyle/>
          <a:p>
            <a:r>
              <a:rPr lang="en-US" sz="3200" b="1" spc="300"/>
              <a:t>IN A HATCHERY		NO COMPETITION</a:t>
            </a:r>
            <a:endParaRPr lang="en-US" b="1" spc="300"/>
          </a:p>
        </p:txBody>
      </p:sp>
      <p:sp>
        <p:nvSpPr>
          <p:cNvPr id="5" name="Right Arrow 4">
            <a:extLst>
              <a:ext uri="{FF2B5EF4-FFF2-40B4-BE49-F238E27FC236}">
                <a16:creationId xmlns:a16="http://schemas.microsoft.com/office/drawing/2014/main" id="{6D7939B9-545E-F544-955F-82825ED9440D}"/>
              </a:ext>
            </a:extLst>
          </p:cNvPr>
          <p:cNvSpPr/>
          <p:nvPr/>
        </p:nvSpPr>
        <p:spPr>
          <a:xfrm>
            <a:off x="3873577" y="580801"/>
            <a:ext cx="775503" cy="439246"/>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FCF7D0-C0A5-ED46-804E-798FE6D912C4}"/>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a:solidFill>
                  <a:schemeClr val="bg1">
                    <a:lumMod val="85000"/>
                  </a:schemeClr>
                </a:solidFill>
              </a:rPr>
              <a:t>NATURAL VS HATCHERY REPRODUCTION</a:t>
            </a:r>
          </a:p>
        </p:txBody>
      </p:sp>
    </p:spTree>
    <p:extLst>
      <p:ext uri="{BB962C8B-B14F-4D97-AF65-F5344CB8AC3E}">
        <p14:creationId xmlns:p14="http://schemas.microsoft.com/office/powerpoint/2010/main" val="24456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F3D1B9-7921-8C44-8A82-F3ECB7CD605A}"/>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224FF57F-7FEB-E245-A048-61BD61F5B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35844" name="Picture 4" descr="Why Canadians should never fish for bass during the spawn • Outdoor Canada">
            <a:extLst>
              <a:ext uri="{FF2B5EF4-FFF2-40B4-BE49-F238E27FC236}">
                <a16:creationId xmlns:a16="http://schemas.microsoft.com/office/drawing/2014/main" id="{73794698-6CEB-F84E-A449-87636F424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5646"/>
            <a:ext cx="5429992" cy="30571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FB6FA3-E5CA-9E4E-90AF-AECA160572B7}"/>
              </a:ext>
            </a:extLst>
          </p:cNvPr>
          <p:cNvSpPr txBox="1"/>
          <p:nvPr/>
        </p:nvSpPr>
        <p:spPr>
          <a:xfrm>
            <a:off x="0" y="702461"/>
            <a:ext cx="9144000" cy="830997"/>
          </a:xfrm>
          <a:prstGeom prst="rect">
            <a:avLst/>
          </a:prstGeom>
          <a:solidFill>
            <a:schemeClr val="bg1"/>
          </a:solidFill>
        </p:spPr>
        <p:txBody>
          <a:bodyPr wrap="square" rtlCol="0">
            <a:spAutoFit/>
          </a:bodyPr>
          <a:lstStyle/>
          <a:p>
            <a:pPr algn="ctr"/>
            <a:r>
              <a:rPr lang="en-US" sz="2400" b="1"/>
              <a:t>In the wild, egg and fry development and survival depend on </a:t>
            </a:r>
          </a:p>
          <a:p>
            <a:pPr algn="ctr"/>
            <a:r>
              <a:rPr lang="en-US" sz="2400" b="1"/>
              <a:t>water temperature, fungus, and predation. </a:t>
            </a:r>
          </a:p>
        </p:txBody>
      </p:sp>
      <p:sp>
        <p:nvSpPr>
          <p:cNvPr id="12" name="TextBox 11">
            <a:extLst>
              <a:ext uri="{FF2B5EF4-FFF2-40B4-BE49-F238E27FC236}">
                <a16:creationId xmlns:a16="http://schemas.microsoft.com/office/drawing/2014/main" id="{7E3DFD09-1254-2D4C-A75A-8B62D759F5B2}"/>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a:solidFill>
                  <a:schemeClr val="bg1">
                    <a:lumMod val="85000"/>
                  </a:schemeClr>
                </a:solidFill>
              </a:rPr>
              <a:t>NATURAL VS HATCHERY REPRODUCTION</a:t>
            </a:r>
          </a:p>
        </p:txBody>
      </p:sp>
      <p:pic>
        <p:nvPicPr>
          <p:cNvPr id="9" name="Picture 8">
            <a:extLst>
              <a:ext uri="{FF2B5EF4-FFF2-40B4-BE49-F238E27FC236}">
                <a16:creationId xmlns:a16="http://schemas.microsoft.com/office/drawing/2014/main" id="{DD758DC1-0B19-DC4E-894B-02367232EBF8}"/>
              </a:ext>
            </a:extLst>
          </p:cNvPr>
          <p:cNvPicPr>
            <a:picLocks noChangeAspect="1"/>
          </p:cNvPicPr>
          <p:nvPr/>
        </p:nvPicPr>
        <p:blipFill rotWithShape="1">
          <a:blip r:embed="rId5"/>
          <a:srcRect t="10085" r="13987"/>
          <a:stretch/>
        </p:blipFill>
        <p:spPr>
          <a:xfrm>
            <a:off x="5266329" y="1829783"/>
            <a:ext cx="3899339" cy="3057199"/>
          </a:xfrm>
          <a:prstGeom prst="rect">
            <a:avLst/>
          </a:prstGeom>
        </p:spPr>
      </p:pic>
      <p:sp>
        <p:nvSpPr>
          <p:cNvPr id="11" name="TextBox 10">
            <a:extLst>
              <a:ext uri="{FF2B5EF4-FFF2-40B4-BE49-F238E27FC236}">
                <a16:creationId xmlns:a16="http://schemas.microsoft.com/office/drawing/2014/main" id="{38D96C8A-6EBE-7D42-A7E6-C6526AB96F92}"/>
              </a:ext>
            </a:extLst>
          </p:cNvPr>
          <p:cNvSpPr txBox="1"/>
          <p:nvPr/>
        </p:nvSpPr>
        <p:spPr>
          <a:xfrm>
            <a:off x="4324993" y="5256816"/>
            <a:ext cx="4395049" cy="830997"/>
          </a:xfrm>
          <a:prstGeom prst="rect">
            <a:avLst/>
          </a:prstGeom>
          <a:noFill/>
        </p:spPr>
        <p:txBody>
          <a:bodyPr wrap="none" rtlCol="0">
            <a:spAutoFit/>
          </a:bodyPr>
          <a:lstStyle/>
          <a:p>
            <a:r>
              <a:rPr lang="en-US" sz="2400" b="1" spc="300"/>
              <a:t>LESS THAN 0.001% OF FRY</a:t>
            </a:r>
          </a:p>
          <a:p>
            <a:r>
              <a:rPr lang="en-US" sz="2400" b="1" spc="300"/>
              <a:t>SURVIVE TO ADULTS</a:t>
            </a:r>
          </a:p>
        </p:txBody>
      </p:sp>
      <p:sp>
        <p:nvSpPr>
          <p:cNvPr id="13" name="Right Arrow 12">
            <a:extLst>
              <a:ext uri="{FF2B5EF4-FFF2-40B4-BE49-F238E27FC236}">
                <a16:creationId xmlns:a16="http://schemas.microsoft.com/office/drawing/2014/main" id="{4E703EA9-4598-C940-A4DB-A0F4CCEBDDE4}"/>
              </a:ext>
            </a:extLst>
          </p:cNvPr>
          <p:cNvSpPr/>
          <p:nvPr/>
        </p:nvSpPr>
        <p:spPr>
          <a:xfrm>
            <a:off x="3183694" y="5449650"/>
            <a:ext cx="972784" cy="439246"/>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C72A96-79E2-1E4F-BB25-0DFEBF8FAA2E}"/>
              </a:ext>
            </a:extLst>
          </p:cNvPr>
          <p:cNvSpPr/>
          <p:nvPr/>
        </p:nvSpPr>
        <p:spPr>
          <a:xfrm>
            <a:off x="549436" y="5387125"/>
            <a:ext cx="2603598" cy="523220"/>
          </a:xfrm>
          <a:prstGeom prst="rect">
            <a:avLst/>
          </a:prstGeom>
        </p:spPr>
        <p:txBody>
          <a:bodyPr wrap="none">
            <a:spAutoFit/>
          </a:bodyPr>
          <a:lstStyle/>
          <a:p>
            <a:r>
              <a:rPr lang="en-US" sz="2800" b="1" spc="300"/>
              <a:t>IN THE WILD </a:t>
            </a:r>
            <a:endParaRPr lang="en-US" sz="2800"/>
          </a:p>
        </p:txBody>
      </p:sp>
    </p:spTree>
    <p:extLst>
      <p:ext uri="{BB962C8B-B14F-4D97-AF65-F5344CB8AC3E}">
        <p14:creationId xmlns:p14="http://schemas.microsoft.com/office/powerpoint/2010/main" val="3591711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est ever Walleye Egg Collection and Tagging at Iowa DNR, Spirit Lake Fish  Hatchery - YouTube">
            <a:extLst>
              <a:ext uri="{FF2B5EF4-FFF2-40B4-BE49-F238E27FC236}">
                <a16:creationId xmlns:a16="http://schemas.microsoft.com/office/drawing/2014/main" id="{8537FB1B-2075-9A47-A59F-89E43689E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339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CFFA2B4-F978-4E4F-AC08-50CF49B8DEC2}"/>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4" name="Picture 2" descr="Invent">
            <a:extLst>
              <a:ext uri="{FF2B5EF4-FFF2-40B4-BE49-F238E27FC236}">
                <a16:creationId xmlns:a16="http://schemas.microsoft.com/office/drawing/2014/main" id="{BB6B64DE-81E7-604C-AD1E-5830C6BC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6" name="Picture 5">
            <a:extLst>
              <a:ext uri="{FF2B5EF4-FFF2-40B4-BE49-F238E27FC236}">
                <a16:creationId xmlns:a16="http://schemas.microsoft.com/office/drawing/2014/main" id="{93EC73CF-9487-7F4C-88D7-0919F196EA39}"/>
              </a:ext>
            </a:extLst>
          </p:cNvPr>
          <p:cNvPicPr>
            <a:picLocks noChangeAspect="1"/>
          </p:cNvPicPr>
          <p:nvPr/>
        </p:nvPicPr>
        <p:blipFill>
          <a:blip r:embed="rId5"/>
          <a:stretch>
            <a:fillRect/>
          </a:stretch>
        </p:blipFill>
        <p:spPr>
          <a:xfrm>
            <a:off x="0" y="3848851"/>
            <a:ext cx="3539281" cy="2654461"/>
          </a:xfrm>
          <a:prstGeom prst="rect">
            <a:avLst/>
          </a:prstGeom>
          <a:ln w="19050">
            <a:solidFill>
              <a:schemeClr val="tx1"/>
            </a:solidFill>
          </a:ln>
        </p:spPr>
      </p:pic>
      <p:sp>
        <p:nvSpPr>
          <p:cNvPr id="11" name="TextBox 10">
            <a:extLst>
              <a:ext uri="{FF2B5EF4-FFF2-40B4-BE49-F238E27FC236}">
                <a16:creationId xmlns:a16="http://schemas.microsoft.com/office/drawing/2014/main" id="{CD9D9944-0023-0E46-8CDD-621C7B57EB31}"/>
              </a:ext>
            </a:extLst>
          </p:cNvPr>
          <p:cNvSpPr txBox="1"/>
          <p:nvPr/>
        </p:nvSpPr>
        <p:spPr>
          <a:xfrm>
            <a:off x="118127" y="575804"/>
            <a:ext cx="8899359" cy="584775"/>
          </a:xfrm>
          <a:prstGeom prst="rect">
            <a:avLst/>
          </a:prstGeom>
          <a:noFill/>
        </p:spPr>
        <p:txBody>
          <a:bodyPr wrap="none" rtlCol="0">
            <a:spAutoFit/>
          </a:bodyPr>
          <a:lstStyle/>
          <a:p>
            <a:r>
              <a:rPr lang="en-US" sz="3200" b="1" spc="300"/>
              <a:t>IN A HATCHERY		OPTIMIZE SURVIVAL</a:t>
            </a:r>
            <a:endParaRPr lang="en-US" b="1" spc="300"/>
          </a:p>
        </p:txBody>
      </p:sp>
      <p:sp>
        <p:nvSpPr>
          <p:cNvPr id="12" name="Right Arrow 11">
            <a:extLst>
              <a:ext uri="{FF2B5EF4-FFF2-40B4-BE49-F238E27FC236}">
                <a16:creationId xmlns:a16="http://schemas.microsoft.com/office/drawing/2014/main" id="{33057B69-A645-2A49-8871-C7EC4242B182}"/>
              </a:ext>
            </a:extLst>
          </p:cNvPr>
          <p:cNvSpPr/>
          <p:nvPr/>
        </p:nvSpPr>
        <p:spPr>
          <a:xfrm>
            <a:off x="3700477" y="656738"/>
            <a:ext cx="775503" cy="439246"/>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F38535-7206-5141-997B-4906C3463652}"/>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a:solidFill>
                  <a:schemeClr val="bg1">
                    <a:lumMod val="85000"/>
                  </a:schemeClr>
                </a:solidFill>
              </a:rPr>
              <a:t>NATURAL VS HATCHERY REPRODUCTION</a:t>
            </a:r>
          </a:p>
        </p:txBody>
      </p:sp>
    </p:spTree>
    <p:extLst>
      <p:ext uri="{BB962C8B-B14F-4D97-AF65-F5344CB8AC3E}">
        <p14:creationId xmlns:p14="http://schemas.microsoft.com/office/powerpoint/2010/main" val="3176364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DE2B17-C3BF-4A4A-BE00-60C64F6A08BF}"/>
              </a:ext>
            </a:extLst>
          </p:cNvPr>
          <p:cNvPicPr>
            <a:picLocks noChangeAspect="1"/>
          </p:cNvPicPr>
          <p:nvPr/>
        </p:nvPicPr>
        <p:blipFill rotWithShape="1">
          <a:blip r:embed="rId3"/>
          <a:srcRect r="16637"/>
          <a:stretch/>
        </p:blipFill>
        <p:spPr>
          <a:xfrm>
            <a:off x="0" y="369332"/>
            <a:ext cx="9112250" cy="6145769"/>
          </a:xfrm>
          <a:prstGeom prst="rect">
            <a:avLst/>
          </a:prstGeom>
        </p:spPr>
      </p:pic>
      <p:sp>
        <p:nvSpPr>
          <p:cNvPr id="4" name="Rectangle 3">
            <a:extLst>
              <a:ext uri="{FF2B5EF4-FFF2-40B4-BE49-F238E27FC236}">
                <a16:creationId xmlns:a16="http://schemas.microsoft.com/office/drawing/2014/main" id="{C16D6C60-7B9F-2A4A-8E9E-9C87695741D4}"/>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C8F9C0C6-DC18-584A-9431-0473C3077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7" name="TextBox 6">
            <a:extLst>
              <a:ext uri="{FF2B5EF4-FFF2-40B4-BE49-F238E27FC236}">
                <a16:creationId xmlns:a16="http://schemas.microsoft.com/office/drawing/2014/main" id="{D6440B9F-99D2-2B40-B94E-74F6E17B014C}"/>
              </a:ext>
            </a:extLst>
          </p:cNvPr>
          <p:cNvSpPr txBox="1"/>
          <p:nvPr/>
        </p:nvSpPr>
        <p:spPr>
          <a:xfrm>
            <a:off x="-31750" y="565397"/>
            <a:ext cx="9112251" cy="646331"/>
          </a:xfrm>
          <a:prstGeom prst="rect">
            <a:avLst/>
          </a:prstGeom>
          <a:solidFill>
            <a:schemeClr val="bg1"/>
          </a:solidFill>
          <a:ln>
            <a:noFill/>
          </a:ln>
        </p:spPr>
        <p:txBody>
          <a:bodyPr wrap="square" rtlCol="0">
            <a:spAutoFit/>
          </a:bodyPr>
          <a:lstStyle/>
          <a:p>
            <a:pPr algn="ctr"/>
            <a:endParaRPr lang="en-US" sz="3600" b="1"/>
          </a:p>
        </p:txBody>
      </p:sp>
      <p:sp>
        <p:nvSpPr>
          <p:cNvPr id="8" name="TextBox 7">
            <a:extLst>
              <a:ext uri="{FF2B5EF4-FFF2-40B4-BE49-F238E27FC236}">
                <a16:creationId xmlns:a16="http://schemas.microsoft.com/office/drawing/2014/main" id="{D7F8A797-0BAE-674D-9E78-4D43481EE047}"/>
              </a:ext>
            </a:extLst>
          </p:cNvPr>
          <p:cNvSpPr txBox="1"/>
          <p:nvPr/>
        </p:nvSpPr>
        <p:spPr>
          <a:xfrm>
            <a:off x="122319" y="597628"/>
            <a:ext cx="8899359" cy="584775"/>
          </a:xfrm>
          <a:prstGeom prst="rect">
            <a:avLst/>
          </a:prstGeom>
          <a:noFill/>
        </p:spPr>
        <p:txBody>
          <a:bodyPr wrap="none" rtlCol="0">
            <a:spAutoFit/>
          </a:bodyPr>
          <a:lstStyle/>
          <a:p>
            <a:r>
              <a:rPr lang="en-US" sz="3200" b="1" spc="300"/>
              <a:t>IN A HATCHERY		OPTIMIZE SURVIVAL</a:t>
            </a:r>
            <a:endParaRPr lang="en-US" b="1" spc="300"/>
          </a:p>
        </p:txBody>
      </p:sp>
      <p:sp>
        <p:nvSpPr>
          <p:cNvPr id="9" name="Right Arrow 8">
            <a:extLst>
              <a:ext uri="{FF2B5EF4-FFF2-40B4-BE49-F238E27FC236}">
                <a16:creationId xmlns:a16="http://schemas.microsoft.com/office/drawing/2014/main" id="{4EC30A12-7411-F940-A83A-85D7616305A0}"/>
              </a:ext>
            </a:extLst>
          </p:cNvPr>
          <p:cNvSpPr/>
          <p:nvPr/>
        </p:nvSpPr>
        <p:spPr>
          <a:xfrm>
            <a:off x="3621451" y="692212"/>
            <a:ext cx="775503" cy="439246"/>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50500AE-E403-E14C-A5BF-962A67807378}"/>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a:solidFill>
                  <a:schemeClr val="bg1">
                    <a:lumMod val="85000"/>
                  </a:schemeClr>
                </a:solidFill>
              </a:rPr>
              <a:t>NATURAL VS HATCHERY REPRODUCTION</a:t>
            </a:r>
          </a:p>
        </p:txBody>
      </p:sp>
    </p:spTree>
    <p:extLst>
      <p:ext uri="{BB962C8B-B14F-4D97-AF65-F5344CB8AC3E}">
        <p14:creationId xmlns:p14="http://schemas.microsoft.com/office/powerpoint/2010/main" val="400391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AID's aquaculture project teaches beneficiaries to construct and stock fish ponds in Tonkolili.">
            <a:extLst>
              <a:ext uri="{FF2B5EF4-FFF2-40B4-BE49-F238E27FC236}">
                <a16:creationId xmlns:a16="http://schemas.microsoft.com/office/drawing/2014/main" id="{DD6B88EC-2845-9443-86D1-2FE84144B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2"/>
          <a:stretch/>
        </p:blipFill>
        <p:spPr bwMode="auto">
          <a:xfrm>
            <a:off x="-1" y="363046"/>
            <a:ext cx="9144001" cy="615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F34409-8218-F949-8EAB-BD8CFEF56326}"/>
              </a:ext>
            </a:extLst>
          </p:cNvPr>
          <p:cNvSpPr txBox="1"/>
          <p:nvPr/>
        </p:nvSpPr>
        <p:spPr>
          <a:xfrm>
            <a:off x="0" y="0"/>
            <a:ext cx="9143999" cy="369332"/>
          </a:xfrm>
          <a:prstGeom prst="rect">
            <a:avLst/>
          </a:prstGeom>
          <a:solidFill>
            <a:srgbClr val="005493"/>
          </a:solidFill>
        </p:spPr>
        <p:txBody>
          <a:bodyPr wrap="square" rtlCol="0">
            <a:spAutoFit/>
          </a:bodyPr>
          <a:lstStyle/>
          <a:p>
            <a:r>
              <a:rPr lang="en-US" b="1" spc="300">
                <a:solidFill>
                  <a:schemeClr val="bg1">
                    <a:lumMod val="85000"/>
                  </a:schemeClr>
                </a:solidFill>
              </a:rPr>
              <a:t>NATURAL VS HATCHERY REPRODUCTION</a:t>
            </a:r>
          </a:p>
        </p:txBody>
      </p:sp>
      <p:sp>
        <p:nvSpPr>
          <p:cNvPr id="4" name="Rectangle 3">
            <a:extLst>
              <a:ext uri="{FF2B5EF4-FFF2-40B4-BE49-F238E27FC236}">
                <a16:creationId xmlns:a16="http://schemas.microsoft.com/office/drawing/2014/main" id="{45B2E953-D1C1-7341-8739-B694729A58A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72FFD402-F363-3449-B811-2DA9C6C5E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Tree>
    <p:extLst>
      <p:ext uri="{BB962C8B-B14F-4D97-AF65-F5344CB8AC3E}">
        <p14:creationId xmlns:p14="http://schemas.microsoft.com/office/powerpoint/2010/main" val="161825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vent">
            <a:extLst>
              <a:ext uri="{FF2B5EF4-FFF2-40B4-BE49-F238E27FC236}">
                <a16:creationId xmlns:a16="http://schemas.microsoft.com/office/drawing/2014/main" id="{673BF79A-DBD4-A24B-90D2-2BF4752A2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315976"/>
            <a:ext cx="3556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ED90D3-9EA4-8B45-A431-6EB5FF6D37BD}"/>
              </a:ext>
            </a:extLst>
          </p:cNvPr>
          <p:cNvPicPr>
            <a:picLocks noChangeAspect="1"/>
          </p:cNvPicPr>
          <p:nvPr/>
        </p:nvPicPr>
        <p:blipFill rotWithShape="1">
          <a:blip r:embed="rId3"/>
          <a:srcRect l="2989" t="8945" r="3150" b="24623"/>
          <a:stretch/>
        </p:blipFill>
        <p:spPr>
          <a:xfrm>
            <a:off x="65787" y="2076450"/>
            <a:ext cx="9012426" cy="4781550"/>
          </a:xfrm>
          <a:prstGeom prst="rect">
            <a:avLst/>
          </a:prstGeom>
        </p:spPr>
      </p:pic>
      <p:sp>
        <p:nvSpPr>
          <p:cNvPr id="6" name="TextBox 5">
            <a:extLst>
              <a:ext uri="{FF2B5EF4-FFF2-40B4-BE49-F238E27FC236}">
                <a16:creationId xmlns:a16="http://schemas.microsoft.com/office/drawing/2014/main" id="{A4CDFA5A-EB77-E147-89E3-F297D94397CB}"/>
              </a:ext>
            </a:extLst>
          </p:cNvPr>
          <p:cNvSpPr txBox="1"/>
          <p:nvPr/>
        </p:nvSpPr>
        <p:spPr>
          <a:xfrm>
            <a:off x="6595945" y="4582118"/>
            <a:ext cx="389850" cy="369332"/>
          </a:xfrm>
          <a:prstGeom prst="rect">
            <a:avLst/>
          </a:prstGeom>
          <a:noFill/>
        </p:spPr>
        <p:txBody>
          <a:bodyPr wrap="none" rtlCol="0">
            <a:spAutoFit/>
          </a:bodyPr>
          <a:lstStyle/>
          <a:p>
            <a:r>
              <a:rPr lang="en-US">
                <a:latin typeface="Wingdings 2" pitchFamily="2" charset="2"/>
              </a:rPr>
              <a:t>V</a:t>
            </a:r>
          </a:p>
        </p:txBody>
      </p:sp>
      <p:sp>
        <p:nvSpPr>
          <p:cNvPr id="9" name="TextBox 8">
            <a:extLst>
              <a:ext uri="{FF2B5EF4-FFF2-40B4-BE49-F238E27FC236}">
                <a16:creationId xmlns:a16="http://schemas.microsoft.com/office/drawing/2014/main" id="{56FA23F9-1CFE-2B4A-8609-25F5585294F4}"/>
              </a:ext>
            </a:extLst>
          </p:cNvPr>
          <p:cNvSpPr txBox="1"/>
          <p:nvPr/>
        </p:nvSpPr>
        <p:spPr>
          <a:xfrm>
            <a:off x="6248135" y="4183745"/>
            <a:ext cx="389850" cy="369332"/>
          </a:xfrm>
          <a:prstGeom prst="rect">
            <a:avLst/>
          </a:prstGeom>
          <a:noFill/>
        </p:spPr>
        <p:txBody>
          <a:bodyPr wrap="none" rtlCol="0">
            <a:spAutoFit/>
          </a:bodyPr>
          <a:lstStyle/>
          <a:p>
            <a:r>
              <a:rPr lang="en-US">
                <a:latin typeface="Wingdings 2" pitchFamily="2" charset="2"/>
              </a:rPr>
              <a:t>V</a:t>
            </a:r>
          </a:p>
        </p:txBody>
      </p:sp>
      <p:sp>
        <p:nvSpPr>
          <p:cNvPr id="10" name="TextBox 9">
            <a:extLst>
              <a:ext uri="{FF2B5EF4-FFF2-40B4-BE49-F238E27FC236}">
                <a16:creationId xmlns:a16="http://schemas.microsoft.com/office/drawing/2014/main" id="{3163568B-8D77-B746-98C8-DDD0C27FF90E}"/>
              </a:ext>
            </a:extLst>
          </p:cNvPr>
          <p:cNvSpPr txBox="1"/>
          <p:nvPr/>
        </p:nvSpPr>
        <p:spPr>
          <a:xfrm>
            <a:off x="2343851" y="4350639"/>
            <a:ext cx="389850" cy="369332"/>
          </a:xfrm>
          <a:prstGeom prst="rect">
            <a:avLst/>
          </a:prstGeom>
          <a:noFill/>
        </p:spPr>
        <p:txBody>
          <a:bodyPr wrap="none" rtlCol="0">
            <a:spAutoFit/>
          </a:bodyPr>
          <a:lstStyle/>
          <a:p>
            <a:r>
              <a:rPr lang="en-US">
                <a:latin typeface="Wingdings 2" pitchFamily="2" charset="2"/>
              </a:rPr>
              <a:t>V</a:t>
            </a:r>
          </a:p>
        </p:txBody>
      </p:sp>
      <p:sp>
        <p:nvSpPr>
          <p:cNvPr id="11" name="TextBox 10">
            <a:extLst>
              <a:ext uri="{FF2B5EF4-FFF2-40B4-BE49-F238E27FC236}">
                <a16:creationId xmlns:a16="http://schemas.microsoft.com/office/drawing/2014/main" id="{CF65544E-4059-9D4D-B206-74B5691DD7E8}"/>
              </a:ext>
            </a:extLst>
          </p:cNvPr>
          <p:cNvSpPr txBox="1"/>
          <p:nvPr/>
        </p:nvSpPr>
        <p:spPr>
          <a:xfrm>
            <a:off x="2404150" y="3495659"/>
            <a:ext cx="442750" cy="369332"/>
          </a:xfrm>
          <a:prstGeom prst="rect">
            <a:avLst/>
          </a:prstGeom>
          <a:noFill/>
        </p:spPr>
        <p:txBody>
          <a:bodyPr wrap="none" rtlCol="0">
            <a:spAutoFit/>
          </a:bodyPr>
          <a:lstStyle/>
          <a:p>
            <a:r>
              <a:rPr lang="en-US">
                <a:latin typeface="Wingdings 2" pitchFamily="2" charset="2"/>
              </a:rPr>
              <a:t>V</a:t>
            </a:r>
            <a:r>
              <a:rPr lang="en-US">
                <a:solidFill>
                  <a:srgbClr val="002060"/>
                </a:solidFill>
              </a:rPr>
              <a:t> </a:t>
            </a:r>
            <a:endParaRPr lang="en-US">
              <a:latin typeface="Wingdings 2" pitchFamily="2" charset="2"/>
            </a:endParaRPr>
          </a:p>
        </p:txBody>
      </p:sp>
      <p:sp>
        <p:nvSpPr>
          <p:cNvPr id="12" name="TextBox 11">
            <a:extLst>
              <a:ext uri="{FF2B5EF4-FFF2-40B4-BE49-F238E27FC236}">
                <a16:creationId xmlns:a16="http://schemas.microsoft.com/office/drawing/2014/main" id="{5D9D7C95-3169-4F4B-9040-E673D27F445D}"/>
              </a:ext>
            </a:extLst>
          </p:cNvPr>
          <p:cNvSpPr txBox="1"/>
          <p:nvPr/>
        </p:nvSpPr>
        <p:spPr>
          <a:xfrm>
            <a:off x="2148926" y="3986133"/>
            <a:ext cx="389850" cy="369332"/>
          </a:xfrm>
          <a:prstGeom prst="rect">
            <a:avLst/>
          </a:prstGeom>
          <a:noFill/>
        </p:spPr>
        <p:txBody>
          <a:bodyPr wrap="none" rtlCol="0">
            <a:spAutoFit/>
          </a:bodyPr>
          <a:lstStyle/>
          <a:p>
            <a:r>
              <a:rPr lang="en-US">
                <a:latin typeface="Wingdings 2" pitchFamily="2" charset="2"/>
              </a:rPr>
              <a:t>V</a:t>
            </a:r>
          </a:p>
        </p:txBody>
      </p:sp>
      <p:sp>
        <p:nvSpPr>
          <p:cNvPr id="13" name="TextBox 12">
            <a:extLst>
              <a:ext uri="{FF2B5EF4-FFF2-40B4-BE49-F238E27FC236}">
                <a16:creationId xmlns:a16="http://schemas.microsoft.com/office/drawing/2014/main" id="{FCA3E867-EFF2-534B-BEA5-0B913C44F146}"/>
              </a:ext>
            </a:extLst>
          </p:cNvPr>
          <p:cNvSpPr txBox="1"/>
          <p:nvPr/>
        </p:nvSpPr>
        <p:spPr>
          <a:xfrm>
            <a:off x="1435365" y="3616801"/>
            <a:ext cx="389850" cy="369332"/>
          </a:xfrm>
          <a:prstGeom prst="rect">
            <a:avLst/>
          </a:prstGeom>
          <a:noFill/>
        </p:spPr>
        <p:txBody>
          <a:bodyPr wrap="none" rtlCol="0">
            <a:spAutoFit/>
          </a:bodyPr>
          <a:lstStyle/>
          <a:p>
            <a:r>
              <a:rPr lang="en-US">
                <a:latin typeface="Wingdings 2" pitchFamily="2" charset="2"/>
              </a:rPr>
              <a:t>V</a:t>
            </a:r>
          </a:p>
        </p:txBody>
      </p:sp>
      <p:sp>
        <p:nvSpPr>
          <p:cNvPr id="14" name="TextBox 13">
            <a:extLst>
              <a:ext uri="{FF2B5EF4-FFF2-40B4-BE49-F238E27FC236}">
                <a16:creationId xmlns:a16="http://schemas.microsoft.com/office/drawing/2014/main" id="{D0AE1A5B-21AD-0840-A08F-B01BCB55D68F}"/>
              </a:ext>
            </a:extLst>
          </p:cNvPr>
          <p:cNvSpPr txBox="1"/>
          <p:nvPr/>
        </p:nvSpPr>
        <p:spPr>
          <a:xfrm>
            <a:off x="1919757" y="3764772"/>
            <a:ext cx="389850" cy="369332"/>
          </a:xfrm>
          <a:prstGeom prst="rect">
            <a:avLst/>
          </a:prstGeom>
          <a:noFill/>
        </p:spPr>
        <p:txBody>
          <a:bodyPr wrap="none" rtlCol="0">
            <a:spAutoFit/>
          </a:bodyPr>
          <a:lstStyle/>
          <a:p>
            <a:r>
              <a:rPr lang="en-US">
                <a:latin typeface="Wingdings 2" pitchFamily="2" charset="2"/>
              </a:rPr>
              <a:t>V</a:t>
            </a:r>
          </a:p>
        </p:txBody>
      </p:sp>
      <p:sp>
        <p:nvSpPr>
          <p:cNvPr id="15" name="TextBox 14">
            <a:extLst>
              <a:ext uri="{FF2B5EF4-FFF2-40B4-BE49-F238E27FC236}">
                <a16:creationId xmlns:a16="http://schemas.microsoft.com/office/drawing/2014/main" id="{F0F5EE5B-6C53-E542-833C-00C5B6DC2B63}"/>
              </a:ext>
            </a:extLst>
          </p:cNvPr>
          <p:cNvSpPr txBox="1"/>
          <p:nvPr/>
        </p:nvSpPr>
        <p:spPr>
          <a:xfrm>
            <a:off x="1477533" y="4372736"/>
            <a:ext cx="389850" cy="369332"/>
          </a:xfrm>
          <a:prstGeom prst="rect">
            <a:avLst/>
          </a:prstGeom>
          <a:noFill/>
        </p:spPr>
        <p:txBody>
          <a:bodyPr wrap="none" rtlCol="0">
            <a:spAutoFit/>
          </a:bodyPr>
          <a:lstStyle/>
          <a:p>
            <a:r>
              <a:rPr lang="en-US">
                <a:latin typeface="Wingdings 2" pitchFamily="2" charset="2"/>
              </a:rPr>
              <a:t>V</a:t>
            </a:r>
          </a:p>
        </p:txBody>
      </p:sp>
      <p:sp>
        <p:nvSpPr>
          <p:cNvPr id="16" name="TextBox 15">
            <a:extLst>
              <a:ext uri="{FF2B5EF4-FFF2-40B4-BE49-F238E27FC236}">
                <a16:creationId xmlns:a16="http://schemas.microsoft.com/office/drawing/2014/main" id="{52CB4807-5DC4-B64A-9A85-34EB82B29C90}"/>
              </a:ext>
            </a:extLst>
          </p:cNvPr>
          <p:cNvSpPr txBox="1"/>
          <p:nvPr/>
        </p:nvSpPr>
        <p:spPr>
          <a:xfrm>
            <a:off x="4182150" y="3626453"/>
            <a:ext cx="389850" cy="369332"/>
          </a:xfrm>
          <a:prstGeom prst="rect">
            <a:avLst/>
          </a:prstGeom>
          <a:noFill/>
        </p:spPr>
        <p:txBody>
          <a:bodyPr wrap="none" rtlCol="0">
            <a:spAutoFit/>
          </a:bodyPr>
          <a:lstStyle/>
          <a:p>
            <a:r>
              <a:rPr lang="en-US">
                <a:latin typeface="Wingdings 2" pitchFamily="2" charset="2"/>
              </a:rPr>
              <a:t>V</a:t>
            </a:r>
          </a:p>
        </p:txBody>
      </p:sp>
      <p:sp>
        <p:nvSpPr>
          <p:cNvPr id="17" name="TextBox 16">
            <a:extLst>
              <a:ext uri="{FF2B5EF4-FFF2-40B4-BE49-F238E27FC236}">
                <a16:creationId xmlns:a16="http://schemas.microsoft.com/office/drawing/2014/main" id="{B9F011B7-3A19-A04C-A472-11A5751D3550}"/>
              </a:ext>
            </a:extLst>
          </p:cNvPr>
          <p:cNvSpPr txBox="1"/>
          <p:nvPr/>
        </p:nvSpPr>
        <p:spPr>
          <a:xfrm>
            <a:off x="5165872" y="4428982"/>
            <a:ext cx="389850" cy="369332"/>
          </a:xfrm>
          <a:prstGeom prst="rect">
            <a:avLst/>
          </a:prstGeom>
          <a:noFill/>
        </p:spPr>
        <p:txBody>
          <a:bodyPr wrap="none" rtlCol="0">
            <a:spAutoFit/>
          </a:bodyPr>
          <a:lstStyle/>
          <a:p>
            <a:r>
              <a:rPr lang="en-US">
                <a:latin typeface="Wingdings 2" pitchFamily="2" charset="2"/>
              </a:rPr>
              <a:t>V</a:t>
            </a:r>
          </a:p>
        </p:txBody>
      </p:sp>
      <p:sp>
        <p:nvSpPr>
          <p:cNvPr id="18" name="Rectangle 17">
            <a:extLst>
              <a:ext uri="{FF2B5EF4-FFF2-40B4-BE49-F238E27FC236}">
                <a16:creationId xmlns:a16="http://schemas.microsoft.com/office/drawing/2014/main" id="{53888672-CB9A-DC42-B1EC-F2F3B6B51619}"/>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9" name="Picture 2" descr="Invent">
            <a:extLst>
              <a:ext uri="{FF2B5EF4-FFF2-40B4-BE49-F238E27FC236}">
                <a16:creationId xmlns:a16="http://schemas.microsoft.com/office/drawing/2014/main" id="{3C428034-A58E-604E-9E85-F75404439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3" name="TextBox 2">
            <a:extLst>
              <a:ext uri="{FF2B5EF4-FFF2-40B4-BE49-F238E27FC236}">
                <a16:creationId xmlns:a16="http://schemas.microsoft.com/office/drawing/2014/main" id="{FFAB0716-FBE3-BC4F-A5F0-9E0744E549AD}"/>
              </a:ext>
            </a:extLst>
          </p:cNvPr>
          <p:cNvSpPr txBox="1"/>
          <p:nvPr/>
        </p:nvSpPr>
        <p:spPr>
          <a:xfrm>
            <a:off x="0" y="1844737"/>
            <a:ext cx="9078213" cy="1092607"/>
          </a:xfrm>
          <a:prstGeom prst="rect">
            <a:avLst/>
          </a:prstGeom>
          <a:solidFill>
            <a:schemeClr val="bg1"/>
          </a:solidFill>
        </p:spPr>
        <p:txBody>
          <a:bodyPr wrap="square" rtlCol="0">
            <a:spAutoFit/>
          </a:bodyPr>
          <a:lstStyle/>
          <a:p>
            <a:pPr algn="ctr"/>
            <a:r>
              <a:rPr lang="en-US" i="1" spc="300"/>
              <a:t>FCF works with strategic partners around the world to </a:t>
            </a:r>
          </a:p>
          <a:p>
            <a:pPr algn="ctr"/>
            <a:r>
              <a:rPr lang="en-US" i="1" spc="300"/>
              <a:t>generate science-based solutions for today’s complex </a:t>
            </a:r>
          </a:p>
          <a:p>
            <a:pPr algn="ctr"/>
            <a:r>
              <a:rPr lang="en-US" i="1" spc="300"/>
              <a:t>freshwater and marine resource challenges.</a:t>
            </a:r>
          </a:p>
          <a:p>
            <a:pPr algn="ctr"/>
            <a:endParaRPr lang="en-US" sz="900" i="1" spc="300"/>
          </a:p>
        </p:txBody>
      </p:sp>
      <p:sp>
        <p:nvSpPr>
          <p:cNvPr id="20" name="TextBox 19">
            <a:extLst>
              <a:ext uri="{FF2B5EF4-FFF2-40B4-BE49-F238E27FC236}">
                <a16:creationId xmlns:a16="http://schemas.microsoft.com/office/drawing/2014/main" id="{1273C1EA-9B56-3245-8642-4EA37F44D305}"/>
              </a:ext>
            </a:extLst>
          </p:cNvPr>
          <p:cNvSpPr txBox="1"/>
          <p:nvPr/>
        </p:nvSpPr>
        <p:spPr>
          <a:xfrm>
            <a:off x="2248211" y="3641579"/>
            <a:ext cx="442750" cy="369332"/>
          </a:xfrm>
          <a:prstGeom prst="rect">
            <a:avLst/>
          </a:prstGeom>
          <a:noFill/>
        </p:spPr>
        <p:txBody>
          <a:bodyPr wrap="none" rtlCol="0">
            <a:spAutoFit/>
          </a:bodyPr>
          <a:lstStyle/>
          <a:p>
            <a:r>
              <a:rPr lang="en-US">
                <a:latin typeface="Wingdings 2" pitchFamily="2" charset="2"/>
              </a:rPr>
              <a:t>V</a:t>
            </a:r>
            <a:r>
              <a:rPr lang="en-US">
                <a:solidFill>
                  <a:srgbClr val="002060"/>
                </a:solidFill>
              </a:rPr>
              <a:t> </a:t>
            </a:r>
            <a:endParaRPr lang="en-US">
              <a:latin typeface="Wingdings 2" pitchFamily="2" charset="2"/>
            </a:endParaRPr>
          </a:p>
        </p:txBody>
      </p:sp>
    </p:spTree>
    <p:extLst>
      <p:ext uri="{BB962C8B-B14F-4D97-AF65-F5344CB8AC3E}">
        <p14:creationId xmlns:p14="http://schemas.microsoft.com/office/powerpoint/2010/main" val="3870928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9A4733-158D-8244-91ED-44B164DFC279}"/>
              </a:ext>
            </a:extLst>
          </p:cNvPr>
          <p:cNvSpPr txBox="1"/>
          <p:nvPr/>
        </p:nvSpPr>
        <p:spPr>
          <a:xfrm>
            <a:off x="0" y="226191"/>
            <a:ext cx="9144000" cy="646331"/>
          </a:xfrm>
          <a:prstGeom prst="rect">
            <a:avLst/>
          </a:prstGeom>
          <a:noFill/>
        </p:spPr>
        <p:txBody>
          <a:bodyPr wrap="square" rtlCol="0">
            <a:spAutoFit/>
          </a:bodyPr>
          <a:lstStyle/>
          <a:p>
            <a:pPr algn="ctr"/>
            <a:r>
              <a:rPr lang="en-US" sz="3600" b="1" spc="300"/>
              <a:t>WHY IS THIS IMPORTANT?</a:t>
            </a:r>
          </a:p>
        </p:txBody>
      </p:sp>
      <p:pic>
        <p:nvPicPr>
          <p:cNvPr id="8" name="Picture 7">
            <a:extLst>
              <a:ext uri="{FF2B5EF4-FFF2-40B4-BE49-F238E27FC236}">
                <a16:creationId xmlns:a16="http://schemas.microsoft.com/office/drawing/2014/main" id="{14A850C0-6E1E-D547-966C-67E6A826F8DA}"/>
              </a:ext>
            </a:extLst>
          </p:cNvPr>
          <p:cNvPicPr>
            <a:picLocks noChangeAspect="1"/>
          </p:cNvPicPr>
          <p:nvPr/>
        </p:nvPicPr>
        <p:blipFill rotWithShape="1">
          <a:blip r:embed="rId3"/>
          <a:srcRect t="-204" b="18441"/>
          <a:stretch/>
        </p:blipFill>
        <p:spPr>
          <a:xfrm>
            <a:off x="0" y="1250731"/>
            <a:ext cx="9144000" cy="5607269"/>
          </a:xfrm>
          <a:prstGeom prst="rect">
            <a:avLst/>
          </a:prstGeom>
        </p:spPr>
      </p:pic>
      <p:grpSp>
        <p:nvGrpSpPr>
          <p:cNvPr id="6" name="Group 5">
            <a:extLst>
              <a:ext uri="{FF2B5EF4-FFF2-40B4-BE49-F238E27FC236}">
                <a16:creationId xmlns:a16="http://schemas.microsoft.com/office/drawing/2014/main" id="{C889F44B-5E59-DE40-A103-0A2E83A9AC63}"/>
              </a:ext>
            </a:extLst>
          </p:cNvPr>
          <p:cNvGrpSpPr/>
          <p:nvPr/>
        </p:nvGrpSpPr>
        <p:grpSpPr>
          <a:xfrm>
            <a:off x="0" y="6515101"/>
            <a:ext cx="9144000" cy="342899"/>
            <a:chOff x="0" y="6515101"/>
            <a:chExt cx="9144000" cy="342899"/>
          </a:xfrm>
        </p:grpSpPr>
        <p:sp>
          <p:nvSpPr>
            <p:cNvPr id="7" name="Rectangle 6">
              <a:extLst>
                <a:ext uri="{FF2B5EF4-FFF2-40B4-BE49-F238E27FC236}">
                  <a16:creationId xmlns:a16="http://schemas.microsoft.com/office/drawing/2014/main" id="{25147CE4-1052-0A47-9D35-54DDE76558DE}"/>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9" name="Picture 2" descr="Invent">
              <a:extLst>
                <a:ext uri="{FF2B5EF4-FFF2-40B4-BE49-F238E27FC236}">
                  <a16:creationId xmlns:a16="http://schemas.microsoft.com/office/drawing/2014/main" id="{9154B9AB-51D0-3441-A033-B2E3F98D3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349920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FB2849-206D-9941-87F1-B3C7FB61813E}"/>
              </a:ext>
            </a:extLst>
          </p:cNvPr>
          <p:cNvPicPr>
            <a:picLocks noChangeAspect="1"/>
          </p:cNvPicPr>
          <p:nvPr/>
        </p:nvPicPr>
        <p:blipFill>
          <a:blip r:embed="rId3"/>
          <a:stretch>
            <a:fillRect/>
          </a:stretch>
        </p:blipFill>
        <p:spPr>
          <a:xfrm>
            <a:off x="8752" y="0"/>
            <a:ext cx="9126496" cy="6858000"/>
          </a:xfrm>
          <a:prstGeom prst="rect">
            <a:avLst/>
          </a:prstGeom>
        </p:spPr>
      </p:pic>
      <p:grpSp>
        <p:nvGrpSpPr>
          <p:cNvPr id="3" name="Group 2">
            <a:extLst>
              <a:ext uri="{FF2B5EF4-FFF2-40B4-BE49-F238E27FC236}">
                <a16:creationId xmlns:a16="http://schemas.microsoft.com/office/drawing/2014/main" id="{2A9A86A1-3E62-4F4C-B2B1-4DF8BC780434}"/>
              </a:ext>
            </a:extLst>
          </p:cNvPr>
          <p:cNvGrpSpPr/>
          <p:nvPr/>
        </p:nvGrpSpPr>
        <p:grpSpPr>
          <a:xfrm>
            <a:off x="0" y="6515101"/>
            <a:ext cx="9144000" cy="342899"/>
            <a:chOff x="0" y="6515101"/>
            <a:chExt cx="9144000" cy="342899"/>
          </a:xfrm>
        </p:grpSpPr>
        <p:sp>
          <p:nvSpPr>
            <p:cNvPr id="4" name="Rectangle 3">
              <a:extLst>
                <a:ext uri="{FF2B5EF4-FFF2-40B4-BE49-F238E27FC236}">
                  <a16:creationId xmlns:a16="http://schemas.microsoft.com/office/drawing/2014/main" id="{6FD94F1C-23BA-FB46-908C-D0EFDD7A63C2}"/>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F47C773A-5AC1-3442-8BDB-E023AADFE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234257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BC6095-D0AA-534F-921F-DA1930FF5EC7}"/>
              </a:ext>
            </a:extLst>
          </p:cNvPr>
          <p:cNvPicPr>
            <a:picLocks noChangeAspect="1"/>
          </p:cNvPicPr>
          <p:nvPr/>
        </p:nvPicPr>
        <p:blipFill>
          <a:blip r:embed="rId3"/>
          <a:stretch>
            <a:fillRect/>
          </a:stretch>
        </p:blipFill>
        <p:spPr>
          <a:xfrm>
            <a:off x="0" y="249684"/>
            <a:ext cx="9144000" cy="6358631"/>
          </a:xfrm>
          <a:prstGeom prst="rect">
            <a:avLst/>
          </a:prstGeom>
        </p:spPr>
      </p:pic>
      <p:grpSp>
        <p:nvGrpSpPr>
          <p:cNvPr id="3" name="Group 2">
            <a:extLst>
              <a:ext uri="{FF2B5EF4-FFF2-40B4-BE49-F238E27FC236}">
                <a16:creationId xmlns:a16="http://schemas.microsoft.com/office/drawing/2014/main" id="{B1E7EA6D-83A0-D543-B64F-EFA6F93755D3}"/>
              </a:ext>
            </a:extLst>
          </p:cNvPr>
          <p:cNvGrpSpPr/>
          <p:nvPr/>
        </p:nvGrpSpPr>
        <p:grpSpPr>
          <a:xfrm>
            <a:off x="0" y="6515101"/>
            <a:ext cx="9144000" cy="342899"/>
            <a:chOff x="0" y="6515101"/>
            <a:chExt cx="9144000" cy="342899"/>
          </a:xfrm>
        </p:grpSpPr>
        <p:sp>
          <p:nvSpPr>
            <p:cNvPr id="5" name="Rectangle 4">
              <a:extLst>
                <a:ext uri="{FF2B5EF4-FFF2-40B4-BE49-F238E27FC236}">
                  <a16:creationId xmlns:a16="http://schemas.microsoft.com/office/drawing/2014/main" id="{98ACB417-9AAC-D443-BD67-9394C20CCA2E}"/>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BDA14EAD-E590-044B-856F-D9F195E4C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2480542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382AEC-A193-BB4A-9783-02BE034304F8}"/>
              </a:ext>
            </a:extLst>
          </p:cNvPr>
          <p:cNvPicPr>
            <a:picLocks noChangeAspect="1"/>
          </p:cNvPicPr>
          <p:nvPr/>
        </p:nvPicPr>
        <p:blipFill rotWithShape="1">
          <a:blip r:embed="rId3"/>
          <a:srcRect b="16074"/>
          <a:stretch/>
        </p:blipFill>
        <p:spPr>
          <a:xfrm>
            <a:off x="0" y="1318155"/>
            <a:ext cx="9144000" cy="5551032"/>
          </a:xfrm>
          <a:prstGeom prst="rect">
            <a:avLst/>
          </a:prstGeom>
        </p:spPr>
      </p:pic>
      <p:sp>
        <p:nvSpPr>
          <p:cNvPr id="5" name="Rectangle 4">
            <a:extLst>
              <a:ext uri="{FF2B5EF4-FFF2-40B4-BE49-F238E27FC236}">
                <a16:creationId xmlns:a16="http://schemas.microsoft.com/office/drawing/2014/main" id="{1194A64A-AD37-E94E-A337-0EC51E496D73}"/>
              </a:ext>
            </a:extLst>
          </p:cNvPr>
          <p:cNvSpPr/>
          <p:nvPr/>
        </p:nvSpPr>
        <p:spPr>
          <a:xfrm>
            <a:off x="-51765" y="348795"/>
            <a:ext cx="9144000" cy="646331"/>
          </a:xfrm>
          <a:prstGeom prst="rect">
            <a:avLst/>
          </a:prstGeom>
          <a:noFill/>
        </p:spPr>
        <p:txBody>
          <a:bodyPr wrap="square">
            <a:spAutoFit/>
          </a:bodyPr>
          <a:lstStyle/>
          <a:p>
            <a:pPr algn="ctr"/>
            <a:r>
              <a:rPr lang="en-US" sz="3600" b="1" cap="all" spc="300">
                <a:latin typeface="Calibri" panose="020F0502020204030204" pitchFamily="34" charset="0"/>
                <a:ea typeface="Calibri" panose="020F0502020204030204" pitchFamily="34" charset="0"/>
                <a:cs typeface="Times New Roman" panose="02020603050405020304" pitchFamily="18" charset="0"/>
              </a:rPr>
              <a:t>Risks associated with stocking</a:t>
            </a:r>
            <a:endParaRPr lang="en-US" sz="3600" cap="all" spc="30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874A23-0128-474D-9766-2C3C8CF20190}"/>
              </a:ext>
            </a:extLst>
          </p:cNvPr>
          <p:cNvSpPr/>
          <p:nvPr/>
        </p:nvSpPr>
        <p:spPr>
          <a:xfrm>
            <a:off x="0" y="1318155"/>
            <a:ext cx="9144000" cy="584775"/>
          </a:xfrm>
          <a:prstGeom prst="rect">
            <a:avLst/>
          </a:prstGeom>
          <a:solidFill>
            <a:schemeClr val="bg1">
              <a:lumMod val="75000"/>
              <a:alpha val="89000"/>
            </a:schemeClr>
          </a:solidFill>
        </p:spPr>
        <p:txBody>
          <a:bodyPr wrap="square">
            <a:spAutoFit/>
          </a:bodyPr>
          <a:lstStyle/>
          <a:p>
            <a:r>
              <a:rPr lang="en-US" sz="3200" b="1" cap="all" spc="30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200" b="1" cap="all" spc="300">
                <a:solidFill>
                  <a:srgbClr val="009051"/>
                </a:solidFill>
                <a:latin typeface="Calibri" panose="020F0502020204030204" pitchFamily="34" charset="0"/>
                <a:ea typeface="Calibri" panose="020F0502020204030204" pitchFamily="34" charset="0"/>
                <a:cs typeface="Times New Roman" panose="02020603050405020304" pitchFamily="18" charset="0"/>
              </a:rPr>
              <a:t>ecological RISKS</a:t>
            </a:r>
            <a:endParaRPr lang="en-US" sz="3200" cap="all" spc="300">
              <a:solidFill>
                <a:srgbClr val="00905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BD13FED-4F6A-3047-BA73-7D53146F576A}"/>
              </a:ext>
            </a:extLst>
          </p:cNvPr>
          <p:cNvSpPr/>
          <p:nvPr/>
        </p:nvSpPr>
        <p:spPr>
          <a:xfrm>
            <a:off x="-51765" y="1972753"/>
            <a:ext cx="9144000" cy="584775"/>
          </a:xfrm>
          <a:prstGeom prst="rect">
            <a:avLst/>
          </a:prstGeom>
          <a:solidFill>
            <a:schemeClr val="bg1">
              <a:lumMod val="75000"/>
              <a:alpha val="86000"/>
            </a:schemeClr>
          </a:solidFill>
        </p:spPr>
        <p:txBody>
          <a:bodyPr wrap="square">
            <a:spAutoFit/>
          </a:bodyPr>
          <a:lstStyle/>
          <a:p>
            <a:pPr lvl="4"/>
            <a:r>
              <a:rPr lang="en-US" sz="3200" b="1" cap="all" spc="300">
                <a:solidFill>
                  <a:srgbClr val="0070C0"/>
                </a:solidFill>
                <a:latin typeface="Calibri" panose="020F0502020204030204" pitchFamily="34" charset="0"/>
                <a:ea typeface="Calibri" panose="020F0502020204030204" pitchFamily="34" charset="0"/>
                <a:cs typeface="Times New Roman" panose="02020603050405020304" pitchFamily="18" charset="0"/>
              </a:rPr>
              <a:t>Genetic RISKS</a:t>
            </a:r>
            <a:endParaRPr lang="en-US" sz="3200" cap="all" spc="30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3CF4B728-39C4-EC4D-9A0B-93AB0AC2986A}"/>
              </a:ext>
            </a:extLst>
          </p:cNvPr>
          <p:cNvGrpSpPr/>
          <p:nvPr/>
        </p:nvGrpSpPr>
        <p:grpSpPr>
          <a:xfrm>
            <a:off x="0" y="6515101"/>
            <a:ext cx="9144000" cy="342899"/>
            <a:chOff x="0" y="6515101"/>
            <a:chExt cx="9144000" cy="342899"/>
          </a:xfrm>
        </p:grpSpPr>
        <p:sp>
          <p:nvSpPr>
            <p:cNvPr id="9" name="Rectangle 8">
              <a:extLst>
                <a:ext uri="{FF2B5EF4-FFF2-40B4-BE49-F238E27FC236}">
                  <a16:creationId xmlns:a16="http://schemas.microsoft.com/office/drawing/2014/main" id="{11C9B04F-5A6F-2340-BAA4-3B214BC4E71E}"/>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2CE573A0-6F61-0C4F-9B32-5ECC6F338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4028076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8D088C0F-8040-8A45-986A-EA7E9842C5F5}"/>
              </a:ext>
            </a:extLst>
          </p:cNvPr>
          <p:cNvSpPr/>
          <p:nvPr/>
        </p:nvSpPr>
        <p:spPr>
          <a:xfrm rot="21021488">
            <a:off x="5531991" y="242751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77FE64C-2206-3740-AE59-D977909A58B2}"/>
              </a:ext>
            </a:extLst>
          </p:cNvPr>
          <p:cNvSpPr/>
          <p:nvPr/>
        </p:nvSpPr>
        <p:spPr>
          <a:xfrm rot="21021488">
            <a:off x="933941" y="2497822"/>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60DBE-47F0-A144-8149-69093A4A4439}"/>
              </a:ext>
            </a:extLst>
          </p:cNvPr>
          <p:cNvSpPr/>
          <p:nvPr/>
        </p:nvSpPr>
        <p:spPr>
          <a:xfrm>
            <a:off x="176218" y="658682"/>
            <a:ext cx="8693858" cy="589072"/>
          </a:xfrm>
          <a:prstGeom prst="rect">
            <a:avLst/>
          </a:prstGeom>
        </p:spPr>
        <p:txBody>
          <a:bodyPr wrap="square">
            <a:spAutoFit/>
          </a:bodyPr>
          <a:lstStyle/>
          <a:p>
            <a:pPr>
              <a:lnSpc>
                <a:spcPct val="150000"/>
              </a:lnSpc>
            </a:pPr>
            <a:r>
              <a:rPr lang="en-US" sz="2400" b="1">
                <a:latin typeface="Calibri" panose="020F0502020204030204" pitchFamily="34" charset="0"/>
                <a:ea typeface="Calibri" panose="020F0502020204030204" pitchFamily="34" charset="0"/>
                <a:cs typeface="Times New Roman" panose="02020603050405020304" pitchFamily="18" charset="0"/>
              </a:rPr>
              <a:t>COMPETITION</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57" name="Picture 56">
            <a:extLst>
              <a:ext uri="{FF2B5EF4-FFF2-40B4-BE49-F238E27FC236}">
                <a16:creationId xmlns:a16="http://schemas.microsoft.com/office/drawing/2014/main" id="{55B5137B-50BA-3149-8579-52671E37147B}"/>
              </a:ext>
            </a:extLst>
          </p:cNvPr>
          <p:cNvPicPr>
            <a:picLocks noChangeAspect="1"/>
          </p:cNvPicPr>
          <p:nvPr/>
        </p:nvPicPr>
        <p:blipFill rotWithShape="1">
          <a:blip r:embed="rId3"/>
          <a:srcRect l="13187" t="22035" r="14351" b="21360"/>
          <a:stretch/>
        </p:blipFill>
        <p:spPr>
          <a:xfrm flipH="1">
            <a:off x="6032412" y="3275094"/>
            <a:ext cx="715665" cy="559056"/>
          </a:xfrm>
          <a:prstGeom prst="rect">
            <a:avLst/>
          </a:prstGeom>
        </p:spPr>
      </p:pic>
      <p:pic>
        <p:nvPicPr>
          <p:cNvPr id="58" name="Picture 57">
            <a:extLst>
              <a:ext uri="{FF2B5EF4-FFF2-40B4-BE49-F238E27FC236}">
                <a16:creationId xmlns:a16="http://schemas.microsoft.com/office/drawing/2014/main" id="{4C6D2B51-351E-D947-AE80-E7844282E2B5}"/>
              </a:ext>
            </a:extLst>
          </p:cNvPr>
          <p:cNvPicPr>
            <a:picLocks noChangeAspect="1"/>
          </p:cNvPicPr>
          <p:nvPr/>
        </p:nvPicPr>
        <p:blipFill rotWithShape="1">
          <a:blip r:embed="rId3"/>
          <a:srcRect l="13187" t="22035" r="14351" b="21360"/>
          <a:stretch/>
        </p:blipFill>
        <p:spPr>
          <a:xfrm flipH="1">
            <a:off x="6390245" y="3687078"/>
            <a:ext cx="715665" cy="559056"/>
          </a:xfrm>
          <a:prstGeom prst="rect">
            <a:avLst/>
          </a:prstGeom>
        </p:spPr>
      </p:pic>
      <p:pic>
        <p:nvPicPr>
          <p:cNvPr id="59" name="Picture 58">
            <a:extLst>
              <a:ext uri="{FF2B5EF4-FFF2-40B4-BE49-F238E27FC236}">
                <a16:creationId xmlns:a16="http://schemas.microsoft.com/office/drawing/2014/main" id="{43AB6D24-95D7-1C4E-B627-6A46B14D1D0B}"/>
              </a:ext>
            </a:extLst>
          </p:cNvPr>
          <p:cNvPicPr>
            <a:picLocks noChangeAspect="1"/>
          </p:cNvPicPr>
          <p:nvPr/>
        </p:nvPicPr>
        <p:blipFill rotWithShape="1">
          <a:blip r:embed="rId3"/>
          <a:srcRect l="13187" t="22035" r="14351" b="21360"/>
          <a:stretch/>
        </p:blipFill>
        <p:spPr>
          <a:xfrm flipH="1">
            <a:off x="1140633" y="3568689"/>
            <a:ext cx="509036" cy="397644"/>
          </a:xfrm>
          <a:prstGeom prst="rect">
            <a:avLst/>
          </a:prstGeom>
        </p:spPr>
      </p:pic>
      <p:pic>
        <p:nvPicPr>
          <p:cNvPr id="60" name="Picture 59">
            <a:extLst>
              <a:ext uri="{FF2B5EF4-FFF2-40B4-BE49-F238E27FC236}">
                <a16:creationId xmlns:a16="http://schemas.microsoft.com/office/drawing/2014/main" id="{1499B617-1566-7B44-A30A-852084A09987}"/>
              </a:ext>
            </a:extLst>
          </p:cNvPr>
          <p:cNvPicPr>
            <a:picLocks noChangeAspect="1"/>
          </p:cNvPicPr>
          <p:nvPr/>
        </p:nvPicPr>
        <p:blipFill rotWithShape="1">
          <a:blip r:embed="rId3"/>
          <a:srcRect l="13187" t="22035" r="14351" b="21360"/>
          <a:stretch/>
        </p:blipFill>
        <p:spPr>
          <a:xfrm flipH="1">
            <a:off x="6591881" y="4285440"/>
            <a:ext cx="715665" cy="559056"/>
          </a:xfrm>
          <a:prstGeom prst="rect">
            <a:avLst/>
          </a:prstGeom>
        </p:spPr>
      </p:pic>
      <p:pic>
        <p:nvPicPr>
          <p:cNvPr id="62" name="Picture 61">
            <a:extLst>
              <a:ext uri="{FF2B5EF4-FFF2-40B4-BE49-F238E27FC236}">
                <a16:creationId xmlns:a16="http://schemas.microsoft.com/office/drawing/2014/main" id="{0827A05E-6F47-274A-AA52-A11F21625131}"/>
              </a:ext>
            </a:extLst>
          </p:cNvPr>
          <p:cNvPicPr>
            <a:picLocks noChangeAspect="1"/>
          </p:cNvPicPr>
          <p:nvPr/>
        </p:nvPicPr>
        <p:blipFill rotWithShape="1">
          <a:blip r:embed="rId3"/>
          <a:srcRect l="13187" t="22035" r="14351" b="21360"/>
          <a:stretch/>
        </p:blipFill>
        <p:spPr>
          <a:xfrm flipH="1">
            <a:off x="6748078" y="4800224"/>
            <a:ext cx="715665" cy="559056"/>
          </a:xfrm>
          <a:prstGeom prst="rect">
            <a:avLst/>
          </a:prstGeom>
        </p:spPr>
      </p:pic>
      <p:pic>
        <p:nvPicPr>
          <p:cNvPr id="63" name="Picture 62">
            <a:extLst>
              <a:ext uri="{FF2B5EF4-FFF2-40B4-BE49-F238E27FC236}">
                <a16:creationId xmlns:a16="http://schemas.microsoft.com/office/drawing/2014/main" id="{9DC307D9-0E6F-1B40-9FF1-54C5F538EF92}"/>
              </a:ext>
            </a:extLst>
          </p:cNvPr>
          <p:cNvPicPr>
            <a:picLocks noChangeAspect="1"/>
          </p:cNvPicPr>
          <p:nvPr/>
        </p:nvPicPr>
        <p:blipFill rotWithShape="1">
          <a:blip r:embed="rId3"/>
          <a:srcRect l="13187" t="22035" r="14351" b="21360"/>
          <a:stretch/>
        </p:blipFill>
        <p:spPr>
          <a:xfrm flipH="1">
            <a:off x="1436844" y="4032229"/>
            <a:ext cx="509036" cy="397644"/>
          </a:xfrm>
          <a:prstGeom prst="rect">
            <a:avLst/>
          </a:prstGeom>
        </p:spPr>
      </p:pic>
      <p:sp>
        <p:nvSpPr>
          <p:cNvPr id="78" name="TextBox 77">
            <a:extLst>
              <a:ext uri="{FF2B5EF4-FFF2-40B4-BE49-F238E27FC236}">
                <a16:creationId xmlns:a16="http://schemas.microsoft.com/office/drawing/2014/main" id="{E223C304-0C27-9144-B8BC-BE33808F65F1}"/>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sp>
        <p:nvSpPr>
          <p:cNvPr id="2" name="Rectangle 1">
            <a:extLst>
              <a:ext uri="{FF2B5EF4-FFF2-40B4-BE49-F238E27FC236}">
                <a16:creationId xmlns:a16="http://schemas.microsoft.com/office/drawing/2014/main" id="{ED6835D7-FD82-2D42-B0A4-DADAAEB5EEA9}"/>
              </a:ext>
            </a:extLst>
          </p:cNvPr>
          <p:cNvSpPr/>
          <p:nvPr/>
        </p:nvSpPr>
        <p:spPr>
          <a:xfrm>
            <a:off x="752799" y="1220496"/>
            <a:ext cx="7581904" cy="423449"/>
          </a:xfrm>
          <a:prstGeom prst="rect">
            <a:avLst/>
          </a:prstGeom>
        </p:spPr>
        <p:txBody>
          <a:bodyPr wrap="square">
            <a:spAutoFit/>
          </a:bodyPr>
          <a:lstStyle/>
          <a:p>
            <a:pPr>
              <a:lnSpc>
                <a:spcPct val="150000"/>
              </a:lnSpc>
            </a:pPr>
            <a:r>
              <a:rPr lang="en-US" sz="1600">
                <a:latin typeface="Calibri" panose="020F0502020204030204" pitchFamily="34" charset="0"/>
                <a:ea typeface="Calibri" panose="020F0502020204030204" pitchFamily="34" charset="0"/>
                <a:cs typeface="Times New Roman" panose="02020603050405020304" pitchFamily="18" charset="0"/>
              </a:rPr>
              <a:t>Stocked fish compete for food resources and space with native juveniles.</a:t>
            </a:r>
          </a:p>
        </p:txBody>
      </p:sp>
      <p:pic>
        <p:nvPicPr>
          <p:cNvPr id="28" name="Picture 27">
            <a:extLst>
              <a:ext uri="{FF2B5EF4-FFF2-40B4-BE49-F238E27FC236}">
                <a16:creationId xmlns:a16="http://schemas.microsoft.com/office/drawing/2014/main" id="{1380D112-8A8A-5545-8F61-C7938C091378}"/>
              </a:ext>
            </a:extLst>
          </p:cNvPr>
          <p:cNvPicPr>
            <a:picLocks noChangeAspect="1"/>
          </p:cNvPicPr>
          <p:nvPr/>
        </p:nvPicPr>
        <p:blipFill rotWithShape="1">
          <a:blip r:embed="rId3"/>
          <a:srcRect l="13187" t="22035" r="14351" b="21360"/>
          <a:stretch/>
        </p:blipFill>
        <p:spPr>
          <a:xfrm flipH="1">
            <a:off x="1533950" y="4571508"/>
            <a:ext cx="509036" cy="397644"/>
          </a:xfrm>
          <a:prstGeom prst="rect">
            <a:avLst/>
          </a:prstGeom>
        </p:spPr>
      </p:pic>
      <p:pic>
        <p:nvPicPr>
          <p:cNvPr id="29" name="Picture 28">
            <a:extLst>
              <a:ext uri="{FF2B5EF4-FFF2-40B4-BE49-F238E27FC236}">
                <a16:creationId xmlns:a16="http://schemas.microsoft.com/office/drawing/2014/main" id="{B02F57A8-38AA-AF41-84A5-EC0CD0A7F6C0}"/>
              </a:ext>
            </a:extLst>
          </p:cNvPr>
          <p:cNvPicPr>
            <a:picLocks noChangeAspect="1"/>
          </p:cNvPicPr>
          <p:nvPr/>
        </p:nvPicPr>
        <p:blipFill rotWithShape="1">
          <a:blip r:embed="rId3"/>
          <a:srcRect l="13187" t="22035" r="14351" b="21360"/>
          <a:stretch/>
        </p:blipFill>
        <p:spPr>
          <a:xfrm flipH="1">
            <a:off x="1830161" y="5035048"/>
            <a:ext cx="509036" cy="397644"/>
          </a:xfrm>
          <a:prstGeom prst="rect">
            <a:avLst/>
          </a:prstGeom>
        </p:spPr>
      </p:pic>
      <p:pic>
        <p:nvPicPr>
          <p:cNvPr id="34" name="Picture 33">
            <a:extLst>
              <a:ext uri="{FF2B5EF4-FFF2-40B4-BE49-F238E27FC236}">
                <a16:creationId xmlns:a16="http://schemas.microsoft.com/office/drawing/2014/main" id="{4927390A-8E61-2B4A-8ACF-8316B1C87300}"/>
              </a:ext>
            </a:extLst>
          </p:cNvPr>
          <p:cNvPicPr>
            <a:picLocks noChangeAspect="1"/>
          </p:cNvPicPr>
          <p:nvPr/>
        </p:nvPicPr>
        <p:blipFill rotWithShape="1">
          <a:blip r:embed="rId3"/>
          <a:srcRect l="13187" t="22035" r="14351" b="21360"/>
          <a:stretch/>
        </p:blipFill>
        <p:spPr>
          <a:xfrm flipH="1">
            <a:off x="1921144" y="3333433"/>
            <a:ext cx="509036" cy="397644"/>
          </a:xfrm>
          <a:prstGeom prst="rect">
            <a:avLst/>
          </a:prstGeom>
        </p:spPr>
      </p:pic>
      <p:pic>
        <p:nvPicPr>
          <p:cNvPr id="35" name="Picture 34">
            <a:extLst>
              <a:ext uri="{FF2B5EF4-FFF2-40B4-BE49-F238E27FC236}">
                <a16:creationId xmlns:a16="http://schemas.microsoft.com/office/drawing/2014/main" id="{805A080D-C52D-EB47-9948-6C3545583A4F}"/>
              </a:ext>
            </a:extLst>
          </p:cNvPr>
          <p:cNvPicPr>
            <a:picLocks noChangeAspect="1"/>
          </p:cNvPicPr>
          <p:nvPr/>
        </p:nvPicPr>
        <p:blipFill rotWithShape="1">
          <a:blip r:embed="rId3"/>
          <a:srcRect l="13187" t="22035" r="14351" b="21360"/>
          <a:stretch/>
        </p:blipFill>
        <p:spPr>
          <a:xfrm flipH="1">
            <a:off x="2217355" y="3796973"/>
            <a:ext cx="509036" cy="397644"/>
          </a:xfrm>
          <a:prstGeom prst="rect">
            <a:avLst/>
          </a:prstGeom>
        </p:spPr>
      </p:pic>
      <p:pic>
        <p:nvPicPr>
          <p:cNvPr id="36" name="Picture 35">
            <a:extLst>
              <a:ext uri="{FF2B5EF4-FFF2-40B4-BE49-F238E27FC236}">
                <a16:creationId xmlns:a16="http://schemas.microsoft.com/office/drawing/2014/main" id="{06A8AD6F-AE0E-B54B-B0E5-FCEFA497C0D7}"/>
              </a:ext>
            </a:extLst>
          </p:cNvPr>
          <p:cNvPicPr>
            <a:picLocks noChangeAspect="1"/>
          </p:cNvPicPr>
          <p:nvPr/>
        </p:nvPicPr>
        <p:blipFill rotWithShape="1">
          <a:blip r:embed="rId3"/>
          <a:srcRect l="13187" t="22035" r="14351" b="21360"/>
          <a:stretch/>
        </p:blipFill>
        <p:spPr>
          <a:xfrm flipH="1">
            <a:off x="2314461" y="4336252"/>
            <a:ext cx="509036" cy="397644"/>
          </a:xfrm>
          <a:prstGeom prst="rect">
            <a:avLst/>
          </a:prstGeom>
        </p:spPr>
      </p:pic>
      <p:pic>
        <p:nvPicPr>
          <p:cNvPr id="37" name="Picture 36">
            <a:extLst>
              <a:ext uri="{FF2B5EF4-FFF2-40B4-BE49-F238E27FC236}">
                <a16:creationId xmlns:a16="http://schemas.microsoft.com/office/drawing/2014/main" id="{F6741A95-4119-B94C-A6DA-EC1ADD6377D9}"/>
              </a:ext>
            </a:extLst>
          </p:cNvPr>
          <p:cNvPicPr>
            <a:picLocks noChangeAspect="1"/>
          </p:cNvPicPr>
          <p:nvPr/>
        </p:nvPicPr>
        <p:blipFill rotWithShape="1">
          <a:blip r:embed="rId3"/>
          <a:srcRect l="13187" t="22035" r="14351" b="21360"/>
          <a:stretch/>
        </p:blipFill>
        <p:spPr>
          <a:xfrm flipH="1">
            <a:off x="2610672" y="4799792"/>
            <a:ext cx="509036" cy="397644"/>
          </a:xfrm>
          <a:prstGeom prst="rect">
            <a:avLst/>
          </a:prstGeom>
        </p:spPr>
      </p:pic>
      <p:grpSp>
        <p:nvGrpSpPr>
          <p:cNvPr id="38" name="Group 37">
            <a:extLst>
              <a:ext uri="{FF2B5EF4-FFF2-40B4-BE49-F238E27FC236}">
                <a16:creationId xmlns:a16="http://schemas.microsoft.com/office/drawing/2014/main" id="{7973BD13-44C7-9540-AD46-C2FD5B9E522B}"/>
              </a:ext>
            </a:extLst>
          </p:cNvPr>
          <p:cNvGrpSpPr/>
          <p:nvPr/>
        </p:nvGrpSpPr>
        <p:grpSpPr>
          <a:xfrm>
            <a:off x="0" y="6515101"/>
            <a:ext cx="9144000" cy="342899"/>
            <a:chOff x="0" y="6515101"/>
            <a:chExt cx="9144000" cy="342899"/>
          </a:xfrm>
        </p:grpSpPr>
        <p:sp>
          <p:nvSpPr>
            <p:cNvPr id="39" name="Rectangle 38">
              <a:extLst>
                <a:ext uri="{FF2B5EF4-FFF2-40B4-BE49-F238E27FC236}">
                  <a16:creationId xmlns:a16="http://schemas.microsoft.com/office/drawing/2014/main" id="{C5EE0676-91C6-D440-90D3-71133F16A562}"/>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40" name="Picture 2" descr="Invent">
              <a:extLst>
                <a:ext uri="{FF2B5EF4-FFF2-40B4-BE49-F238E27FC236}">
                  <a16:creationId xmlns:a16="http://schemas.microsoft.com/office/drawing/2014/main" id="{43E1A421-7B0D-034C-A131-B8F942A31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1805816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8D088C0F-8040-8A45-986A-EA7E9842C5F5}"/>
              </a:ext>
            </a:extLst>
          </p:cNvPr>
          <p:cNvSpPr/>
          <p:nvPr/>
        </p:nvSpPr>
        <p:spPr>
          <a:xfrm rot="21021488">
            <a:off x="5531991" y="242751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77FE64C-2206-3740-AE59-D977909A58B2}"/>
              </a:ext>
            </a:extLst>
          </p:cNvPr>
          <p:cNvSpPr/>
          <p:nvPr/>
        </p:nvSpPr>
        <p:spPr>
          <a:xfrm rot="21021488">
            <a:off x="1306962" y="2494080"/>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60DBE-47F0-A144-8149-69093A4A4439}"/>
              </a:ext>
            </a:extLst>
          </p:cNvPr>
          <p:cNvSpPr/>
          <p:nvPr/>
        </p:nvSpPr>
        <p:spPr>
          <a:xfrm>
            <a:off x="176218" y="658682"/>
            <a:ext cx="8693858" cy="589072"/>
          </a:xfrm>
          <a:prstGeom prst="rect">
            <a:avLst/>
          </a:prstGeom>
        </p:spPr>
        <p:txBody>
          <a:bodyPr wrap="square">
            <a:spAutoFit/>
          </a:bodyPr>
          <a:lstStyle/>
          <a:p>
            <a:pPr>
              <a:lnSpc>
                <a:spcPct val="150000"/>
              </a:lnSpc>
            </a:pPr>
            <a:r>
              <a:rPr lang="en-US" sz="2400" b="1">
                <a:latin typeface="Calibri" panose="020F0502020204030204" pitchFamily="34" charset="0"/>
                <a:ea typeface="Calibri" panose="020F0502020204030204" pitchFamily="34" charset="0"/>
                <a:cs typeface="Times New Roman" panose="02020603050405020304" pitchFamily="18" charset="0"/>
              </a:rPr>
              <a:t>COMPETITION</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57" name="Picture 56">
            <a:extLst>
              <a:ext uri="{FF2B5EF4-FFF2-40B4-BE49-F238E27FC236}">
                <a16:creationId xmlns:a16="http://schemas.microsoft.com/office/drawing/2014/main" id="{55B5137B-50BA-3149-8579-52671E37147B}"/>
              </a:ext>
            </a:extLst>
          </p:cNvPr>
          <p:cNvPicPr>
            <a:picLocks noChangeAspect="1"/>
          </p:cNvPicPr>
          <p:nvPr/>
        </p:nvPicPr>
        <p:blipFill rotWithShape="1">
          <a:blip r:embed="rId3"/>
          <a:srcRect l="13187" t="22035" r="14351" b="21360"/>
          <a:stretch/>
        </p:blipFill>
        <p:spPr>
          <a:xfrm flipH="1">
            <a:off x="5740228" y="3356465"/>
            <a:ext cx="715665" cy="559056"/>
          </a:xfrm>
          <a:prstGeom prst="rect">
            <a:avLst/>
          </a:prstGeom>
        </p:spPr>
      </p:pic>
      <p:pic>
        <p:nvPicPr>
          <p:cNvPr id="58" name="Picture 57">
            <a:extLst>
              <a:ext uri="{FF2B5EF4-FFF2-40B4-BE49-F238E27FC236}">
                <a16:creationId xmlns:a16="http://schemas.microsoft.com/office/drawing/2014/main" id="{4C6D2B51-351E-D947-AE80-E7844282E2B5}"/>
              </a:ext>
            </a:extLst>
          </p:cNvPr>
          <p:cNvPicPr>
            <a:picLocks noChangeAspect="1"/>
          </p:cNvPicPr>
          <p:nvPr/>
        </p:nvPicPr>
        <p:blipFill rotWithShape="1">
          <a:blip r:embed="rId3"/>
          <a:srcRect l="13187" t="22035" r="14351" b="21360"/>
          <a:stretch/>
        </p:blipFill>
        <p:spPr>
          <a:xfrm flipH="1">
            <a:off x="6014629" y="3957251"/>
            <a:ext cx="715665" cy="559056"/>
          </a:xfrm>
          <a:prstGeom prst="rect">
            <a:avLst/>
          </a:prstGeom>
        </p:spPr>
      </p:pic>
      <p:pic>
        <p:nvPicPr>
          <p:cNvPr id="59" name="Picture 58">
            <a:extLst>
              <a:ext uri="{FF2B5EF4-FFF2-40B4-BE49-F238E27FC236}">
                <a16:creationId xmlns:a16="http://schemas.microsoft.com/office/drawing/2014/main" id="{43AB6D24-95D7-1C4E-B627-6A46B14D1D0B}"/>
              </a:ext>
            </a:extLst>
          </p:cNvPr>
          <p:cNvPicPr>
            <a:picLocks noChangeAspect="1"/>
          </p:cNvPicPr>
          <p:nvPr/>
        </p:nvPicPr>
        <p:blipFill rotWithShape="1">
          <a:blip r:embed="rId3"/>
          <a:srcRect l="13187" t="22035" r="14351" b="21360"/>
          <a:stretch/>
        </p:blipFill>
        <p:spPr>
          <a:xfrm flipH="1">
            <a:off x="1526121" y="3542176"/>
            <a:ext cx="509036" cy="397644"/>
          </a:xfrm>
          <a:prstGeom prst="rect">
            <a:avLst/>
          </a:prstGeom>
        </p:spPr>
      </p:pic>
      <p:pic>
        <p:nvPicPr>
          <p:cNvPr id="60" name="Picture 59">
            <a:extLst>
              <a:ext uri="{FF2B5EF4-FFF2-40B4-BE49-F238E27FC236}">
                <a16:creationId xmlns:a16="http://schemas.microsoft.com/office/drawing/2014/main" id="{1499B617-1566-7B44-A30A-852084A09987}"/>
              </a:ext>
            </a:extLst>
          </p:cNvPr>
          <p:cNvPicPr>
            <a:picLocks noChangeAspect="1"/>
          </p:cNvPicPr>
          <p:nvPr/>
        </p:nvPicPr>
        <p:blipFill rotWithShape="1">
          <a:blip r:embed="rId3"/>
          <a:srcRect l="13187" t="22035" r="14351" b="21360"/>
          <a:stretch/>
        </p:blipFill>
        <p:spPr>
          <a:xfrm flipH="1">
            <a:off x="6294640" y="4381896"/>
            <a:ext cx="715665" cy="559056"/>
          </a:xfrm>
          <a:prstGeom prst="rect">
            <a:avLst/>
          </a:prstGeom>
        </p:spPr>
      </p:pic>
      <p:pic>
        <p:nvPicPr>
          <p:cNvPr id="62" name="Picture 61">
            <a:extLst>
              <a:ext uri="{FF2B5EF4-FFF2-40B4-BE49-F238E27FC236}">
                <a16:creationId xmlns:a16="http://schemas.microsoft.com/office/drawing/2014/main" id="{0827A05E-6F47-274A-AA52-A11F21625131}"/>
              </a:ext>
            </a:extLst>
          </p:cNvPr>
          <p:cNvPicPr>
            <a:picLocks noChangeAspect="1"/>
          </p:cNvPicPr>
          <p:nvPr/>
        </p:nvPicPr>
        <p:blipFill rotWithShape="1">
          <a:blip r:embed="rId3"/>
          <a:srcRect l="13187" t="22035" r="14351" b="21360"/>
          <a:stretch/>
        </p:blipFill>
        <p:spPr>
          <a:xfrm flipH="1">
            <a:off x="6685465" y="4801045"/>
            <a:ext cx="715665" cy="559056"/>
          </a:xfrm>
          <a:prstGeom prst="rect">
            <a:avLst/>
          </a:prstGeom>
        </p:spPr>
      </p:pic>
      <p:pic>
        <p:nvPicPr>
          <p:cNvPr id="63" name="Picture 62">
            <a:extLst>
              <a:ext uri="{FF2B5EF4-FFF2-40B4-BE49-F238E27FC236}">
                <a16:creationId xmlns:a16="http://schemas.microsoft.com/office/drawing/2014/main" id="{9DC307D9-0E6F-1B40-9FF1-54C5F538EF92}"/>
              </a:ext>
            </a:extLst>
          </p:cNvPr>
          <p:cNvPicPr>
            <a:picLocks noChangeAspect="1"/>
          </p:cNvPicPr>
          <p:nvPr/>
        </p:nvPicPr>
        <p:blipFill rotWithShape="1">
          <a:blip r:embed="rId3"/>
          <a:srcRect l="13187" t="22035" r="14351" b="21360"/>
          <a:stretch/>
        </p:blipFill>
        <p:spPr>
          <a:xfrm flipH="1">
            <a:off x="1822332" y="4005716"/>
            <a:ext cx="509036" cy="397644"/>
          </a:xfrm>
          <a:prstGeom prst="rect">
            <a:avLst/>
          </a:prstGeom>
        </p:spPr>
      </p:pic>
      <p:sp>
        <p:nvSpPr>
          <p:cNvPr id="78" name="TextBox 77">
            <a:extLst>
              <a:ext uri="{FF2B5EF4-FFF2-40B4-BE49-F238E27FC236}">
                <a16:creationId xmlns:a16="http://schemas.microsoft.com/office/drawing/2014/main" id="{E223C304-0C27-9144-B8BC-BE33808F65F1}"/>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sp>
        <p:nvSpPr>
          <p:cNvPr id="2" name="Rectangle 1">
            <a:extLst>
              <a:ext uri="{FF2B5EF4-FFF2-40B4-BE49-F238E27FC236}">
                <a16:creationId xmlns:a16="http://schemas.microsoft.com/office/drawing/2014/main" id="{ED6835D7-FD82-2D42-B0A4-DADAAEB5EEA9}"/>
              </a:ext>
            </a:extLst>
          </p:cNvPr>
          <p:cNvSpPr/>
          <p:nvPr/>
        </p:nvSpPr>
        <p:spPr>
          <a:xfrm>
            <a:off x="752799" y="1220496"/>
            <a:ext cx="7581904" cy="423449"/>
          </a:xfrm>
          <a:prstGeom prst="rect">
            <a:avLst/>
          </a:prstGeom>
        </p:spPr>
        <p:txBody>
          <a:bodyPr wrap="square">
            <a:spAutoFit/>
          </a:bodyPr>
          <a:lstStyle/>
          <a:p>
            <a:pPr>
              <a:lnSpc>
                <a:spcPct val="150000"/>
              </a:lnSpc>
            </a:pPr>
            <a:r>
              <a:rPr lang="en-US" sz="1600">
                <a:latin typeface="Calibri" panose="020F0502020204030204" pitchFamily="34" charset="0"/>
                <a:ea typeface="Calibri" panose="020F0502020204030204" pitchFamily="34" charset="0"/>
                <a:cs typeface="Times New Roman" panose="02020603050405020304" pitchFamily="18" charset="0"/>
              </a:rPr>
              <a:t>Stocked fish compete for food resources and space with native juveniles.</a:t>
            </a:r>
          </a:p>
        </p:txBody>
      </p:sp>
      <p:pic>
        <p:nvPicPr>
          <p:cNvPr id="28" name="Picture 27">
            <a:extLst>
              <a:ext uri="{FF2B5EF4-FFF2-40B4-BE49-F238E27FC236}">
                <a16:creationId xmlns:a16="http://schemas.microsoft.com/office/drawing/2014/main" id="{1380D112-8A8A-5545-8F61-C7938C091378}"/>
              </a:ext>
            </a:extLst>
          </p:cNvPr>
          <p:cNvPicPr>
            <a:picLocks noChangeAspect="1"/>
          </p:cNvPicPr>
          <p:nvPr/>
        </p:nvPicPr>
        <p:blipFill rotWithShape="1">
          <a:blip r:embed="rId3"/>
          <a:srcRect l="13187" t="22035" r="14351" b="21360"/>
          <a:stretch/>
        </p:blipFill>
        <p:spPr>
          <a:xfrm flipH="1">
            <a:off x="1919438" y="4544995"/>
            <a:ext cx="509036" cy="397644"/>
          </a:xfrm>
          <a:prstGeom prst="rect">
            <a:avLst/>
          </a:prstGeom>
        </p:spPr>
      </p:pic>
      <p:pic>
        <p:nvPicPr>
          <p:cNvPr id="29" name="Picture 28">
            <a:extLst>
              <a:ext uri="{FF2B5EF4-FFF2-40B4-BE49-F238E27FC236}">
                <a16:creationId xmlns:a16="http://schemas.microsoft.com/office/drawing/2014/main" id="{B02F57A8-38AA-AF41-84A5-EC0CD0A7F6C0}"/>
              </a:ext>
            </a:extLst>
          </p:cNvPr>
          <p:cNvPicPr>
            <a:picLocks noChangeAspect="1"/>
          </p:cNvPicPr>
          <p:nvPr/>
        </p:nvPicPr>
        <p:blipFill rotWithShape="1">
          <a:blip r:embed="rId3"/>
          <a:srcRect l="13187" t="22035" r="14351" b="21360"/>
          <a:stretch/>
        </p:blipFill>
        <p:spPr>
          <a:xfrm flipH="1">
            <a:off x="2215649" y="5008535"/>
            <a:ext cx="509036" cy="397644"/>
          </a:xfrm>
          <a:prstGeom prst="rect">
            <a:avLst/>
          </a:prstGeom>
        </p:spPr>
      </p:pic>
      <p:pic>
        <p:nvPicPr>
          <p:cNvPr id="34" name="Picture 33">
            <a:extLst>
              <a:ext uri="{FF2B5EF4-FFF2-40B4-BE49-F238E27FC236}">
                <a16:creationId xmlns:a16="http://schemas.microsoft.com/office/drawing/2014/main" id="{4927390A-8E61-2B4A-8ACF-8316B1C87300}"/>
              </a:ext>
            </a:extLst>
          </p:cNvPr>
          <p:cNvPicPr>
            <a:picLocks noChangeAspect="1"/>
          </p:cNvPicPr>
          <p:nvPr/>
        </p:nvPicPr>
        <p:blipFill rotWithShape="1">
          <a:blip r:embed="rId3"/>
          <a:srcRect l="13187" t="22035" r="14351" b="21360"/>
          <a:stretch/>
        </p:blipFill>
        <p:spPr>
          <a:xfrm flipH="1">
            <a:off x="2247777" y="3142138"/>
            <a:ext cx="509036" cy="397644"/>
          </a:xfrm>
          <a:prstGeom prst="rect">
            <a:avLst/>
          </a:prstGeom>
        </p:spPr>
      </p:pic>
      <p:pic>
        <p:nvPicPr>
          <p:cNvPr id="35" name="Picture 34">
            <a:extLst>
              <a:ext uri="{FF2B5EF4-FFF2-40B4-BE49-F238E27FC236}">
                <a16:creationId xmlns:a16="http://schemas.microsoft.com/office/drawing/2014/main" id="{805A080D-C52D-EB47-9948-6C3545583A4F}"/>
              </a:ext>
            </a:extLst>
          </p:cNvPr>
          <p:cNvPicPr>
            <a:picLocks noChangeAspect="1"/>
          </p:cNvPicPr>
          <p:nvPr/>
        </p:nvPicPr>
        <p:blipFill rotWithShape="1">
          <a:blip r:embed="rId3"/>
          <a:srcRect l="13187" t="22035" r="14351" b="21360"/>
          <a:stretch/>
        </p:blipFill>
        <p:spPr>
          <a:xfrm flipH="1">
            <a:off x="1325241" y="3031781"/>
            <a:ext cx="509036" cy="397644"/>
          </a:xfrm>
          <a:prstGeom prst="rect">
            <a:avLst/>
          </a:prstGeom>
        </p:spPr>
      </p:pic>
      <p:pic>
        <p:nvPicPr>
          <p:cNvPr id="36" name="Picture 35">
            <a:extLst>
              <a:ext uri="{FF2B5EF4-FFF2-40B4-BE49-F238E27FC236}">
                <a16:creationId xmlns:a16="http://schemas.microsoft.com/office/drawing/2014/main" id="{06A8AD6F-AE0E-B54B-B0E5-FCEFA497C0D7}"/>
              </a:ext>
            </a:extLst>
          </p:cNvPr>
          <p:cNvPicPr>
            <a:picLocks noChangeAspect="1"/>
          </p:cNvPicPr>
          <p:nvPr/>
        </p:nvPicPr>
        <p:blipFill rotWithShape="1">
          <a:blip r:embed="rId3"/>
          <a:srcRect l="13187" t="22035" r="14351" b="21360"/>
          <a:stretch/>
        </p:blipFill>
        <p:spPr>
          <a:xfrm flipH="1">
            <a:off x="2699949" y="4309739"/>
            <a:ext cx="509036" cy="397644"/>
          </a:xfrm>
          <a:prstGeom prst="rect">
            <a:avLst/>
          </a:prstGeom>
        </p:spPr>
      </p:pic>
      <p:pic>
        <p:nvPicPr>
          <p:cNvPr id="37" name="Picture 36">
            <a:extLst>
              <a:ext uri="{FF2B5EF4-FFF2-40B4-BE49-F238E27FC236}">
                <a16:creationId xmlns:a16="http://schemas.microsoft.com/office/drawing/2014/main" id="{F6741A95-4119-B94C-A6DA-EC1ADD6377D9}"/>
              </a:ext>
            </a:extLst>
          </p:cNvPr>
          <p:cNvPicPr>
            <a:picLocks noChangeAspect="1"/>
          </p:cNvPicPr>
          <p:nvPr/>
        </p:nvPicPr>
        <p:blipFill rotWithShape="1">
          <a:blip r:embed="rId3"/>
          <a:srcRect l="13187" t="22035" r="14351" b="21360"/>
          <a:stretch/>
        </p:blipFill>
        <p:spPr>
          <a:xfrm flipH="1">
            <a:off x="2852294" y="4685723"/>
            <a:ext cx="509036" cy="397644"/>
          </a:xfrm>
          <a:prstGeom prst="rect">
            <a:avLst/>
          </a:prstGeom>
        </p:spPr>
      </p:pic>
      <p:pic>
        <p:nvPicPr>
          <p:cNvPr id="19" name="Picture 18">
            <a:extLst>
              <a:ext uri="{FF2B5EF4-FFF2-40B4-BE49-F238E27FC236}">
                <a16:creationId xmlns:a16="http://schemas.microsoft.com/office/drawing/2014/main" id="{73A4D77B-DA53-7144-8EA4-B0C58F26BE4E}"/>
              </a:ext>
            </a:extLst>
          </p:cNvPr>
          <p:cNvPicPr>
            <a:picLocks noChangeAspect="1"/>
          </p:cNvPicPr>
          <p:nvPr/>
        </p:nvPicPr>
        <p:blipFill rotWithShape="1">
          <a:blip r:embed="rId4"/>
          <a:srcRect l="14045" t="20050" r="16176" b="20280"/>
          <a:stretch/>
        </p:blipFill>
        <p:spPr>
          <a:xfrm flipH="1">
            <a:off x="1771568" y="3140307"/>
            <a:ext cx="431426" cy="368921"/>
          </a:xfrm>
          <a:prstGeom prst="rect">
            <a:avLst/>
          </a:prstGeom>
        </p:spPr>
      </p:pic>
      <p:pic>
        <p:nvPicPr>
          <p:cNvPr id="20" name="Picture 19">
            <a:extLst>
              <a:ext uri="{FF2B5EF4-FFF2-40B4-BE49-F238E27FC236}">
                <a16:creationId xmlns:a16="http://schemas.microsoft.com/office/drawing/2014/main" id="{BFFB0991-BDEE-BF47-B0DF-F76B1CC8C1B3}"/>
              </a:ext>
            </a:extLst>
          </p:cNvPr>
          <p:cNvPicPr>
            <a:picLocks noChangeAspect="1"/>
          </p:cNvPicPr>
          <p:nvPr/>
        </p:nvPicPr>
        <p:blipFill rotWithShape="1">
          <a:blip r:embed="rId4"/>
          <a:srcRect l="14045" t="20050" r="16176" b="20280"/>
          <a:stretch/>
        </p:blipFill>
        <p:spPr>
          <a:xfrm flipH="1">
            <a:off x="2221848" y="3538918"/>
            <a:ext cx="431426" cy="368921"/>
          </a:xfrm>
          <a:prstGeom prst="rect">
            <a:avLst/>
          </a:prstGeom>
        </p:spPr>
      </p:pic>
      <p:pic>
        <p:nvPicPr>
          <p:cNvPr id="21" name="Picture 20">
            <a:extLst>
              <a:ext uri="{FF2B5EF4-FFF2-40B4-BE49-F238E27FC236}">
                <a16:creationId xmlns:a16="http://schemas.microsoft.com/office/drawing/2014/main" id="{6CE64F8A-92D8-4845-A389-541FFC3DEA9A}"/>
              </a:ext>
            </a:extLst>
          </p:cNvPr>
          <p:cNvPicPr>
            <a:picLocks noChangeAspect="1"/>
          </p:cNvPicPr>
          <p:nvPr/>
        </p:nvPicPr>
        <p:blipFill rotWithShape="1">
          <a:blip r:embed="rId4"/>
          <a:srcRect l="14045" t="20050" r="16176" b="20280"/>
          <a:stretch/>
        </p:blipFill>
        <p:spPr>
          <a:xfrm flipH="1">
            <a:off x="2476892" y="3833015"/>
            <a:ext cx="431426" cy="368921"/>
          </a:xfrm>
          <a:prstGeom prst="rect">
            <a:avLst/>
          </a:prstGeom>
        </p:spPr>
      </p:pic>
      <p:pic>
        <p:nvPicPr>
          <p:cNvPr id="22" name="Picture 21">
            <a:extLst>
              <a:ext uri="{FF2B5EF4-FFF2-40B4-BE49-F238E27FC236}">
                <a16:creationId xmlns:a16="http://schemas.microsoft.com/office/drawing/2014/main" id="{7905B8DE-EFBB-654C-BDBD-F0C159E1C116}"/>
              </a:ext>
            </a:extLst>
          </p:cNvPr>
          <p:cNvPicPr>
            <a:picLocks noChangeAspect="1"/>
          </p:cNvPicPr>
          <p:nvPr/>
        </p:nvPicPr>
        <p:blipFill rotWithShape="1">
          <a:blip r:embed="rId4"/>
          <a:srcRect l="14045" t="20050" r="16176" b="20280"/>
          <a:stretch/>
        </p:blipFill>
        <p:spPr>
          <a:xfrm flipH="1">
            <a:off x="1861137" y="4869059"/>
            <a:ext cx="431426" cy="368921"/>
          </a:xfrm>
          <a:prstGeom prst="rect">
            <a:avLst/>
          </a:prstGeom>
        </p:spPr>
      </p:pic>
      <p:pic>
        <p:nvPicPr>
          <p:cNvPr id="23" name="Picture 22">
            <a:extLst>
              <a:ext uri="{FF2B5EF4-FFF2-40B4-BE49-F238E27FC236}">
                <a16:creationId xmlns:a16="http://schemas.microsoft.com/office/drawing/2014/main" id="{2D82FB9D-CA3A-8047-9078-CCFD029B766C}"/>
              </a:ext>
            </a:extLst>
          </p:cNvPr>
          <p:cNvPicPr>
            <a:picLocks noChangeAspect="1"/>
          </p:cNvPicPr>
          <p:nvPr/>
        </p:nvPicPr>
        <p:blipFill rotWithShape="1">
          <a:blip r:embed="rId4"/>
          <a:srcRect l="14045" t="20050" r="16176" b="20280"/>
          <a:stretch/>
        </p:blipFill>
        <p:spPr>
          <a:xfrm flipH="1">
            <a:off x="2896087" y="3686286"/>
            <a:ext cx="431426" cy="368921"/>
          </a:xfrm>
          <a:prstGeom prst="rect">
            <a:avLst/>
          </a:prstGeom>
        </p:spPr>
      </p:pic>
      <p:pic>
        <p:nvPicPr>
          <p:cNvPr id="24" name="Picture 23">
            <a:extLst>
              <a:ext uri="{FF2B5EF4-FFF2-40B4-BE49-F238E27FC236}">
                <a16:creationId xmlns:a16="http://schemas.microsoft.com/office/drawing/2014/main" id="{2761F9D3-AB74-8449-833D-4EDBD6515D15}"/>
              </a:ext>
            </a:extLst>
          </p:cNvPr>
          <p:cNvPicPr>
            <a:picLocks noChangeAspect="1"/>
          </p:cNvPicPr>
          <p:nvPr/>
        </p:nvPicPr>
        <p:blipFill rotWithShape="1">
          <a:blip r:embed="rId4"/>
          <a:srcRect l="14045" t="20050" r="16176" b="20280"/>
          <a:stretch/>
        </p:blipFill>
        <p:spPr>
          <a:xfrm flipH="1">
            <a:off x="3218711" y="4195355"/>
            <a:ext cx="431426" cy="368921"/>
          </a:xfrm>
          <a:prstGeom prst="rect">
            <a:avLst/>
          </a:prstGeom>
        </p:spPr>
      </p:pic>
      <p:pic>
        <p:nvPicPr>
          <p:cNvPr id="25" name="Picture 24">
            <a:extLst>
              <a:ext uri="{FF2B5EF4-FFF2-40B4-BE49-F238E27FC236}">
                <a16:creationId xmlns:a16="http://schemas.microsoft.com/office/drawing/2014/main" id="{EA66137D-F5B6-3740-A23E-6CD40F4FEDEE}"/>
              </a:ext>
            </a:extLst>
          </p:cNvPr>
          <p:cNvPicPr>
            <a:picLocks noChangeAspect="1"/>
          </p:cNvPicPr>
          <p:nvPr/>
        </p:nvPicPr>
        <p:blipFill rotWithShape="1">
          <a:blip r:embed="rId4"/>
          <a:srcRect l="14045" t="20050" r="16176" b="20280"/>
          <a:stretch/>
        </p:blipFill>
        <p:spPr>
          <a:xfrm flipH="1">
            <a:off x="2523041" y="5287614"/>
            <a:ext cx="431426" cy="368921"/>
          </a:xfrm>
          <a:prstGeom prst="rect">
            <a:avLst/>
          </a:prstGeom>
        </p:spPr>
      </p:pic>
      <p:pic>
        <p:nvPicPr>
          <p:cNvPr id="30" name="Picture 29">
            <a:extLst>
              <a:ext uri="{FF2B5EF4-FFF2-40B4-BE49-F238E27FC236}">
                <a16:creationId xmlns:a16="http://schemas.microsoft.com/office/drawing/2014/main" id="{C5CF31C5-461F-204B-AFF3-EACA01ACB21C}"/>
              </a:ext>
            </a:extLst>
          </p:cNvPr>
          <p:cNvPicPr>
            <a:picLocks noChangeAspect="1"/>
          </p:cNvPicPr>
          <p:nvPr/>
        </p:nvPicPr>
        <p:blipFill rotWithShape="1">
          <a:blip r:embed="rId4"/>
          <a:srcRect l="14045" t="20050" r="16176" b="20280"/>
          <a:stretch/>
        </p:blipFill>
        <p:spPr>
          <a:xfrm flipH="1">
            <a:off x="3350520" y="5236819"/>
            <a:ext cx="431426" cy="368921"/>
          </a:xfrm>
          <a:prstGeom prst="rect">
            <a:avLst/>
          </a:prstGeom>
        </p:spPr>
      </p:pic>
      <p:pic>
        <p:nvPicPr>
          <p:cNvPr id="31" name="Picture 30">
            <a:extLst>
              <a:ext uri="{FF2B5EF4-FFF2-40B4-BE49-F238E27FC236}">
                <a16:creationId xmlns:a16="http://schemas.microsoft.com/office/drawing/2014/main" id="{F9510989-E532-2B40-931C-4BCBF2F46BAA}"/>
              </a:ext>
            </a:extLst>
          </p:cNvPr>
          <p:cNvPicPr>
            <a:picLocks noChangeAspect="1"/>
          </p:cNvPicPr>
          <p:nvPr/>
        </p:nvPicPr>
        <p:blipFill rotWithShape="1">
          <a:blip r:embed="rId4"/>
          <a:srcRect l="14045" t="20050" r="16176" b="20280"/>
          <a:stretch/>
        </p:blipFill>
        <p:spPr>
          <a:xfrm flipH="1">
            <a:off x="6819438" y="3350389"/>
            <a:ext cx="748099" cy="639715"/>
          </a:xfrm>
          <a:prstGeom prst="rect">
            <a:avLst/>
          </a:prstGeom>
        </p:spPr>
      </p:pic>
      <p:pic>
        <p:nvPicPr>
          <p:cNvPr id="32" name="Picture 31">
            <a:extLst>
              <a:ext uri="{FF2B5EF4-FFF2-40B4-BE49-F238E27FC236}">
                <a16:creationId xmlns:a16="http://schemas.microsoft.com/office/drawing/2014/main" id="{2018B2BE-C859-AB47-A58D-40183DE94EFB}"/>
              </a:ext>
            </a:extLst>
          </p:cNvPr>
          <p:cNvPicPr>
            <a:picLocks noChangeAspect="1"/>
          </p:cNvPicPr>
          <p:nvPr/>
        </p:nvPicPr>
        <p:blipFill rotWithShape="1">
          <a:blip r:embed="rId4"/>
          <a:srcRect l="14045" t="20050" r="16176" b="20280"/>
          <a:stretch/>
        </p:blipFill>
        <p:spPr>
          <a:xfrm flipH="1">
            <a:off x="7076289" y="3700694"/>
            <a:ext cx="748099" cy="639715"/>
          </a:xfrm>
          <a:prstGeom prst="rect">
            <a:avLst/>
          </a:prstGeom>
        </p:spPr>
      </p:pic>
      <p:pic>
        <p:nvPicPr>
          <p:cNvPr id="33" name="Picture 32">
            <a:extLst>
              <a:ext uri="{FF2B5EF4-FFF2-40B4-BE49-F238E27FC236}">
                <a16:creationId xmlns:a16="http://schemas.microsoft.com/office/drawing/2014/main" id="{55457375-CADA-5B4B-A3D7-247C35D9A342}"/>
              </a:ext>
            </a:extLst>
          </p:cNvPr>
          <p:cNvPicPr>
            <a:picLocks noChangeAspect="1"/>
          </p:cNvPicPr>
          <p:nvPr/>
        </p:nvPicPr>
        <p:blipFill rotWithShape="1">
          <a:blip r:embed="rId4"/>
          <a:srcRect l="14045" t="20050" r="16176" b="20280"/>
          <a:stretch/>
        </p:blipFill>
        <p:spPr>
          <a:xfrm flipH="1">
            <a:off x="7356300" y="4160756"/>
            <a:ext cx="748099" cy="639715"/>
          </a:xfrm>
          <a:prstGeom prst="rect">
            <a:avLst/>
          </a:prstGeom>
        </p:spPr>
      </p:pic>
      <p:pic>
        <p:nvPicPr>
          <p:cNvPr id="38" name="Picture 37">
            <a:extLst>
              <a:ext uri="{FF2B5EF4-FFF2-40B4-BE49-F238E27FC236}">
                <a16:creationId xmlns:a16="http://schemas.microsoft.com/office/drawing/2014/main" id="{26011C5B-E69B-DF49-AE52-E863C6584567}"/>
              </a:ext>
            </a:extLst>
          </p:cNvPr>
          <p:cNvPicPr>
            <a:picLocks noChangeAspect="1"/>
          </p:cNvPicPr>
          <p:nvPr/>
        </p:nvPicPr>
        <p:blipFill rotWithShape="1">
          <a:blip r:embed="rId4"/>
          <a:srcRect l="14045" t="20050" r="16176" b="20280"/>
          <a:stretch/>
        </p:blipFill>
        <p:spPr>
          <a:xfrm flipH="1">
            <a:off x="6545037" y="2991253"/>
            <a:ext cx="748099" cy="639715"/>
          </a:xfrm>
          <a:prstGeom prst="rect">
            <a:avLst/>
          </a:prstGeom>
        </p:spPr>
      </p:pic>
      <p:grpSp>
        <p:nvGrpSpPr>
          <p:cNvPr id="39" name="Group 38">
            <a:extLst>
              <a:ext uri="{FF2B5EF4-FFF2-40B4-BE49-F238E27FC236}">
                <a16:creationId xmlns:a16="http://schemas.microsoft.com/office/drawing/2014/main" id="{06750F56-1B9C-E347-A513-54917D058694}"/>
              </a:ext>
            </a:extLst>
          </p:cNvPr>
          <p:cNvGrpSpPr/>
          <p:nvPr/>
        </p:nvGrpSpPr>
        <p:grpSpPr>
          <a:xfrm>
            <a:off x="0" y="6515101"/>
            <a:ext cx="9144000" cy="342899"/>
            <a:chOff x="0" y="6515101"/>
            <a:chExt cx="9144000" cy="342899"/>
          </a:xfrm>
        </p:grpSpPr>
        <p:sp>
          <p:nvSpPr>
            <p:cNvPr id="40" name="Rectangle 39">
              <a:extLst>
                <a:ext uri="{FF2B5EF4-FFF2-40B4-BE49-F238E27FC236}">
                  <a16:creationId xmlns:a16="http://schemas.microsoft.com/office/drawing/2014/main" id="{07916D60-43A6-4A4F-94D9-4CC62B009584}"/>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41" name="Picture 2" descr="Invent">
              <a:extLst>
                <a:ext uri="{FF2B5EF4-FFF2-40B4-BE49-F238E27FC236}">
                  <a16:creationId xmlns:a16="http://schemas.microsoft.com/office/drawing/2014/main" id="{D0599030-9D94-2540-AA48-5652BC9C1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271012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8D088C0F-8040-8A45-986A-EA7E9842C5F5}"/>
              </a:ext>
            </a:extLst>
          </p:cNvPr>
          <p:cNvSpPr/>
          <p:nvPr/>
        </p:nvSpPr>
        <p:spPr>
          <a:xfrm rot="21021488">
            <a:off x="5531991" y="242751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60DBE-47F0-A144-8149-69093A4A4439}"/>
              </a:ext>
            </a:extLst>
          </p:cNvPr>
          <p:cNvSpPr/>
          <p:nvPr/>
        </p:nvSpPr>
        <p:spPr>
          <a:xfrm>
            <a:off x="176218" y="658682"/>
            <a:ext cx="8693858" cy="589072"/>
          </a:xfrm>
          <a:prstGeom prst="rect">
            <a:avLst/>
          </a:prstGeom>
        </p:spPr>
        <p:txBody>
          <a:bodyPr wrap="square">
            <a:spAutoFit/>
          </a:bodyPr>
          <a:lstStyle/>
          <a:p>
            <a:pPr>
              <a:lnSpc>
                <a:spcPct val="150000"/>
              </a:lnSpc>
            </a:pPr>
            <a:r>
              <a:rPr lang="en-US" sz="2400" b="1">
                <a:latin typeface="Calibri" panose="020F0502020204030204" pitchFamily="34" charset="0"/>
                <a:ea typeface="Calibri" panose="020F0502020204030204" pitchFamily="34" charset="0"/>
                <a:cs typeface="Times New Roman" panose="02020603050405020304" pitchFamily="18" charset="0"/>
              </a:rPr>
              <a:t>COMPETITION</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57" name="Picture 56">
            <a:extLst>
              <a:ext uri="{FF2B5EF4-FFF2-40B4-BE49-F238E27FC236}">
                <a16:creationId xmlns:a16="http://schemas.microsoft.com/office/drawing/2014/main" id="{55B5137B-50BA-3149-8579-52671E37147B}"/>
              </a:ext>
            </a:extLst>
          </p:cNvPr>
          <p:cNvPicPr>
            <a:picLocks noChangeAspect="1"/>
          </p:cNvPicPr>
          <p:nvPr/>
        </p:nvPicPr>
        <p:blipFill rotWithShape="1">
          <a:blip r:embed="rId3"/>
          <a:srcRect l="13187" t="22035" r="14351" b="21360"/>
          <a:stretch/>
        </p:blipFill>
        <p:spPr>
          <a:xfrm flipH="1">
            <a:off x="6103772" y="3759601"/>
            <a:ext cx="715665" cy="559056"/>
          </a:xfrm>
          <a:prstGeom prst="rect">
            <a:avLst/>
          </a:prstGeom>
        </p:spPr>
      </p:pic>
      <p:pic>
        <p:nvPicPr>
          <p:cNvPr id="58" name="Picture 57">
            <a:extLst>
              <a:ext uri="{FF2B5EF4-FFF2-40B4-BE49-F238E27FC236}">
                <a16:creationId xmlns:a16="http://schemas.microsoft.com/office/drawing/2014/main" id="{4C6D2B51-351E-D947-AE80-E7844282E2B5}"/>
              </a:ext>
            </a:extLst>
          </p:cNvPr>
          <p:cNvPicPr>
            <a:picLocks noChangeAspect="1"/>
          </p:cNvPicPr>
          <p:nvPr/>
        </p:nvPicPr>
        <p:blipFill rotWithShape="1">
          <a:blip r:embed="rId3"/>
          <a:srcRect l="13187" t="22035" r="14351" b="21360"/>
          <a:stretch/>
        </p:blipFill>
        <p:spPr>
          <a:xfrm flipH="1">
            <a:off x="6591881" y="4406195"/>
            <a:ext cx="715665" cy="559056"/>
          </a:xfrm>
          <a:prstGeom prst="rect">
            <a:avLst/>
          </a:prstGeom>
        </p:spPr>
      </p:pic>
      <p:sp>
        <p:nvSpPr>
          <p:cNvPr id="78" name="TextBox 77">
            <a:extLst>
              <a:ext uri="{FF2B5EF4-FFF2-40B4-BE49-F238E27FC236}">
                <a16:creationId xmlns:a16="http://schemas.microsoft.com/office/drawing/2014/main" id="{E223C304-0C27-9144-B8BC-BE33808F65F1}"/>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pic>
        <p:nvPicPr>
          <p:cNvPr id="31" name="Picture 30">
            <a:extLst>
              <a:ext uri="{FF2B5EF4-FFF2-40B4-BE49-F238E27FC236}">
                <a16:creationId xmlns:a16="http://schemas.microsoft.com/office/drawing/2014/main" id="{F9510989-E532-2B40-931C-4BCBF2F46BAA}"/>
              </a:ext>
            </a:extLst>
          </p:cNvPr>
          <p:cNvPicPr>
            <a:picLocks noChangeAspect="1"/>
          </p:cNvPicPr>
          <p:nvPr/>
        </p:nvPicPr>
        <p:blipFill rotWithShape="1">
          <a:blip r:embed="rId4"/>
          <a:srcRect l="14045" t="20050" r="16176" b="20280"/>
          <a:stretch/>
        </p:blipFill>
        <p:spPr>
          <a:xfrm flipH="1">
            <a:off x="6876859" y="3590577"/>
            <a:ext cx="748099" cy="639715"/>
          </a:xfrm>
          <a:prstGeom prst="rect">
            <a:avLst/>
          </a:prstGeom>
        </p:spPr>
      </p:pic>
      <p:pic>
        <p:nvPicPr>
          <p:cNvPr id="38" name="Picture 37">
            <a:extLst>
              <a:ext uri="{FF2B5EF4-FFF2-40B4-BE49-F238E27FC236}">
                <a16:creationId xmlns:a16="http://schemas.microsoft.com/office/drawing/2014/main" id="{26011C5B-E69B-DF49-AE52-E863C6584567}"/>
              </a:ext>
            </a:extLst>
          </p:cNvPr>
          <p:cNvPicPr>
            <a:picLocks noChangeAspect="1"/>
          </p:cNvPicPr>
          <p:nvPr/>
        </p:nvPicPr>
        <p:blipFill rotWithShape="1">
          <a:blip r:embed="rId4"/>
          <a:srcRect l="14045" t="20050" r="16176" b="20280"/>
          <a:stretch/>
        </p:blipFill>
        <p:spPr>
          <a:xfrm flipH="1">
            <a:off x="6502810" y="3016188"/>
            <a:ext cx="748099" cy="639715"/>
          </a:xfrm>
          <a:prstGeom prst="rect">
            <a:avLst/>
          </a:prstGeom>
        </p:spPr>
      </p:pic>
      <p:grpSp>
        <p:nvGrpSpPr>
          <p:cNvPr id="40" name="Group 39">
            <a:extLst>
              <a:ext uri="{FF2B5EF4-FFF2-40B4-BE49-F238E27FC236}">
                <a16:creationId xmlns:a16="http://schemas.microsoft.com/office/drawing/2014/main" id="{65129905-72C2-F34A-8578-BC6AD6E1B75F}"/>
              </a:ext>
            </a:extLst>
          </p:cNvPr>
          <p:cNvGrpSpPr/>
          <p:nvPr/>
        </p:nvGrpSpPr>
        <p:grpSpPr>
          <a:xfrm>
            <a:off x="0" y="6515101"/>
            <a:ext cx="9144000" cy="342899"/>
            <a:chOff x="0" y="6515101"/>
            <a:chExt cx="9144000" cy="342899"/>
          </a:xfrm>
        </p:grpSpPr>
        <p:sp>
          <p:nvSpPr>
            <p:cNvPr id="41" name="Rectangle 40">
              <a:extLst>
                <a:ext uri="{FF2B5EF4-FFF2-40B4-BE49-F238E27FC236}">
                  <a16:creationId xmlns:a16="http://schemas.microsoft.com/office/drawing/2014/main" id="{1233D97F-E0E8-7249-96A3-1F4D712EEF08}"/>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42" name="Picture 2" descr="Invent">
              <a:extLst>
                <a:ext uri="{FF2B5EF4-FFF2-40B4-BE49-F238E27FC236}">
                  <a16:creationId xmlns:a16="http://schemas.microsoft.com/office/drawing/2014/main" id="{A55CF148-7284-0C4F-864A-1BECD052E9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43" name="Freeform 42">
            <a:extLst>
              <a:ext uri="{FF2B5EF4-FFF2-40B4-BE49-F238E27FC236}">
                <a16:creationId xmlns:a16="http://schemas.microsoft.com/office/drawing/2014/main" id="{218BC5B6-3B45-334D-86BD-451D14BF17B6}"/>
              </a:ext>
            </a:extLst>
          </p:cNvPr>
          <p:cNvSpPr/>
          <p:nvPr/>
        </p:nvSpPr>
        <p:spPr>
          <a:xfrm rot="21021488">
            <a:off x="1306962" y="2494080"/>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3D7D989-86B8-7B49-A17F-B6679DE6C361}"/>
              </a:ext>
            </a:extLst>
          </p:cNvPr>
          <p:cNvPicPr>
            <a:picLocks noChangeAspect="1"/>
          </p:cNvPicPr>
          <p:nvPr/>
        </p:nvPicPr>
        <p:blipFill rotWithShape="1">
          <a:blip r:embed="rId3"/>
          <a:srcRect l="13187" t="22035" r="14351" b="21360"/>
          <a:stretch/>
        </p:blipFill>
        <p:spPr>
          <a:xfrm flipH="1">
            <a:off x="1526121" y="3542176"/>
            <a:ext cx="509036" cy="397644"/>
          </a:xfrm>
          <a:prstGeom prst="rect">
            <a:avLst/>
          </a:prstGeom>
        </p:spPr>
      </p:pic>
      <p:pic>
        <p:nvPicPr>
          <p:cNvPr id="45" name="Picture 44">
            <a:extLst>
              <a:ext uri="{FF2B5EF4-FFF2-40B4-BE49-F238E27FC236}">
                <a16:creationId xmlns:a16="http://schemas.microsoft.com/office/drawing/2014/main" id="{215BC85B-F9E8-7D40-B5BC-8F0A407BAF15}"/>
              </a:ext>
            </a:extLst>
          </p:cNvPr>
          <p:cNvPicPr>
            <a:picLocks noChangeAspect="1"/>
          </p:cNvPicPr>
          <p:nvPr/>
        </p:nvPicPr>
        <p:blipFill rotWithShape="1">
          <a:blip r:embed="rId3"/>
          <a:srcRect l="13187" t="22035" r="14351" b="21360"/>
          <a:stretch/>
        </p:blipFill>
        <p:spPr>
          <a:xfrm flipH="1">
            <a:off x="1822332" y="4005716"/>
            <a:ext cx="509036" cy="397644"/>
          </a:xfrm>
          <a:prstGeom prst="rect">
            <a:avLst/>
          </a:prstGeom>
        </p:spPr>
      </p:pic>
      <p:pic>
        <p:nvPicPr>
          <p:cNvPr id="46" name="Picture 45">
            <a:extLst>
              <a:ext uri="{FF2B5EF4-FFF2-40B4-BE49-F238E27FC236}">
                <a16:creationId xmlns:a16="http://schemas.microsoft.com/office/drawing/2014/main" id="{852B67F4-F716-F449-9A28-3FA2A66AAACA}"/>
              </a:ext>
            </a:extLst>
          </p:cNvPr>
          <p:cNvPicPr>
            <a:picLocks noChangeAspect="1"/>
          </p:cNvPicPr>
          <p:nvPr/>
        </p:nvPicPr>
        <p:blipFill rotWithShape="1">
          <a:blip r:embed="rId3"/>
          <a:srcRect l="13187" t="22035" r="14351" b="21360"/>
          <a:stretch/>
        </p:blipFill>
        <p:spPr>
          <a:xfrm flipH="1">
            <a:off x="1919438" y="4544995"/>
            <a:ext cx="509036" cy="397644"/>
          </a:xfrm>
          <a:prstGeom prst="rect">
            <a:avLst/>
          </a:prstGeom>
        </p:spPr>
      </p:pic>
      <p:pic>
        <p:nvPicPr>
          <p:cNvPr id="47" name="Picture 46">
            <a:extLst>
              <a:ext uri="{FF2B5EF4-FFF2-40B4-BE49-F238E27FC236}">
                <a16:creationId xmlns:a16="http://schemas.microsoft.com/office/drawing/2014/main" id="{0FC23E96-31D2-9848-B4B0-B6D8A465AB8A}"/>
              </a:ext>
            </a:extLst>
          </p:cNvPr>
          <p:cNvPicPr>
            <a:picLocks noChangeAspect="1"/>
          </p:cNvPicPr>
          <p:nvPr/>
        </p:nvPicPr>
        <p:blipFill rotWithShape="1">
          <a:blip r:embed="rId3"/>
          <a:srcRect l="13187" t="22035" r="14351" b="21360"/>
          <a:stretch/>
        </p:blipFill>
        <p:spPr>
          <a:xfrm flipH="1">
            <a:off x="2215649" y="5008535"/>
            <a:ext cx="509036" cy="397644"/>
          </a:xfrm>
          <a:prstGeom prst="rect">
            <a:avLst/>
          </a:prstGeom>
        </p:spPr>
      </p:pic>
      <p:pic>
        <p:nvPicPr>
          <p:cNvPr id="48" name="Picture 47">
            <a:extLst>
              <a:ext uri="{FF2B5EF4-FFF2-40B4-BE49-F238E27FC236}">
                <a16:creationId xmlns:a16="http://schemas.microsoft.com/office/drawing/2014/main" id="{5F9BDAE9-3757-0748-A074-7A63225AC894}"/>
              </a:ext>
            </a:extLst>
          </p:cNvPr>
          <p:cNvPicPr>
            <a:picLocks noChangeAspect="1"/>
          </p:cNvPicPr>
          <p:nvPr/>
        </p:nvPicPr>
        <p:blipFill rotWithShape="1">
          <a:blip r:embed="rId3"/>
          <a:srcRect l="13187" t="22035" r="14351" b="21360"/>
          <a:stretch/>
        </p:blipFill>
        <p:spPr>
          <a:xfrm flipH="1">
            <a:off x="2247777" y="3142138"/>
            <a:ext cx="509036" cy="397644"/>
          </a:xfrm>
          <a:prstGeom prst="rect">
            <a:avLst/>
          </a:prstGeom>
        </p:spPr>
      </p:pic>
      <p:pic>
        <p:nvPicPr>
          <p:cNvPr id="49" name="Picture 48">
            <a:extLst>
              <a:ext uri="{FF2B5EF4-FFF2-40B4-BE49-F238E27FC236}">
                <a16:creationId xmlns:a16="http://schemas.microsoft.com/office/drawing/2014/main" id="{47FAFD6D-BC98-7646-BB71-E60AA523CB93}"/>
              </a:ext>
            </a:extLst>
          </p:cNvPr>
          <p:cNvPicPr>
            <a:picLocks noChangeAspect="1"/>
          </p:cNvPicPr>
          <p:nvPr/>
        </p:nvPicPr>
        <p:blipFill rotWithShape="1">
          <a:blip r:embed="rId3"/>
          <a:srcRect l="13187" t="22035" r="14351" b="21360"/>
          <a:stretch/>
        </p:blipFill>
        <p:spPr>
          <a:xfrm flipH="1">
            <a:off x="1325241" y="3031781"/>
            <a:ext cx="509036" cy="397644"/>
          </a:xfrm>
          <a:prstGeom prst="rect">
            <a:avLst/>
          </a:prstGeom>
        </p:spPr>
      </p:pic>
      <p:pic>
        <p:nvPicPr>
          <p:cNvPr id="51" name="Picture 50">
            <a:extLst>
              <a:ext uri="{FF2B5EF4-FFF2-40B4-BE49-F238E27FC236}">
                <a16:creationId xmlns:a16="http://schemas.microsoft.com/office/drawing/2014/main" id="{304009E2-78F3-B74D-9134-ACCDBDBF18D5}"/>
              </a:ext>
            </a:extLst>
          </p:cNvPr>
          <p:cNvPicPr>
            <a:picLocks noChangeAspect="1"/>
          </p:cNvPicPr>
          <p:nvPr/>
        </p:nvPicPr>
        <p:blipFill rotWithShape="1">
          <a:blip r:embed="rId3"/>
          <a:srcRect l="13187" t="22035" r="14351" b="21360"/>
          <a:stretch/>
        </p:blipFill>
        <p:spPr>
          <a:xfrm flipH="1">
            <a:off x="2699949" y="4309739"/>
            <a:ext cx="509036" cy="397644"/>
          </a:xfrm>
          <a:prstGeom prst="rect">
            <a:avLst/>
          </a:prstGeom>
        </p:spPr>
      </p:pic>
      <p:pic>
        <p:nvPicPr>
          <p:cNvPr id="52" name="Picture 51">
            <a:extLst>
              <a:ext uri="{FF2B5EF4-FFF2-40B4-BE49-F238E27FC236}">
                <a16:creationId xmlns:a16="http://schemas.microsoft.com/office/drawing/2014/main" id="{6CD560B6-CE5A-014D-9873-BC2A6A610904}"/>
              </a:ext>
            </a:extLst>
          </p:cNvPr>
          <p:cNvPicPr>
            <a:picLocks noChangeAspect="1"/>
          </p:cNvPicPr>
          <p:nvPr/>
        </p:nvPicPr>
        <p:blipFill rotWithShape="1">
          <a:blip r:embed="rId3"/>
          <a:srcRect l="13187" t="22035" r="14351" b="21360"/>
          <a:stretch/>
        </p:blipFill>
        <p:spPr>
          <a:xfrm flipH="1">
            <a:off x="2852294" y="4685723"/>
            <a:ext cx="509036" cy="397644"/>
          </a:xfrm>
          <a:prstGeom prst="rect">
            <a:avLst/>
          </a:prstGeom>
        </p:spPr>
      </p:pic>
      <p:pic>
        <p:nvPicPr>
          <p:cNvPr id="53" name="Picture 52">
            <a:extLst>
              <a:ext uri="{FF2B5EF4-FFF2-40B4-BE49-F238E27FC236}">
                <a16:creationId xmlns:a16="http://schemas.microsoft.com/office/drawing/2014/main" id="{CE7A6935-5E6A-694B-A561-BBF26CB7590C}"/>
              </a:ext>
            </a:extLst>
          </p:cNvPr>
          <p:cNvPicPr>
            <a:picLocks noChangeAspect="1"/>
          </p:cNvPicPr>
          <p:nvPr/>
        </p:nvPicPr>
        <p:blipFill rotWithShape="1">
          <a:blip r:embed="rId4"/>
          <a:srcRect l="14045" t="20050" r="16176" b="20280"/>
          <a:stretch/>
        </p:blipFill>
        <p:spPr>
          <a:xfrm flipH="1">
            <a:off x="1771568" y="3140307"/>
            <a:ext cx="431426" cy="368921"/>
          </a:xfrm>
          <a:prstGeom prst="rect">
            <a:avLst/>
          </a:prstGeom>
        </p:spPr>
      </p:pic>
      <p:pic>
        <p:nvPicPr>
          <p:cNvPr id="54" name="Picture 53">
            <a:extLst>
              <a:ext uri="{FF2B5EF4-FFF2-40B4-BE49-F238E27FC236}">
                <a16:creationId xmlns:a16="http://schemas.microsoft.com/office/drawing/2014/main" id="{97F4B03E-33D3-D447-A644-6A136B04B9E1}"/>
              </a:ext>
            </a:extLst>
          </p:cNvPr>
          <p:cNvPicPr>
            <a:picLocks noChangeAspect="1"/>
          </p:cNvPicPr>
          <p:nvPr/>
        </p:nvPicPr>
        <p:blipFill rotWithShape="1">
          <a:blip r:embed="rId4"/>
          <a:srcRect l="14045" t="20050" r="16176" b="20280"/>
          <a:stretch/>
        </p:blipFill>
        <p:spPr>
          <a:xfrm flipH="1">
            <a:off x="2221848" y="3538918"/>
            <a:ext cx="431426" cy="368921"/>
          </a:xfrm>
          <a:prstGeom prst="rect">
            <a:avLst/>
          </a:prstGeom>
        </p:spPr>
      </p:pic>
      <p:pic>
        <p:nvPicPr>
          <p:cNvPr id="55" name="Picture 54">
            <a:extLst>
              <a:ext uri="{FF2B5EF4-FFF2-40B4-BE49-F238E27FC236}">
                <a16:creationId xmlns:a16="http://schemas.microsoft.com/office/drawing/2014/main" id="{B6F87465-B9EB-3F47-8441-7497E08C55F0}"/>
              </a:ext>
            </a:extLst>
          </p:cNvPr>
          <p:cNvPicPr>
            <a:picLocks noChangeAspect="1"/>
          </p:cNvPicPr>
          <p:nvPr/>
        </p:nvPicPr>
        <p:blipFill rotWithShape="1">
          <a:blip r:embed="rId4"/>
          <a:srcRect l="14045" t="20050" r="16176" b="20280"/>
          <a:stretch/>
        </p:blipFill>
        <p:spPr>
          <a:xfrm flipH="1">
            <a:off x="2476892" y="3833015"/>
            <a:ext cx="431426" cy="368921"/>
          </a:xfrm>
          <a:prstGeom prst="rect">
            <a:avLst/>
          </a:prstGeom>
        </p:spPr>
      </p:pic>
      <p:pic>
        <p:nvPicPr>
          <p:cNvPr id="56" name="Picture 55">
            <a:extLst>
              <a:ext uri="{FF2B5EF4-FFF2-40B4-BE49-F238E27FC236}">
                <a16:creationId xmlns:a16="http://schemas.microsoft.com/office/drawing/2014/main" id="{B2F16EB8-7B11-E343-A24E-07B56007D061}"/>
              </a:ext>
            </a:extLst>
          </p:cNvPr>
          <p:cNvPicPr>
            <a:picLocks noChangeAspect="1"/>
          </p:cNvPicPr>
          <p:nvPr/>
        </p:nvPicPr>
        <p:blipFill rotWithShape="1">
          <a:blip r:embed="rId4"/>
          <a:srcRect l="14045" t="20050" r="16176" b="20280"/>
          <a:stretch/>
        </p:blipFill>
        <p:spPr>
          <a:xfrm flipH="1">
            <a:off x="1861137" y="4869059"/>
            <a:ext cx="431426" cy="368921"/>
          </a:xfrm>
          <a:prstGeom prst="rect">
            <a:avLst/>
          </a:prstGeom>
        </p:spPr>
      </p:pic>
      <p:pic>
        <p:nvPicPr>
          <p:cNvPr id="61" name="Picture 60">
            <a:extLst>
              <a:ext uri="{FF2B5EF4-FFF2-40B4-BE49-F238E27FC236}">
                <a16:creationId xmlns:a16="http://schemas.microsoft.com/office/drawing/2014/main" id="{AA903CBC-B817-3F46-9866-65707273C11F}"/>
              </a:ext>
            </a:extLst>
          </p:cNvPr>
          <p:cNvPicPr>
            <a:picLocks noChangeAspect="1"/>
          </p:cNvPicPr>
          <p:nvPr/>
        </p:nvPicPr>
        <p:blipFill rotWithShape="1">
          <a:blip r:embed="rId4"/>
          <a:srcRect l="14045" t="20050" r="16176" b="20280"/>
          <a:stretch/>
        </p:blipFill>
        <p:spPr>
          <a:xfrm flipH="1">
            <a:off x="2896087" y="3686286"/>
            <a:ext cx="431426" cy="368921"/>
          </a:xfrm>
          <a:prstGeom prst="rect">
            <a:avLst/>
          </a:prstGeom>
        </p:spPr>
      </p:pic>
      <p:pic>
        <p:nvPicPr>
          <p:cNvPr id="64" name="Picture 63">
            <a:extLst>
              <a:ext uri="{FF2B5EF4-FFF2-40B4-BE49-F238E27FC236}">
                <a16:creationId xmlns:a16="http://schemas.microsoft.com/office/drawing/2014/main" id="{7EA228BD-D1D3-E74E-96C5-4F8C62371B72}"/>
              </a:ext>
            </a:extLst>
          </p:cNvPr>
          <p:cNvPicPr>
            <a:picLocks noChangeAspect="1"/>
          </p:cNvPicPr>
          <p:nvPr/>
        </p:nvPicPr>
        <p:blipFill rotWithShape="1">
          <a:blip r:embed="rId4"/>
          <a:srcRect l="14045" t="20050" r="16176" b="20280"/>
          <a:stretch/>
        </p:blipFill>
        <p:spPr>
          <a:xfrm flipH="1">
            <a:off x="3218711" y="4195355"/>
            <a:ext cx="431426" cy="368921"/>
          </a:xfrm>
          <a:prstGeom prst="rect">
            <a:avLst/>
          </a:prstGeom>
        </p:spPr>
      </p:pic>
      <p:pic>
        <p:nvPicPr>
          <p:cNvPr id="65" name="Picture 64">
            <a:extLst>
              <a:ext uri="{FF2B5EF4-FFF2-40B4-BE49-F238E27FC236}">
                <a16:creationId xmlns:a16="http://schemas.microsoft.com/office/drawing/2014/main" id="{9393F582-A264-1547-AE9B-4ECC34620C1B}"/>
              </a:ext>
            </a:extLst>
          </p:cNvPr>
          <p:cNvPicPr>
            <a:picLocks noChangeAspect="1"/>
          </p:cNvPicPr>
          <p:nvPr/>
        </p:nvPicPr>
        <p:blipFill rotWithShape="1">
          <a:blip r:embed="rId4"/>
          <a:srcRect l="14045" t="20050" r="16176" b="20280"/>
          <a:stretch/>
        </p:blipFill>
        <p:spPr>
          <a:xfrm flipH="1">
            <a:off x="2523041" y="5287614"/>
            <a:ext cx="431426" cy="368921"/>
          </a:xfrm>
          <a:prstGeom prst="rect">
            <a:avLst/>
          </a:prstGeom>
        </p:spPr>
      </p:pic>
      <p:pic>
        <p:nvPicPr>
          <p:cNvPr id="66" name="Picture 65">
            <a:extLst>
              <a:ext uri="{FF2B5EF4-FFF2-40B4-BE49-F238E27FC236}">
                <a16:creationId xmlns:a16="http://schemas.microsoft.com/office/drawing/2014/main" id="{15C7A55B-E2E5-F849-B43B-FA8DB519E9BE}"/>
              </a:ext>
            </a:extLst>
          </p:cNvPr>
          <p:cNvPicPr>
            <a:picLocks noChangeAspect="1"/>
          </p:cNvPicPr>
          <p:nvPr/>
        </p:nvPicPr>
        <p:blipFill rotWithShape="1">
          <a:blip r:embed="rId4"/>
          <a:srcRect l="14045" t="20050" r="16176" b="20280"/>
          <a:stretch/>
        </p:blipFill>
        <p:spPr>
          <a:xfrm flipH="1">
            <a:off x="3350520" y="5236819"/>
            <a:ext cx="431426" cy="368921"/>
          </a:xfrm>
          <a:prstGeom prst="rect">
            <a:avLst/>
          </a:prstGeom>
        </p:spPr>
      </p:pic>
    </p:spTree>
    <p:extLst>
      <p:ext uri="{BB962C8B-B14F-4D97-AF65-F5344CB8AC3E}">
        <p14:creationId xmlns:p14="http://schemas.microsoft.com/office/powerpoint/2010/main" val="1725070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8D088C0F-8040-8A45-986A-EA7E9842C5F5}"/>
              </a:ext>
            </a:extLst>
          </p:cNvPr>
          <p:cNvSpPr/>
          <p:nvPr/>
        </p:nvSpPr>
        <p:spPr>
          <a:xfrm rot="21021488">
            <a:off x="5531991" y="242751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77FE64C-2206-3740-AE59-D977909A58B2}"/>
              </a:ext>
            </a:extLst>
          </p:cNvPr>
          <p:cNvSpPr/>
          <p:nvPr/>
        </p:nvSpPr>
        <p:spPr>
          <a:xfrm rot="21021488">
            <a:off x="1409422" y="249719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60DBE-47F0-A144-8149-69093A4A4439}"/>
              </a:ext>
            </a:extLst>
          </p:cNvPr>
          <p:cNvSpPr/>
          <p:nvPr/>
        </p:nvSpPr>
        <p:spPr>
          <a:xfrm>
            <a:off x="176218" y="658682"/>
            <a:ext cx="8693858" cy="589072"/>
          </a:xfrm>
          <a:prstGeom prst="rect">
            <a:avLst/>
          </a:prstGeom>
        </p:spPr>
        <p:txBody>
          <a:bodyPr wrap="square">
            <a:spAutoFit/>
          </a:bodyPr>
          <a:lstStyle/>
          <a:p>
            <a:pPr>
              <a:lnSpc>
                <a:spcPct val="150000"/>
              </a:lnSpc>
            </a:pPr>
            <a:r>
              <a:rPr lang="en-US" sz="2400" b="1">
                <a:latin typeface="Calibri" panose="020F0502020204030204" pitchFamily="34" charset="0"/>
                <a:ea typeface="Calibri" panose="020F0502020204030204" pitchFamily="34" charset="0"/>
                <a:cs typeface="Times New Roman" panose="02020603050405020304" pitchFamily="18" charset="0"/>
              </a:rPr>
              <a:t>COMPETITION</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63" name="Picture 62">
            <a:extLst>
              <a:ext uri="{FF2B5EF4-FFF2-40B4-BE49-F238E27FC236}">
                <a16:creationId xmlns:a16="http://schemas.microsoft.com/office/drawing/2014/main" id="{9DC307D9-0E6F-1B40-9FF1-54C5F538EF92}"/>
              </a:ext>
            </a:extLst>
          </p:cNvPr>
          <p:cNvPicPr>
            <a:picLocks noChangeAspect="1"/>
          </p:cNvPicPr>
          <p:nvPr/>
        </p:nvPicPr>
        <p:blipFill rotWithShape="1">
          <a:blip r:embed="rId3"/>
          <a:srcRect l="13187" t="22035" r="14351" b="21360"/>
          <a:stretch/>
        </p:blipFill>
        <p:spPr>
          <a:xfrm flipH="1">
            <a:off x="1769470" y="3592310"/>
            <a:ext cx="509036" cy="397644"/>
          </a:xfrm>
          <a:prstGeom prst="rect">
            <a:avLst/>
          </a:prstGeom>
        </p:spPr>
      </p:pic>
      <p:sp>
        <p:nvSpPr>
          <p:cNvPr id="78" name="TextBox 77">
            <a:extLst>
              <a:ext uri="{FF2B5EF4-FFF2-40B4-BE49-F238E27FC236}">
                <a16:creationId xmlns:a16="http://schemas.microsoft.com/office/drawing/2014/main" id="{E223C304-0C27-9144-B8BC-BE33808F65F1}"/>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pic>
        <p:nvPicPr>
          <p:cNvPr id="28" name="Picture 27">
            <a:extLst>
              <a:ext uri="{FF2B5EF4-FFF2-40B4-BE49-F238E27FC236}">
                <a16:creationId xmlns:a16="http://schemas.microsoft.com/office/drawing/2014/main" id="{1380D112-8A8A-5545-8F61-C7938C091378}"/>
              </a:ext>
            </a:extLst>
          </p:cNvPr>
          <p:cNvPicPr>
            <a:picLocks noChangeAspect="1"/>
          </p:cNvPicPr>
          <p:nvPr/>
        </p:nvPicPr>
        <p:blipFill rotWithShape="1">
          <a:blip r:embed="rId3"/>
          <a:srcRect l="13187" t="22035" r="14351" b="21360"/>
          <a:stretch/>
        </p:blipFill>
        <p:spPr>
          <a:xfrm flipH="1">
            <a:off x="1851956" y="4235649"/>
            <a:ext cx="509036" cy="397644"/>
          </a:xfrm>
          <a:prstGeom prst="rect">
            <a:avLst/>
          </a:prstGeom>
        </p:spPr>
      </p:pic>
      <p:pic>
        <p:nvPicPr>
          <p:cNvPr id="29" name="Picture 28">
            <a:extLst>
              <a:ext uri="{FF2B5EF4-FFF2-40B4-BE49-F238E27FC236}">
                <a16:creationId xmlns:a16="http://schemas.microsoft.com/office/drawing/2014/main" id="{B02F57A8-38AA-AF41-84A5-EC0CD0A7F6C0}"/>
              </a:ext>
            </a:extLst>
          </p:cNvPr>
          <p:cNvPicPr>
            <a:picLocks noChangeAspect="1"/>
          </p:cNvPicPr>
          <p:nvPr/>
        </p:nvPicPr>
        <p:blipFill rotWithShape="1">
          <a:blip r:embed="rId3"/>
          <a:srcRect l="13187" t="22035" r="14351" b="21360"/>
          <a:stretch/>
        </p:blipFill>
        <p:spPr>
          <a:xfrm flipH="1">
            <a:off x="2983456" y="4807395"/>
            <a:ext cx="509036" cy="397644"/>
          </a:xfrm>
          <a:prstGeom prst="rect">
            <a:avLst/>
          </a:prstGeom>
        </p:spPr>
      </p:pic>
      <p:pic>
        <p:nvPicPr>
          <p:cNvPr id="34" name="Picture 33">
            <a:extLst>
              <a:ext uri="{FF2B5EF4-FFF2-40B4-BE49-F238E27FC236}">
                <a16:creationId xmlns:a16="http://schemas.microsoft.com/office/drawing/2014/main" id="{4927390A-8E61-2B4A-8ACF-8316B1C87300}"/>
              </a:ext>
            </a:extLst>
          </p:cNvPr>
          <p:cNvPicPr>
            <a:picLocks noChangeAspect="1"/>
          </p:cNvPicPr>
          <p:nvPr/>
        </p:nvPicPr>
        <p:blipFill rotWithShape="1">
          <a:blip r:embed="rId3"/>
          <a:srcRect l="13187" t="22035" r="14351" b="21360"/>
          <a:stretch/>
        </p:blipFill>
        <p:spPr>
          <a:xfrm flipH="1">
            <a:off x="1461442" y="3132433"/>
            <a:ext cx="509036" cy="397644"/>
          </a:xfrm>
          <a:prstGeom prst="rect">
            <a:avLst/>
          </a:prstGeom>
        </p:spPr>
      </p:pic>
      <p:pic>
        <p:nvPicPr>
          <p:cNvPr id="35" name="Picture 34">
            <a:extLst>
              <a:ext uri="{FF2B5EF4-FFF2-40B4-BE49-F238E27FC236}">
                <a16:creationId xmlns:a16="http://schemas.microsoft.com/office/drawing/2014/main" id="{805A080D-C52D-EB47-9948-6C3545583A4F}"/>
              </a:ext>
            </a:extLst>
          </p:cNvPr>
          <p:cNvPicPr>
            <a:picLocks noChangeAspect="1"/>
          </p:cNvPicPr>
          <p:nvPr/>
        </p:nvPicPr>
        <p:blipFill rotWithShape="1">
          <a:blip r:embed="rId3"/>
          <a:srcRect l="13187" t="22035" r="14351" b="21360"/>
          <a:stretch/>
        </p:blipFill>
        <p:spPr>
          <a:xfrm flipH="1">
            <a:off x="2889666" y="4032940"/>
            <a:ext cx="509036" cy="397644"/>
          </a:xfrm>
          <a:prstGeom prst="rect">
            <a:avLst/>
          </a:prstGeom>
        </p:spPr>
      </p:pic>
      <p:pic>
        <p:nvPicPr>
          <p:cNvPr id="36" name="Picture 35">
            <a:extLst>
              <a:ext uri="{FF2B5EF4-FFF2-40B4-BE49-F238E27FC236}">
                <a16:creationId xmlns:a16="http://schemas.microsoft.com/office/drawing/2014/main" id="{06A8AD6F-AE0E-B54B-B0E5-FCEFA497C0D7}"/>
              </a:ext>
            </a:extLst>
          </p:cNvPr>
          <p:cNvPicPr>
            <a:picLocks noChangeAspect="1"/>
          </p:cNvPicPr>
          <p:nvPr/>
        </p:nvPicPr>
        <p:blipFill rotWithShape="1">
          <a:blip r:embed="rId3"/>
          <a:srcRect l="13187" t="22035" r="14351" b="21360"/>
          <a:stretch/>
        </p:blipFill>
        <p:spPr>
          <a:xfrm flipH="1">
            <a:off x="2518152" y="3541694"/>
            <a:ext cx="509036" cy="397644"/>
          </a:xfrm>
          <a:prstGeom prst="rect">
            <a:avLst/>
          </a:prstGeom>
        </p:spPr>
      </p:pic>
      <p:pic>
        <p:nvPicPr>
          <p:cNvPr id="37" name="Picture 36">
            <a:extLst>
              <a:ext uri="{FF2B5EF4-FFF2-40B4-BE49-F238E27FC236}">
                <a16:creationId xmlns:a16="http://schemas.microsoft.com/office/drawing/2014/main" id="{F6741A95-4119-B94C-A6DA-EC1ADD6377D9}"/>
              </a:ext>
            </a:extLst>
          </p:cNvPr>
          <p:cNvPicPr>
            <a:picLocks noChangeAspect="1"/>
          </p:cNvPicPr>
          <p:nvPr/>
        </p:nvPicPr>
        <p:blipFill rotWithShape="1">
          <a:blip r:embed="rId3"/>
          <a:srcRect l="13187" t="22035" r="14351" b="21360"/>
          <a:stretch/>
        </p:blipFill>
        <p:spPr>
          <a:xfrm flipH="1">
            <a:off x="1878020" y="4992306"/>
            <a:ext cx="509036" cy="397644"/>
          </a:xfrm>
          <a:prstGeom prst="rect">
            <a:avLst/>
          </a:prstGeom>
        </p:spPr>
      </p:pic>
      <p:pic>
        <p:nvPicPr>
          <p:cNvPr id="19" name="Picture 18">
            <a:extLst>
              <a:ext uri="{FF2B5EF4-FFF2-40B4-BE49-F238E27FC236}">
                <a16:creationId xmlns:a16="http://schemas.microsoft.com/office/drawing/2014/main" id="{73A4D77B-DA53-7144-8EA4-B0C58F26BE4E}"/>
              </a:ext>
            </a:extLst>
          </p:cNvPr>
          <p:cNvPicPr>
            <a:picLocks noChangeAspect="1"/>
          </p:cNvPicPr>
          <p:nvPr/>
        </p:nvPicPr>
        <p:blipFill rotWithShape="1">
          <a:blip r:embed="rId4"/>
          <a:srcRect l="14045" t="20050" r="16176" b="20280"/>
          <a:stretch/>
        </p:blipFill>
        <p:spPr>
          <a:xfrm flipH="1">
            <a:off x="1964352" y="3037021"/>
            <a:ext cx="431426" cy="368921"/>
          </a:xfrm>
          <a:prstGeom prst="rect">
            <a:avLst/>
          </a:prstGeom>
        </p:spPr>
      </p:pic>
      <p:pic>
        <p:nvPicPr>
          <p:cNvPr id="20" name="Picture 19">
            <a:extLst>
              <a:ext uri="{FF2B5EF4-FFF2-40B4-BE49-F238E27FC236}">
                <a16:creationId xmlns:a16="http://schemas.microsoft.com/office/drawing/2014/main" id="{BFFB0991-BDEE-BF47-B0DF-F76B1CC8C1B3}"/>
              </a:ext>
            </a:extLst>
          </p:cNvPr>
          <p:cNvPicPr>
            <a:picLocks noChangeAspect="1"/>
          </p:cNvPicPr>
          <p:nvPr/>
        </p:nvPicPr>
        <p:blipFill rotWithShape="1">
          <a:blip r:embed="rId4"/>
          <a:srcRect l="14045" t="20050" r="16176" b="20280"/>
          <a:stretch/>
        </p:blipFill>
        <p:spPr>
          <a:xfrm flipH="1">
            <a:off x="2734081" y="3063190"/>
            <a:ext cx="431426" cy="368921"/>
          </a:xfrm>
          <a:prstGeom prst="rect">
            <a:avLst/>
          </a:prstGeom>
        </p:spPr>
      </p:pic>
      <p:pic>
        <p:nvPicPr>
          <p:cNvPr id="21" name="Picture 20">
            <a:extLst>
              <a:ext uri="{FF2B5EF4-FFF2-40B4-BE49-F238E27FC236}">
                <a16:creationId xmlns:a16="http://schemas.microsoft.com/office/drawing/2014/main" id="{6CE64F8A-92D8-4845-A389-541FFC3DEA9A}"/>
              </a:ext>
            </a:extLst>
          </p:cNvPr>
          <p:cNvPicPr>
            <a:picLocks noChangeAspect="1"/>
          </p:cNvPicPr>
          <p:nvPr/>
        </p:nvPicPr>
        <p:blipFill rotWithShape="1">
          <a:blip r:embed="rId4"/>
          <a:srcRect l="14045" t="20050" r="16176" b="20280"/>
          <a:stretch/>
        </p:blipFill>
        <p:spPr>
          <a:xfrm flipH="1">
            <a:off x="2165921" y="3213532"/>
            <a:ext cx="431426" cy="368921"/>
          </a:xfrm>
          <a:prstGeom prst="rect">
            <a:avLst/>
          </a:prstGeom>
        </p:spPr>
      </p:pic>
      <p:pic>
        <p:nvPicPr>
          <p:cNvPr id="22" name="Picture 21">
            <a:extLst>
              <a:ext uri="{FF2B5EF4-FFF2-40B4-BE49-F238E27FC236}">
                <a16:creationId xmlns:a16="http://schemas.microsoft.com/office/drawing/2014/main" id="{7905B8DE-EFBB-654C-BDBD-F0C159E1C116}"/>
              </a:ext>
            </a:extLst>
          </p:cNvPr>
          <p:cNvPicPr>
            <a:picLocks noChangeAspect="1"/>
          </p:cNvPicPr>
          <p:nvPr/>
        </p:nvPicPr>
        <p:blipFill rotWithShape="1">
          <a:blip r:embed="rId4"/>
          <a:srcRect l="14045" t="20050" r="16176" b="20280"/>
          <a:stretch/>
        </p:blipFill>
        <p:spPr>
          <a:xfrm flipH="1">
            <a:off x="3072013" y="3553784"/>
            <a:ext cx="431426" cy="368921"/>
          </a:xfrm>
          <a:prstGeom prst="rect">
            <a:avLst/>
          </a:prstGeom>
        </p:spPr>
      </p:pic>
      <p:pic>
        <p:nvPicPr>
          <p:cNvPr id="23" name="Picture 22">
            <a:extLst>
              <a:ext uri="{FF2B5EF4-FFF2-40B4-BE49-F238E27FC236}">
                <a16:creationId xmlns:a16="http://schemas.microsoft.com/office/drawing/2014/main" id="{2D82FB9D-CA3A-8047-9078-CCFD029B766C}"/>
              </a:ext>
            </a:extLst>
          </p:cNvPr>
          <p:cNvPicPr>
            <a:picLocks noChangeAspect="1"/>
          </p:cNvPicPr>
          <p:nvPr/>
        </p:nvPicPr>
        <p:blipFill rotWithShape="1">
          <a:blip r:embed="rId4"/>
          <a:srcRect l="14045" t="20050" r="16176" b="20280"/>
          <a:stretch/>
        </p:blipFill>
        <p:spPr>
          <a:xfrm flipH="1">
            <a:off x="2060590" y="3813179"/>
            <a:ext cx="431426" cy="368921"/>
          </a:xfrm>
          <a:prstGeom prst="rect">
            <a:avLst/>
          </a:prstGeom>
        </p:spPr>
      </p:pic>
      <p:pic>
        <p:nvPicPr>
          <p:cNvPr id="24" name="Picture 23">
            <a:extLst>
              <a:ext uri="{FF2B5EF4-FFF2-40B4-BE49-F238E27FC236}">
                <a16:creationId xmlns:a16="http://schemas.microsoft.com/office/drawing/2014/main" id="{2761F9D3-AB74-8449-833D-4EDBD6515D15}"/>
              </a:ext>
            </a:extLst>
          </p:cNvPr>
          <p:cNvPicPr>
            <a:picLocks noChangeAspect="1"/>
          </p:cNvPicPr>
          <p:nvPr/>
        </p:nvPicPr>
        <p:blipFill rotWithShape="1">
          <a:blip r:embed="rId4"/>
          <a:srcRect l="14045" t="20050" r="16176" b="20280"/>
          <a:stretch/>
        </p:blipFill>
        <p:spPr>
          <a:xfrm flipH="1">
            <a:off x="2456241" y="4421292"/>
            <a:ext cx="431426" cy="368921"/>
          </a:xfrm>
          <a:prstGeom prst="rect">
            <a:avLst/>
          </a:prstGeom>
        </p:spPr>
      </p:pic>
      <p:pic>
        <p:nvPicPr>
          <p:cNvPr id="25" name="Picture 24">
            <a:extLst>
              <a:ext uri="{FF2B5EF4-FFF2-40B4-BE49-F238E27FC236}">
                <a16:creationId xmlns:a16="http://schemas.microsoft.com/office/drawing/2014/main" id="{EA66137D-F5B6-3740-A23E-6CD40F4FEDEE}"/>
              </a:ext>
            </a:extLst>
          </p:cNvPr>
          <p:cNvPicPr>
            <a:picLocks noChangeAspect="1"/>
          </p:cNvPicPr>
          <p:nvPr/>
        </p:nvPicPr>
        <p:blipFill rotWithShape="1">
          <a:blip r:embed="rId4"/>
          <a:srcRect l="14045" t="20050" r="16176" b="20280"/>
          <a:stretch/>
        </p:blipFill>
        <p:spPr>
          <a:xfrm flipH="1">
            <a:off x="2787121" y="4564519"/>
            <a:ext cx="431426" cy="368921"/>
          </a:xfrm>
          <a:prstGeom prst="rect">
            <a:avLst/>
          </a:prstGeom>
        </p:spPr>
      </p:pic>
      <p:pic>
        <p:nvPicPr>
          <p:cNvPr id="30" name="Picture 29">
            <a:extLst>
              <a:ext uri="{FF2B5EF4-FFF2-40B4-BE49-F238E27FC236}">
                <a16:creationId xmlns:a16="http://schemas.microsoft.com/office/drawing/2014/main" id="{C5CF31C5-461F-204B-AFF3-EACA01ACB21C}"/>
              </a:ext>
            </a:extLst>
          </p:cNvPr>
          <p:cNvPicPr>
            <a:picLocks noChangeAspect="1"/>
          </p:cNvPicPr>
          <p:nvPr/>
        </p:nvPicPr>
        <p:blipFill rotWithShape="1">
          <a:blip r:embed="rId4"/>
          <a:srcRect l="14045" t="20050" r="16176" b="20280"/>
          <a:stretch/>
        </p:blipFill>
        <p:spPr>
          <a:xfrm flipH="1">
            <a:off x="1887813" y="4559206"/>
            <a:ext cx="431426" cy="368921"/>
          </a:xfrm>
          <a:prstGeom prst="rect">
            <a:avLst/>
          </a:prstGeom>
        </p:spPr>
      </p:pic>
      <p:pic>
        <p:nvPicPr>
          <p:cNvPr id="31" name="Picture 30">
            <a:extLst>
              <a:ext uri="{FF2B5EF4-FFF2-40B4-BE49-F238E27FC236}">
                <a16:creationId xmlns:a16="http://schemas.microsoft.com/office/drawing/2014/main" id="{F9510989-E532-2B40-931C-4BCBF2F46BAA}"/>
              </a:ext>
            </a:extLst>
          </p:cNvPr>
          <p:cNvPicPr>
            <a:picLocks noChangeAspect="1"/>
          </p:cNvPicPr>
          <p:nvPr/>
        </p:nvPicPr>
        <p:blipFill rotWithShape="1">
          <a:blip r:embed="rId4"/>
          <a:srcRect l="14045" t="20050" r="16176" b="20280"/>
          <a:stretch/>
        </p:blipFill>
        <p:spPr>
          <a:xfrm flipH="1">
            <a:off x="6506211" y="3582453"/>
            <a:ext cx="748099" cy="639715"/>
          </a:xfrm>
          <a:prstGeom prst="rect">
            <a:avLst/>
          </a:prstGeom>
        </p:spPr>
      </p:pic>
      <p:pic>
        <p:nvPicPr>
          <p:cNvPr id="38" name="Picture 37">
            <a:extLst>
              <a:ext uri="{FF2B5EF4-FFF2-40B4-BE49-F238E27FC236}">
                <a16:creationId xmlns:a16="http://schemas.microsoft.com/office/drawing/2014/main" id="{26011C5B-E69B-DF49-AE52-E863C6584567}"/>
              </a:ext>
            </a:extLst>
          </p:cNvPr>
          <p:cNvPicPr>
            <a:picLocks noChangeAspect="1"/>
          </p:cNvPicPr>
          <p:nvPr/>
        </p:nvPicPr>
        <p:blipFill rotWithShape="1">
          <a:blip r:embed="rId4"/>
          <a:srcRect l="14045" t="20050" r="16176" b="20280"/>
          <a:stretch/>
        </p:blipFill>
        <p:spPr>
          <a:xfrm flipH="1">
            <a:off x="5879424" y="3195331"/>
            <a:ext cx="748099" cy="639715"/>
          </a:xfrm>
          <a:prstGeom prst="rect">
            <a:avLst/>
          </a:prstGeom>
        </p:spPr>
      </p:pic>
      <p:pic>
        <p:nvPicPr>
          <p:cNvPr id="32" name="Picture 31">
            <a:extLst>
              <a:ext uri="{FF2B5EF4-FFF2-40B4-BE49-F238E27FC236}">
                <a16:creationId xmlns:a16="http://schemas.microsoft.com/office/drawing/2014/main" id="{54F32550-C2B9-644F-AE98-281E25CF0462}"/>
              </a:ext>
            </a:extLst>
          </p:cNvPr>
          <p:cNvPicPr>
            <a:picLocks noChangeAspect="1"/>
          </p:cNvPicPr>
          <p:nvPr/>
        </p:nvPicPr>
        <p:blipFill rotWithShape="1">
          <a:blip r:embed="rId4"/>
          <a:srcRect l="14045" t="20050" r="16176" b="20280"/>
          <a:stretch/>
        </p:blipFill>
        <p:spPr>
          <a:xfrm flipH="1">
            <a:off x="2431669" y="5056335"/>
            <a:ext cx="431426" cy="368921"/>
          </a:xfrm>
          <a:prstGeom prst="rect">
            <a:avLst/>
          </a:prstGeom>
        </p:spPr>
      </p:pic>
      <p:pic>
        <p:nvPicPr>
          <p:cNvPr id="33" name="Picture 32">
            <a:extLst>
              <a:ext uri="{FF2B5EF4-FFF2-40B4-BE49-F238E27FC236}">
                <a16:creationId xmlns:a16="http://schemas.microsoft.com/office/drawing/2014/main" id="{65DAE4FF-02B7-AA40-A6B1-432E0E27EC13}"/>
              </a:ext>
            </a:extLst>
          </p:cNvPr>
          <p:cNvPicPr>
            <a:picLocks noChangeAspect="1"/>
          </p:cNvPicPr>
          <p:nvPr/>
        </p:nvPicPr>
        <p:blipFill rotWithShape="1">
          <a:blip r:embed="rId4"/>
          <a:srcRect l="14045" t="20050" r="16176" b="20280"/>
          <a:stretch/>
        </p:blipFill>
        <p:spPr>
          <a:xfrm flipH="1">
            <a:off x="2240528" y="4174288"/>
            <a:ext cx="431426" cy="368921"/>
          </a:xfrm>
          <a:prstGeom prst="rect">
            <a:avLst/>
          </a:prstGeom>
        </p:spPr>
      </p:pic>
      <p:pic>
        <p:nvPicPr>
          <p:cNvPr id="39" name="Picture 38">
            <a:extLst>
              <a:ext uri="{FF2B5EF4-FFF2-40B4-BE49-F238E27FC236}">
                <a16:creationId xmlns:a16="http://schemas.microsoft.com/office/drawing/2014/main" id="{E9674E48-14E4-7645-81C3-32550B1189D0}"/>
              </a:ext>
            </a:extLst>
          </p:cNvPr>
          <p:cNvPicPr>
            <a:picLocks noChangeAspect="1"/>
          </p:cNvPicPr>
          <p:nvPr/>
        </p:nvPicPr>
        <p:blipFill rotWithShape="1">
          <a:blip r:embed="rId4"/>
          <a:srcRect l="14045" t="20050" r="16176" b="20280"/>
          <a:stretch/>
        </p:blipFill>
        <p:spPr>
          <a:xfrm flipH="1">
            <a:off x="3410985" y="4944678"/>
            <a:ext cx="431426" cy="368921"/>
          </a:xfrm>
          <a:prstGeom prst="rect">
            <a:avLst/>
          </a:prstGeom>
        </p:spPr>
      </p:pic>
      <p:pic>
        <p:nvPicPr>
          <p:cNvPr id="40" name="Picture 39">
            <a:extLst>
              <a:ext uri="{FF2B5EF4-FFF2-40B4-BE49-F238E27FC236}">
                <a16:creationId xmlns:a16="http://schemas.microsoft.com/office/drawing/2014/main" id="{F3C849B3-E25D-1F42-885D-A45AA97E9128}"/>
              </a:ext>
            </a:extLst>
          </p:cNvPr>
          <p:cNvPicPr>
            <a:picLocks noChangeAspect="1"/>
          </p:cNvPicPr>
          <p:nvPr/>
        </p:nvPicPr>
        <p:blipFill rotWithShape="1">
          <a:blip r:embed="rId4"/>
          <a:srcRect l="14045" t="20050" r="16176" b="20280"/>
          <a:stretch/>
        </p:blipFill>
        <p:spPr>
          <a:xfrm flipH="1">
            <a:off x="3276779" y="4380059"/>
            <a:ext cx="431426" cy="368921"/>
          </a:xfrm>
          <a:prstGeom prst="rect">
            <a:avLst/>
          </a:prstGeom>
        </p:spPr>
      </p:pic>
      <p:pic>
        <p:nvPicPr>
          <p:cNvPr id="41" name="Picture 40">
            <a:extLst>
              <a:ext uri="{FF2B5EF4-FFF2-40B4-BE49-F238E27FC236}">
                <a16:creationId xmlns:a16="http://schemas.microsoft.com/office/drawing/2014/main" id="{9B74530A-6007-4242-89E1-8E9FE1D5A379}"/>
              </a:ext>
            </a:extLst>
          </p:cNvPr>
          <p:cNvPicPr>
            <a:picLocks noChangeAspect="1"/>
          </p:cNvPicPr>
          <p:nvPr/>
        </p:nvPicPr>
        <p:blipFill rotWithShape="1">
          <a:blip r:embed="rId4"/>
          <a:srcRect l="14045" t="20050" r="16176" b="20280"/>
          <a:stretch/>
        </p:blipFill>
        <p:spPr>
          <a:xfrm flipH="1">
            <a:off x="3422658" y="3871879"/>
            <a:ext cx="431426" cy="368921"/>
          </a:xfrm>
          <a:prstGeom prst="rect">
            <a:avLst/>
          </a:prstGeom>
        </p:spPr>
      </p:pic>
      <p:pic>
        <p:nvPicPr>
          <p:cNvPr id="44" name="Picture 43">
            <a:extLst>
              <a:ext uri="{FF2B5EF4-FFF2-40B4-BE49-F238E27FC236}">
                <a16:creationId xmlns:a16="http://schemas.microsoft.com/office/drawing/2014/main" id="{91BDA874-8DEB-AE40-96EE-3564E23D3616}"/>
              </a:ext>
            </a:extLst>
          </p:cNvPr>
          <p:cNvPicPr>
            <a:picLocks noChangeAspect="1"/>
          </p:cNvPicPr>
          <p:nvPr/>
        </p:nvPicPr>
        <p:blipFill rotWithShape="1">
          <a:blip r:embed="rId4"/>
          <a:srcRect l="14045" t="20050" r="16176" b="20280"/>
          <a:stretch/>
        </p:blipFill>
        <p:spPr>
          <a:xfrm flipH="1">
            <a:off x="1308958" y="2889422"/>
            <a:ext cx="431426" cy="368921"/>
          </a:xfrm>
          <a:prstGeom prst="rect">
            <a:avLst/>
          </a:prstGeom>
        </p:spPr>
      </p:pic>
      <p:pic>
        <p:nvPicPr>
          <p:cNvPr id="45" name="Picture 44">
            <a:extLst>
              <a:ext uri="{FF2B5EF4-FFF2-40B4-BE49-F238E27FC236}">
                <a16:creationId xmlns:a16="http://schemas.microsoft.com/office/drawing/2014/main" id="{E13A55DE-3FF6-C340-B338-7A1C4226D4B7}"/>
              </a:ext>
            </a:extLst>
          </p:cNvPr>
          <p:cNvPicPr>
            <a:picLocks noChangeAspect="1"/>
          </p:cNvPicPr>
          <p:nvPr/>
        </p:nvPicPr>
        <p:blipFill rotWithShape="1">
          <a:blip r:embed="rId4"/>
          <a:srcRect l="14045" t="20050" r="16176" b="20280"/>
          <a:stretch/>
        </p:blipFill>
        <p:spPr>
          <a:xfrm flipH="1">
            <a:off x="2644994" y="3831764"/>
            <a:ext cx="431426" cy="368921"/>
          </a:xfrm>
          <a:prstGeom prst="rect">
            <a:avLst/>
          </a:prstGeom>
        </p:spPr>
      </p:pic>
      <p:pic>
        <p:nvPicPr>
          <p:cNvPr id="46" name="Picture 45">
            <a:extLst>
              <a:ext uri="{FF2B5EF4-FFF2-40B4-BE49-F238E27FC236}">
                <a16:creationId xmlns:a16="http://schemas.microsoft.com/office/drawing/2014/main" id="{5CADCC85-C661-1F4E-A3C4-288DE5E5A907}"/>
              </a:ext>
            </a:extLst>
          </p:cNvPr>
          <p:cNvPicPr>
            <a:picLocks noChangeAspect="1"/>
          </p:cNvPicPr>
          <p:nvPr/>
        </p:nvPicPr>
        <p:blipFill rotWithShape="1">
          <a:blip r:embed="rId4"/>
          <a:srcRect l="14045" t="20050" r="16176" b="20280"/>
          <a:stretch/>
        </p:blipFill>
        <p:spPr>
          <a:xfrm flipH="1">
            <a:off x="2777313" y="5276026"/>
            <a:ext cx="431426" cy="368921"/>
          </a:xfrm>
          <a:prstGeom prst="rect">
            <a:avLst/>
          </a:prstGeom>
        </p:spPr>
      </p:pic>
      <p:pic>
        <p:nvPicPr>
          <p:cNvPr id="47" name="Picture 46">
            <a:extLst>
              <a:ext uri="{FF2B5EF4-FFF2-40B4-BE49-F238E27FC236}">
                <a16:creationId xmlns:a16="http://schemas.microsoft.com/office/drawing/2014/main" id="{A30AF29E-F5F2-7D49-9C07-6BF89746EC0B}"/>
              </a:ext>
            </a:extLst>
          </p:cNvPr>
          <p:cNvPicPr>
            <a:picLocks noChangeAspect="1"/>
          </p:cNvPicPr>
          <p:nvPr/>
        </p:nvPicPr>
        <p:blipFill rotWithShape="1">
          <a:blip r:embed="rId4"/>
          <a:srcRect l="14045" t="20050" r="16176" b="20280"/>
          <a:stretch/>
        </p:blipFill>
        <p:spPr>
          <a:xfrm flipH="1">
            <a:off x="3643413" y="4511442"/>
            <a:ext cx="431426" cy="368921"/>
          </a:xfrm>
          <a:prstGeom prst="rect">
            <a:avLst/>
          </a:prstGeom>
        </p:spPr>
      </p:pic>
      <p:pic>
        <p:nvPicPr>
          <p:cNvPr id="48" name="Picture 47">
            <a:extLst>
              <a:ext uri="{FF2B5EF4-FFF2-40B4-BE49-F238E27FC236}">
                <a16:creationId xmlns:a16="http://schemas.microsoft.com/office/drawing/2014/main" id="{3BD039F8-79CC-544A-9AEB-F991D971C5BB}"/>
              </a:ext>
            </a:extLst>
          </p:cNvPr>
          <p:cNvPicPr>
            <a:picLocks noChangeAspect="1"/>
          </p:cNvPicPr>
          <p:nvPr/>
        </p:nvPicPr>
        <p:blipFill rotWithShape="1">
          <a:blip r:embed="rId4"/>
          <a:srcRect l="14045" t="20050" r="16176" b="20280"/>
          <a:stretch/>
        </p:blipFill>
        <p:spPr>
          <a:xfrm flipH="1">
            <a:off x="3558314" y="5227888"/>
            <a:ext cx="431426" cy="368921"/>
          </a:xfrm>
          <a:prstGeom prst="rect">
            <a:avLst/>
          </a:prstGeom>
        </p:spPr>
      </p:pic>
      <p:pic>
        <p:nvPicPr>
          <p:cNvPr id="51" name="Picture 50">
            <a:extLst>
              <a:ext uri="{FF2B5EF4-FFF2-40B4-BE49-F238E27FC236}">
                <a16:creationId xmlns:a16="http://schemas.microsoft.com/office/drawing/2014/main" id="{107A461D-C486-594B-8151-789DD15F0E11}"/>
              </a:ext>
            </a:extLst>
          </p:cNvPr>
          <p:cNvPicPr>
            <a:picLocks noChangeAspect="1"/>
          </p:cNvPicPr>
          <p:nvPr/>
        </p:nvPicPr>
        <p:blipFill rotWithShape="1">
          <a:blip r:embed="rId4"/>
          <a:srcRect l="14045" t="20050" r="16176" b="20280"/>
          <a:stretch/>
        </p:blipFill>
        <p:spPr>
          <a:xfrm flipH="1">
            <a:off x="6518046" y="4260963"/>
            <a:ext cx="748099" cy="639715"/>
          </a:xfrm>
          <a:prstGeom prst="rect">
            <a:avLst/>
          </a:prstGeom>
        </p:spPr>
      </p:pic>
      <p:pic>
        <p:nvPicPr>
          <p:cNvPr id="52" name="Picture 51">
            <a:extLst>
              <a:ext uri="{FF2B5EF4-FFF2-40B4-BE49-F238E27FC236}">
                <a16:creationId xmlns:a16="http://schemas.microsoft.com/office/drawing/2014/main" id="{D3EA82C7-183E-9B4A-8C7E-8F1A66F4B0B0}"/>
              </a:ext>
            </a:extLst>
          </p:cNvPr>
          <p:cNvPicPr>
            <a:picLocks noChangeAspect="1"/>
          </p:cNvPicPr>
          <p:nvPr/>
        </p:nvPicPr>
        <p:blipFill rotWithShape="1">
          <a:blip r:embed="rId4"/>
          <a:srcRect l="14045" t="20050" r="16176" b="20280"/>
          <a:stretch/>
        </p:blipFill>
        <p:spPr>
          <a:xfrm flipH="1">
            <a:off x="7199571" y="4454584"/>
            <a:ext cx="748099" cy="639715"/>
          </a:xfrm>
          <a:prstGeom prst="rect">
            <a:avLst/>
          </a:prstGeom>
        </p:spPr>
      </p:pic>
      <p:grpSp>
        <p:nvGrpSpPr>
          <p:cNvPr id="60" name="Group 59">
            <a:extLst>
              <a:ext uri="{FF2B5EF4-FFF2-40B4-BE49-F238E27FC236}">
                <a16:creationId xmlns:a16="http://schemas.microsoft.com/office/drawing/2014/main" id="{A6C8B25D-0C88-944D-ACB4-DBB65BBFCAD8}"/>
              </a:ext>
            </a:extLst>
          </p:cNvPr>
          <p:cNvGrpSpPr/>
          <p:nvPr/>
        </p:nvGrpSpPr>
        <p:grpSpPr>
          <a:xfrm>
            <a:off x="0" y="6515101"/>
            <a:ext cx="9144000" cy="342899"/>
            <a:chOff x="0" y="6515101"/>
            <a:chExt cx="9144000" cy="342899"/>
          </a:xfrm>
        </p:grpSpPr>
        <p:sp>
          <p:nvSpPr>
            <p:cNvPr id="61" name="Rectangle 60">
              <a:extLst>
                <a:ext uri="{FF2B5EF4-FFF2-40B4-BE49-F238E27FC236}">
                  <a16:creationId xmlns:a16="http://schemas.microsoft.com/office/drawing/2014/main" id="{B5236249-F765-9644-867A-B5EA7C7AF333}"/>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2" name="Picture 2" descr="Invent">
              <a:extLst>
                <a:ext uri="{FF2B5EF4-FFF2-40B4-BE49-F238E27FC236}">
                  <a16:creationId xmlns:a16="http://schemas.microsoft.com/office/drawing/2014/main" id="{1AA80E06-DD18-BA4C-A219-39961697A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3935889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8D088C0F-8040-8A45-986A-EA7E9842C5F5}"/>
              </a:ext>
            </a:extLst>
          </p:cNvPr>
          <p:cNvSpPr/>
          <p:nvPr/>
        </p:nvSpPr>
        <p:spPr>
          <a:xfrm rot="21021488">
            <a:off x="5531991" y="242751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77FE64C-2206-3740-AE59-D977909A58B2}"/>
              </a:ext>
            </a:extLst>
          </p:cNvPr>
          <p:cNvSpPr/>
          <p:nvPr/>
        </p:nvSpPr>
        <p:spPr>
          <a:xfrm rot="21021488">
            <a:off x="1409422" y="2497196"/>
            <a:ext cx="2835446" cy="3364834"/>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60DBE-47F0-A144-8149-69093A4A4439}"/>
              </a:ext>
            </a:extLst>
          </p:cNvPr>
          <p:cNvSpPr/>
          <p:nvPr/>
        </p:nvSpPr>
        <p:spPr>
          <a:xfrm>
            <a:off x="176218" y="658682"/>
            <a:ext cx="8693858" cy="589072"/>
          </a:xfrm>
          <a:prstGeom prst="rect">
            <a:avLst/>
          </a:prstGeom>
        </p:spPr>
        <p:txBody>
          <a:bodyPr wrap="square">
            <a:spAutoFit/>
          </a:bodyPr>
          <a:lstStyle/>
          <a:p>
            <a:pPr>
              <a:lnSpc>
                <a:spcPct val="150000"/>
              </a:lnSpc>
            </a:pPr>
            <a:r>
              <a:rPr lang="en-US" sz="2400" b="1">
                <a:latin typeface="Calibri" panose="020F0502020204030204" pitchFamily="34" charset="0"/>
                <a:ea typeface="Calibri" panose="020F0502020204030204" pitchFamily="34" charset="0"/>
                <a:cs typeface="Times New Roman" panose="02020603050405020304" pitchFamily="18" charset="0"/>
              </a:rPr>
              <a:t>COMPETITION</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63" name="Picture 62">
            <a:extLst>
              <a:ext uri="{FF2B5EF4-FFF2-40B4-BE49-F238E27FC236}">
                <a16:creationId xmlns:a16="http://schemas.microsoft.com/office/drawing/2014/main" id="{9DC307D9-0E6F-1B40-9FF1-54C5F538EF92}"/>
              </a:ext>
            </a:extLst>
          </p:cNvPr>
          <p:cNvPicPr>
            <a:picLocks noChangeAspect="1"/>
          </p:cNvPicPr>
          <p:nvPr/>
        </p:nvPicPr>
        <p:blipFill rotWithShape="1">
          <a:blip r:embed="rId3"/>
          <a:srcRect l="13187" t="22035" r="14351" b="21360"/>
          <a:stretch/>
        </p:blipFill>
        <p:spPr>
          <a:xfrm flipH="1">
            <a:off x="1769470" y="3592310"/>
            <a:ext cx="509036" cy="397644"/>
          </a:xfrm>
          <a:prstGeom prst="rect">
            <a:avLst/>
          </a:prstGeom>
        </p:spPr>
      </p:pic>
      <p:sp>
        <p:nvSpPr>
          <p:cNvPr id="78" name="TextBox 77">
            <a:extLst>
              <a:ext uri="{FF2B5EF4-FFF2-40B4-BE49-F238E27FC236}">
                <a16:creationId xmlns:a16="http://schemas.microsoft.com/office/drawing/2014/main" id="{E223C304-0C27-9144-B8BC-BE33808F65F1}"/>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pic>
        <p:nvPicPr>
          <p:cNvPr id="28" name="Picture 27">
            <a:extLst>
              <a:ext uri="{FF2B5EF4-FFF2-40B4-BE49-F238E27FC236}">
                <a16:creationId xmlns:a16="http://schemas.microsoft.com/office/drawing/2014/main" id="{1380D112-8A8A-5545-8F61-C7938C091378}"/>
              </a:ext>
            </a:extLst>
          </p:cNvPr>
          <p:cNvPicPr>
            <a:picLocks noChangeAspect="1"/>
          </p:cNvPicPr>
          <p:nvPr/>
        </p:nvPicPr>
        <p:blipFill rotWithShape="1">
          <a:blip r:embed="rId3"/>
          <a:srcRect l="13187" t="22035" r="14351" b="21360"/>
          <a:stretch/>
        </p:blipFill>
        <p:spPr>
          <a:xfrm flipH="1">
            <a:off x="1851956" y="4235649"/>
            <a:ext cx="509036" cy="397644"/>
          </a:xfrm>
          <a:prstGeom prst="rect">
            <a:avLst/>
          </a:prstGeom>
        </p:spPr>
      </p:pic>
      <p:pic>
        <p:nvPicPr>
          <p:cNvPr id="29" name="Picture 28">
            <a:extLst>
              <a:ext uri="{FF2B5EF4-FFF2-40B4-BE49-F238E27FC236}">
                <a16:creationId xmlns:a16="http://schemas.microsoft.com/office/drawing/2014/main" id="{B02F57A8-38AA-AF41-84A5-EC0CD0A7F6C0}"/>
              </a:ext>
            </a:extLst>
          </p:cNvPr>
          <p:cNvPicPr>
            <a:picLocks noChangeAspect="1"/>
          </p:cNvPicPr>
          <p:nvPr/>
        </p:nvPicPr>
        <p:blipFill rotWithShape="1">
          <a:blip r:embed="rId3"/>
          <a:srcRect l="13187" t="22035" r="14351" b="21360"/>
          <a:stretch/>
        </p:blipFill>
        <p:spPr>
          <a:xfrm flipH="1">
            <a:off x="2983456" y="4807395"/>
            <a:ext cx="509036" cy="397644"/>
          </a:xfrm>
          <a:prstGeom prst="rect">
            <a:avLst/>
          </a:prstGeom>
        </p:spPr>
      </p:pic>
      <p:pic>
        <p:nvPicPr>
          <p:cNvPr id="34" name="Picture 33">
            <a:extLst>
              <a:ext uri="{FF2B5EF4-FFF2-40B4-BE49-F238E27FC236}">
                <a16:creationId xmlns:a16="http://schemas.microsoft.com/office/drawing/2014/main" id="{4927390A-8E61-2B4A-8ACF-8316B1C87300}"/>
              </a:ext>
            </a:extLst>
          </p:cNvPr>
          <p:cNvPicPr>
            <a:picLocks noChangeAspect="1"/>
          </p:cNvPicPr>
          <p:nvPr/>
        </p:nvPicPr>
        <p:blipFill rotWithShape="1">
          <a:blip r:embed="rId3"/>
          <a:srcRect l="13187" t="22035" r="14351" b="21360"/>
          <a:stretch/>
        </p:blipFill>
        <p:spPr>
          <a:xfrm flipH="1">
            <a:off x="1461442" y="3132433"/>
            <a:ext cx="509036" cy="397644"/>
          </a:xfrm>
          <a:prstGeom prst="rect">
            <a:avLst/>
          </a:prstGeom>
        </p:spPr>
      </p:pic>
      <p:pic>
        <p:nvPicPr>
          <p:cNvPr id="35" name="Picture 34">
            <a:extLst>
              <a:ext uri="{FF2B5EF4-FFF2-40B4-BE49-F238E27FC236}">
                <a16:creationId xmlns:a16="http://schemas.microsoft.com/office/drawing/2014/main" id="{805A080D-C52D-EB47-9948-6C3545583A4F}"/>
              </a:ext>
            </a:extLst>
          </p:cNvPr>
          <p:cNvPicPr>
            <a:picLocks noChangeAspect="1"/>
          </p:cNvPicPr>
          <p:nvPr/>
        </p:nvPicPr>
        <p:blipFill rotWithShape="1">
          <a:blip r:embed="rId3"/>
          <a:srcRect l="13187" t="22035" r="14351" b="21360"/>
          <a:stretch/>
        </p:blipFill>
        <p:spPr>
          <a:xfrm flipH="1">
            <a:off x="2889666" y="4032940"/>
            <a:ext cx="509036" cy="397644"/>
          </a:xfrm>
          <a:prstGeom prst="rect">
            <a:avLst/>
          </a:prstGeom>
        </p:spPr>
      </p:pic>
      <p:pic>
        <p:nvPicPr>
          <p:cNvPr id="36" name="Picture 35">
            <a:extLst>
              <a:ext uri="{FF2B5EF4-FFF2-40B4-BE49-F238E27FC236}">
                <a16:creationId xmlns:a16="http://schemas.microsoft.com/office/drawing/2014/main" id="{06A8AD6F-AE0E-B54B-B0E5-FCEFA497C0D7}"/>
              </a:ext>
            </a:extLst>
          </p:cNvPr>
          <p:cNvPicPr>
            <a:picLocks noChangeAspect="1"/>
          </p:cNvPicPr>
          <p:nvPr/>
        </p:nvPicPr>
        <p:blipFill rotWithShape="1">
          <a:blip r:embed="rId3"/>
          <a:srcRect l="13187" t="22035" r="14351" b="21360"/>
          <a:stretch/>
        </p:blipFill>
        <p:spPr>
          <a:xfrm flipH="1">
            <a:off x="2518152" y="3541694"/>
            <a:ext cx="509036" cy="397644"/>
          </a:xfrm>
          <a:prstGeom prst="rect">
            <a:avLst/>
          </a:prstGeom>
        </p:spPr>
      </p:pic>
      <p:pic>
        <p:nvPicPr>
          <p:cNvPr id="37" name="Picture 36">
            <a:extLst>
              <a:ext uri="{FF2B5EF4-FFF2-40B4-BE49-F238E27FC236}">
                <a16:creationId xmlns:a16="http://schemas.microsoft.com/office/drawing/2014/main" id="{F6741A95-4119-B94C-A6DA-EC1ADD6377D9}"/>
              </a:ext>
            </a:extLst>
          </p:cNvPr>
          <p:cNvPicPr>
            <a:picLocks noChangeAspect="1"/>
          </p:cNvPicPr>
          <p:nvPr/>
        </p:nvPicPr>
        <p:blipFill rotWithShape="1">
          <a:blip r:embed="rId3"/>
          <a:srcRect l="13187" t="22035" r="14351" b="21360"/>
          <a:stretch/>
        </p:blipFill>
        <p:spPr>
          <a:xfrm flipH="1">
            <a:off x="1878020" y="4992306"/>
            <a:ext cx="509036" cy="397644"/>
          </a:xfrm>
          <a:prstGeom prst="rect">
            <a:avLst/>
          </a:prstGeom>
        </p:spPr>
      </p:pic>
      <p:pic>
        <p:nvPicPr>
          <p:cNvPr id="19" name="Picture 18">
            <a:extLst>
              <a:ext uri="{FF2B5EF4-FFF2-40B4-BE49-F238E27FC236}">
                <a16:creationId xmlns:a16="http://schemas.microsoft.com/office/drawing/2014/main" id="{73A4D77B-DA53-7144-8EA4-B0C58F26BE4E}"/>
              </a:ext>
            </a:extLst>
          </p:cNvPr>
          <p:cNvPicPr>
            <a:picLocks noChangeAspect="1"/>
          </p:cNvPicPr>
          <p:nvPr/>
        </p:nvPicPr>
        <p:blipFill rotWithShape="1">
          <a:blip r:embed="rId4"/>
          <a:srcRect l="14045" t="20050" r="16176" b="20280"/>
          <a:stretch/>
        </p:blipFill>
        <p:spPr>
          <a:xfrm flipH="1">
            <a:off x="1964352" y="3037021"/>
            <a:ext cx="431426" cy="368921"/>
          </a:xfrm>
          <a:prstGeom prst="rect">
            <a:avLst/>
          </a:prstGeom>
        </p:spPr>
      </p:pic>
      <p:pic>
        <p:nvPicPr>
          <p:cNvPr id="20" name="Picture 19">
            <a:extLst>
              <a:ext uri="{FF2B5EF4-FFF2-40B4-BE49-F238E27FC236}">
                <a16:creationId xmlns:a16="http://schemas.microsoft.com/office/drawing/2014/main" id="{BFFB0991-BDEE-BF47-B0DF-F76B1CC8C1B3}"/>
              </a:ext>
            </a:extLst>
          </p:cNvPr>
          <p:cNvPicPr>
            <a:picLocks noChangeAspect="1"/>
          </p:cNvPicPr>
          <p:nvPr/>
        </p:nvPicPr>
        <p:blipFill rotWithShape="1">
          <a:blip r:embed="rId4"/>
          <a:srcRect l="14045" t="20050" r="16176" b="20280"/>
          <a:stretch/>
        </p:blipFill>
        <p:spPr>
          <a:xfrm flipH="1">
            <a:off x="2734081" y="3063190"/>
            <a:ext cx="431426" cy="368921"/>
          </a:xfrm>
          <a:prstGeom prst="rect">
            <a:avLst/>
          </a:prstGeom>
        </p:spPr>
      </p:pic>
      <p:pic>
        <p:nvPicPr>
          <p:cNvPr id="21" name="Picture 20">
            <a:extLst>
              <a:ext uri="{FF2B5EF4-FFF2-40B4-BE49-F238E27FC236}">
                <a16:creationId xmlns:a16="http://schemas.microsoft.com/office/drawing/2014/main" id="{6CE64F8A-92D8-4845-A389-541FFC3DEA9A}"/>
              </a:ext>
            </a:extLst>
          </p:cNvPr>
          <p:cNvPicPr>
            <a:picLocks noChangeAspect="1"/>
          </p:cNvPicPr>
          <p:nvPr/>
        </p:nvPicPr>
        <p:blipFill rotWithShape="1">
          <a:blip r:embed="rId4"/>
          <a:srcRect l="14045" t="20050" r="16176" b="20280"/>
          <a:stretch/>
        </p:blipFill>
        <p:spPr>
          <a:xfrm flipH="1">
            <a:off x="2165921" y="3213532"/>
            <a:ext cx="431426" cy="368921"/>
          </a:xfrm>
          <a:prstGeom prst="rect">
            <a:avLst/>
          </a:prstGeom>
        </p:spPr>
      </p:pic>
      <p:pic>
        <p:nvPicPr>
          <p:cNvPr id="22" name="Picture 21">
            <a:extLst>
              <a:ext uri="{FF2B5EF4-FFF2-40B4-BE49-F238E27FC236}">
                <a16:creationId xmlns:a16="http://schemas.microsoft.com/office/drawing/2014/main" id="{7905B8DE-EFBB-654C-BDBD-F0C159E1C116}"/>
              </a:ext>
            </a:extLst>
          </p:cNvPr>
          <p:cNvPicPr>
            <a:picLocks noChangeAspect="1"/>
          </p:cNvPicPr>
          <p:nvPr/>
        </p:nvPicPr>
        <p:blipFill rotWithShape="1">
          <a:blip r:embed="rId4"/>
          <a:srcRect l="14045" t="20050" r="16176" b="20280"/>
          <a:stretch/>
        </p:blipFill>
        <p:spPr>
          <a:xfrm flipH="1">
            <a:off x="3072013" y="3553784"/>
            <a:ext cx="431426" cy="368921"/>
          </a:xfrm>
          <a:prstGeom prst="rect">
            <a:avLst/>
          </a:prstGeom>
        </p:spPr>
      </p:pic>
      <p:pic>
        <p:nvPicPr>
          <p:cNvPr id="23" name="Picture 22">
            <a:extLst>
              <a:ext uri="{FF2B5EF4-FFF2-40B4-BE49-F238E27FC236}">
                <a16:creationId xmlns:a16="http://schemas.microsoft.com/office/drawing/2014/main" id="{2D82FB9D-CA3A-8047-9078-CCFD029B766C}"/>
              </a:ext>
            </a:extLst>
          </p:cNvPr>
          <p:cNvPicPr>
            <a:picLocks noChangeAspect="1"/>
          </p:cNvPicPr>
          <p:nvPr/>
        </p:nvPicPr>
        <p:blipFill rotWithShape="1">
          <a:blip r:embed="rId4"/>
          <a:srcRect l="14045" t="20050" r="16176" b="20280"/>
          <a:stretch/>
        </p:blipFill>
        <p:spPr>
          <a:xfrm flipH="1">
            <a:off x="2060590" y="3813179"/>
            <a:ext cx="431426" cy="368921"/>
          </a:xfrm>
          <a:prstGeom prst="rect">
            <a:avLst/>
          </a:prstGeom>
        </p:spPr>
      </p:pic>
      <p:pic>
        <p:nvPicPr>
          <p:cNvPr id="24" name="Picture 23">
            <a:extLst>
              <a:ext uri="{FF2B5EF4-FFF2-40B4-BE49-F238E27FC236}">
                <a16:creationId xmlns:a16="http://schemas.microsoft.com/office/drawing/2014/main" id="{2761F9D3-AB74-8449-833D-4EDBD6515D15}"/>
              </a:ext>
            </a:extLst>
          </p:cNvPr>
          <p:cNvPicPr>
            <a:picLocks noChangeAspect="1"/>
          </p:cNvPicPr>
          <p:nvPr/>
        </p:nvPicPr>
        <p:blipFill rotWithShape="1">
          <a:blip r:embed="rId4"/>
          <a:srcRect l="14045" t="20050" r="16176" b="20280"/>
          <a:stretch/>
        </p:blipFill>
        <p:spPr>
          <a:xfrm flipH="1">
            <a:off x="2456241" y="4421292"/>
            <a:ext cx="431426" cy="368921"/>
          </a:xfrm>
          <a:prstGeom prst="rect">
            <a:avLst/>
          </a:prstGeom>
        </p:spPr>
      </p:pic>
      <p:pic>
        <p:nvPicPr>
          <p:cNvPr id="25" name="Picture 24">
            <a:extLst>
              <a:ext uri="{FF2B5EF4-FFF2-40B4-BE49-F238E27FC236}">
                <a16:creationId xmlns:a16="http://schemas.microsoft.com/office/drawing/2014/main" id="{EA66137D-F5B6-3740-A23E-6CD40F4FEDEE}"/>
              </a:ext>
            </a:extLst>
          </p:cNvPr>
          <p:cNvPicPr>
            <a:picLocks noChangeAspect="1"/>
          </p:cNvPicPr>
          <p:nvPr/>
        </p:nvPicPr>
        <p:blipFill rotWithShape="1">
          <a:blip r:embed="rId4"/>
          <a:srcRect l="14045" t="20050" r="16176" b="20280"/>
          <a:stretch/>
        </p:blipFill>
        <p:spPr>
          <a:xfrm flipH="1">
            <a:off x="2787121" y="4564519"/>
            <a:ext cx="431426" cy="368921"/>
          </a:xfrm>
          <a:prstGeom prst="rect">
            <a:avLst/>
          </a:prstGeom>
        </p:spPr>
      </p:pic>
      <p:pic>
        <p:nvPicPr>
          <p:cNvPr id="30" name="Picture 29">
            <a:extLst>
              <a:ext uri="{FF2B5EF4-FFF2-40B4-BE49-F238E27FC236}">
                <a16:creationId xmlns:a16="http://schemas.microsoft.com/office/drawing/2014/main" id="{C5CF31C5-461F-204B-AFF3-EACA01ACB21C}"/>
              </a:ext>
            </a:extLst>
          </p:cNvPr>
          <p:cNvPicPr>
            <a:picLocks noChangeAspect="1"/>
          </p:cNvPicPr>
          <p:nvPr/>
        </p:nvPicPr>
        <p:blipFill rotWithShape="1">
          <a:blip r:embed="rId4"/>
          <a:srcRect l="14045" t="20050" r="16176" b="20280"/>
          <a:stretch/>
        </p:blipFill>
        <p:spPr>
          <a:xfrm flipH="1">
            <a:off x="1887813" y="4559206"/>
            <a:ext cx="431426" cy="368921"/>
          </a:xfrm>
          <a:prstGeom prst="rect">
            <a:avLst/>
          </a:prstGeom>
        </p:spPr>
      </p:pic>
      <p:pic>
        <p:nvPicPr>
          <p:cNvPr id="31" name="Picture 30">
            <a:extLst>
              <a:ext uri="{FF2B5EF4-FFF2-40B4-BE49-F238E27FC236}">
                <a16:creationId xmlns:a16="http://schemas.microsoft.com/office/drawing/2014/main" id="{F9510989-E532-2B40-931C-4BCBF2F46BAA}"/>
              </a:ext>
            </a:extLst>
          </p:cNvPr>
          <p:cNvPicPr>
            <a:picLocks noChangeAspect="1"/>
          </p:cNvPicPr>
          <p:nvPr/>
        </p:nvPicPr>
        <p:blipFill rotWithShape="1">
          <a:blip r:embed="rId4"/>
          <a:srcRect l="14045" t="20050" r="16176" b="20280"/>
          <a:stretch/>
        </p:blipFill>
        <p:spPr>
          <a:xfrm flipH="1">
            <a:off x="6506211" y="3582453"/>
            <a:ext cx="748099" cy="639715"/>
          </a:xfrm>
          <a:prstGeom prst="rect">
            <a:avLst/>
          </a:prstGeom>
        </p:spPr>
      </p:pic>
      <p:pic>
        <p:nvPicPr>
          <p:cNvPr id="38" name="Picture 37">
            <a:extLst>
              <a:ext uri="{FF2B5EF4-FFF2-40B4-BE49-F238E27FC236}">
                <a16:creationId xmlns:a16="http://schemas.microsoft.com/office/drawing/2014/main" id="{26011C5B-E69B-DF49-AE52-E863C6584567}"/>
              </a:ext>
            </a:extLst>
          </p:cNvPr>
          <p:cNvPicPr>
            <a:picLocks noChangeAspect="1"/>
          </p:cNvPicPr>
          <p:nvPr/>
        </p:nvPicPr>
        <p:blipFill rotWithShape="1">
          <a:blip r:embed="rId4"/>
          <a:srcRect l="14045" t="20050" r="16176" b="20280"/>
          <a:stretch/>
        </p:blipFill>
        <p:spPr>
          <a:xfrm flipH="1">
            <a:off x="5879424" y="3195331"/>
            <a:ext cx="748099" cy="639715"/>
          </a:xfrm>
          <a:prstGeom prst="rect">
            <a:avLst/>
          </a:prstGeom>
        </p:spPr>
      </p:pic>
      <p:pic>
        <p:nvPicPr>
          <p:cNvPr id="32" name="Picture 31">
            <a:extLst>
              <a:ext uri="{FF2B5EF4-FFF2-40B4-BE49-F238E27FC236}">
                <a16:creationId xmlns:a16="http://schemas.microsoft.com/office/drawing/2014/main" id="{54F32550-C2B9-644F-AE98-281E25CF0462}"/>
              </a:ext>
            </a:extLst>
          </p:cNvPr>
          <p:cNvPicPr>
            <a:picLocks noChangeAspect="1"/>
          </p:cNvPicPr>
          <p:nvPr/>
        </p:nvPicPr>
        <p:blipFill rotWithShape="1">
          <a:blip r:embed="rId4"/>
          <a:srcRect l="14045" t="20050" r="16176" b="20280"/>
          <a:stretch/>
        </p:blipFill>
        <p:spPr>
          <a:xfrm flipH="1">
            <a:off x="2431669" y="5056335"/>
            <a:ext cx="431426" cy="368921"/>
          </a:xfrm>
          <a:prstGeom prst="rect">
            <a:avLst/>
          </a:prstGeom>
        </p:spPr>
      </p:pic>
      <p:pic>
        <p:nvPicPr>
          <p:cNvPr id="33" name="Picture 32">
            <a:extLst>
              <a:ext uri="{FF2B5EF4-FFF2-40B4-BE49-F238E27FC236}">
                <a16:creationId xmlns:a16="http://schemas.microsoft.com/office/drawing/2014/main" id="{65DAE4FF-02B7-AA40-A6B1-432E0E27EC13}"/>
              </a:ext>
            </a:extLst>
          </p:cNvPr>
          <p:cNvPicPr>
            <a:picLocks noChangeAspect="1"/>
          </p:cNvPicPr>
          <p:nvPr/>
        </p:nvPicPr>
        <p:blipFill rotWithShape="1">
          <a:blip r:embed="rId4"/>
          <a:srcRect l="14045" t="20050" r="16176" b="20280"/>
          <a:stretch/>
        </p:blipFill>
        <p:spPr>
          <a:xfrm flipH="1">
            <a:off x="2240528" y="4174288"/>
            <a:ext cx="431426" cy="368921"/>
          </a:xfrm>
          <a:prstGeom prst="rect">
            <a:avLst/>
          </a:prstGeom>
        </p:spPr>
      </p:pic>
      <p:pic>
        <p:nvPicPr>
          <p:cNvPr id="39" name="Picture 38">
            <a:extLst>
              <a:ext uri="{FF2B5EF4-FFF2-40B4-BE49-F238E27FC236}">
                <a16:creationId xmlns:a16="http://schemas.microsoft.com/office/drawing/2014/main" id="{E9674E48-14E4-7645-81C3-32550B1189D0}"/>
              </a:ext>
            </a:extLst>
          </p:cNvPr>
          <p:cNvPicPr>
            <a:picLocks noChangeAspect="1"/>
          </p:cNvPicPr>
          <p:nvPr/>
        </p:nvPicPr>
        <p:blipFill rotWithShape="1">
          <a:blip r:embed="rId4"/>
          <a:srcRect l="14045" t="20050" r="16176" b="20280"/>
          <a:stretch/>
        </p:blipFill>
        <p:spPr>
          <a:xfrm flipH="1">
            <a:off x="3410985" y="4944678"/>
            <a:ext cx="431426" cy="368921"/>
          </a:xfrm>
          <a:prstGeom prst="rect">
            <a:avLst/>
          </a:prstGeom>
        </p:spPr>
      </p:pic>
      <p:pic>
        <p:nvPicPr>
          <p:cNvPr id="40" name="Picture 39">
            <a:extLst>
              <a:ext uri="{FF2B5EF4-FFF2-40B4-BE49-F238E27FC236}">
                <a16:creationId xmlns:a16="http://schemas.microsoft.com/office/drawing/2014/main" id="{F3C849B3-E25D-1F42-885D-A45AA97E9128}"/>
              </a:ext>
            </a:extLst>
          </p:cNvPr>
          <p:cNvPicPr>
            <a:picLocks noChangeAspect="1"/>
          </p:cNvPicPr>
          <p:nvPr/>
        </p:nvPicPr>
        <p:blipFill rotWithShape="1">
          <a:blip r:embed="rId4"/>
          <a:srcRect l="14045" t="20050" r="16176" b="20280"/>
          <a:stretch/>
        </p:blipFill>
        <p:spPr>
          <a:xfrm flipH="1">
            <a:off x="3276779" y="4380059"/>
            <a:ext cx="431426" cy="368921"/>
          </a:xfrm>
          <a:prstGeom prst="rect">
            <a:avLst/>
          </a:prstGeom>
        </p:spPr>
      </p:pic>
      <p:pic>
        <p:nvPicPr>
          <p:cNvPr id="41" name="Picture 40">
            <a:extLst>
              <a:ext uri="{FF2B5EF4-FFF2-40B4-BE49-F238E27FC236}">
                <a16:creationId xmlns:a16="http://schemas.microsoft.com/office/drawing/2014/main" id="{9B74530A-6007-4242-89E1-8E9FE1D5A379}"/>
              </a:ext>
            </a:extLst>
          </p:cNvPr>
          <p:cNvPicPr>
            <a:picLocks noChangeAspect="1"/>
          </p:cNvPicPr>
          <p:nvPr/>
        </p:nvPicPr>
        <p:blipFill rotWithShape="1">
          <a:blip r:embed="rId4"/>
          <a:srcRect l="14045" t="20050" r="16176" b="20280"/>
          <a:stretch/>
        </p:blipFill>
        <p:spPr>
          <a:xfrm flipH="1">
            <a:off x="3422658" y="3871879"/>
            <a:ext cx="431426" cy="368921"/>
          </a:xfrm>
          <a:prstGeom prst="rect">
            <a:avLst/>
          </a:prstGeom>
        </p:spPr>
      </p:pic>
      <p:pic>
        <p:nvPicPr>
          <p:cNvPr id="44" name="Picture 43">
            <a:extLst>
              <a:ext uri="{FF2B5EF4-FFF2-40B4-BE49-F238E27FC236}">
                <a16:creationId xmlns:a16="http://schemas.microsoft.com/office/drawing/2014/main" id="{91BDA874-8DEB-AE40-96EE-3564E23D3616}"/>
              </a:ext>
            </a:extLst>
          </p:cNvPr>
          <p:cNvPicPr>
            <a:picLocks noChangeAspect="1"/>
          </p:cNvPicPr>
          <p:nvPr/>
        </p:nvPicPr>
        <p:blipFill rotWithShape="1">
          <a:blip r:embed="rId4"/>
          <a:srcRect l="14045" t="20050" r="16176" b="20280"/>
          <a:stretch/>
        </p:blipFill>
        <p:spPr>
          <a:xfrm flipH="1">
            <a:off x="1308958" y="2889422"/>
            <a:ext cx="431426" cy="368921"/>
          </a:xfrm>
          <a:prstGeom prst="rect">
            <a:avLst/>
          </a:prstGeom>
        </p:spPr>
      </p:pic>
      <p:pic>
        <p:nvPicPr>
          <p:cNvPr id="45" name="Picture 44">
            <a:extLst>
              <a:ext uri="{FF2B5EF4-FFF2-40B4-BE49-F238E27FC236}">
                <a16:creationId xmlns:a16="http://schemas.microsoft.com/office/drawing/2014/main" id="{E13A55DE-3FF6-C340-B338-7A1C4226D4B7}"/>
              </a:ext>
            </a:extLst>
          </p:cNvPr>
          <p:cNvPicPr>
            <a:picLocks noChangeAspect="1"/>
          </p:cNvPicPr>
          <p:nvPr/>
        </p:nvPicPr>
        <p:blipFill rotWithShape="1">
          <a:blip r:embed="rId4"/>
          <a:srcRect l="14045" t="20050" r="16176" b="20280"/>
          <a:stretch/>
        </p:blipFill>
        <p:spPr>
          <a:xfrm flipH="1">
            <a:off x="2644994" y="3831764"/>
            <a:ext cx="431426" cy="368921"/>
          </a:xfrm>
          <a:prstGeom prst="rect">
            <a:avLst/>
          </a:prstGeom>
        </p:spPr>
      </p:pic>
      <p:pic>
        <p:nvPicPr>
          <p:cNvPr id="46" name="Picture 45">
            <a:extLst>
              <a:ext uri="{FF2B5EF4-FFF2-40B4-BE49-F238E27FC236}">
                <a16:creationId xmlns:a16="http://schemas.microsoft.com/office/drawing/2014/main" id="{5CADCC85-C661-1F4E-A3C4-288DE5E5A907}"/>
              </a:ext>
            </a:extLst>
          </p:cNvPr>
          <p:cNvPicPr>
            <a:picLocks noChangeAspect="1"/>
          </p:cNvPicPr>
          <p:nvPr/>
        </p:nvPicPr>
        <p:blipFill rotWithShape="1">
          <a:blip r:embed="rId4"/>
          <a:srcRect l="14045" t="20050" r="16176" b="20280"/>
          <a:stretch/>
        </p:blipFill>
        <p:spPr>
          <a:xfrm flipH="1">
            <a:off x="2777313" y="5276026"/>
            <a:ext cx="431426" cy="368921"/>
          </a:xfrm>
          <a:prstGeom prst="rect">
            <a:avLst/>
          </a:prstGeom>
        </p:spPr>
      </p:pic>
      <p:pic>
        <p:nvPicPr>
          <p:cNvPr id="47" name="Picture 46">
            <a:extLst>
              <a:ext uri="{FF2B5EF4-FFF2-40B4-BE49-F238E27FC236}">
                <a16:creationId xmlns:a16="http://schemas.microsoft.com/office/drawing/2014/main" id="{A30AF29E-F5F2-7D49-9C07-6BF89746EC0B}"/>
              </a:ext>
            </a:extLst>
          </p:cNvPr>
          <p:cNvPicPr>
            <a:picLocks noChangeAspect="1"/>
          </p:cNvPicPr>
          <p:nvPr/>
        </p:nvPicPr>
        <p:blipFill rotWithShape="1">
          <a:blip r:embed="rId4"/>
          <a:srcRect l="14045" t="20050" r="16176" b="20280"/>
          <a:stretch/>
        </p:blipFill>
        <p:spPr>
          <a:xfrm flipH="1">
            <a:off x="3643413" y="4511442"/>
            <a:ext cx="431426" cy="368921"/>
          </a:xfrm>
          <a:prstGeom prst="rect">
            <a:avLst/>
          </a:prstGeom>
        </p:spPr>
      </p:pic>
      <p:pic>
        <p:nvPicPr>
          <p:cNvPr id="48" name="Picture 47">
            <a:extLst>
              <a:ext uri="{FF2B5EF4-FFF2-40B4-BE49-F238E27FC236}">
                <a16:creationId xmlns:a16="http://schemas.microsoft.com/office/drawing/2014/main" id="{3BD039F8-79CC-544A-9AEB-F991D971C5BB}"/>
              </a:ext>
            </a:extLst>
          </p:cNvPr>
          <p:cNvPicPr>
            <a:picLocks noChangeAspect="1"/>
          </p:cNvPicPr>
          <p:nvPr/>
        </p:nvPicPr>
        <p:blipFill rotWithShape="1">
          <a:blip r:embed="rId4"/>
          <a:srcRect l="14045" t="20050" r="16176" b="20280"/>
          <a:stretch/>
        </p:blipFill>
        <p:spPr>
          <a:xfrm flipH="1">
            <a:off x="3558314" y="5227888"/>
            <a:ext cx="431426" cy="368921"/>
          </a:xfrm>
          <a:prstGeom prst="rect">
            <a:avLst/>
          </a:prstGeom>
        </p:spPr>
      </p:pic>
      <p:pic>
        <p:nvPicPr>
          <p:cNvPr id="51" name="Picture 50">
            <a:extLst>
              <a:ext uri="{FF2B5EF4-FFF2-40B4-BE49-F238E27FC236}">
                <a16:creationId xmlns:a16="http://schemas.microsoft.com/office/drawing/2014/main" id="{107A461D-C486-594B-8151-789DD15F0E11}"/>
              </a:ext>
            </a:extLst>
          </p:cNvPr>
          <p:cNvPicPr>
            <a:picLocks noChangeAspect="1"/>
          </p:cNvPicPr>
          <p:nvPr/>
        </p:nvPicPr>
        <p:blipFill rotWithShape="1">
          <a:blip r:embed="rId4"/>
          <a:srcRect l="14045" t="20050" r="16176" b="20280"/>
          <a:stretch/>
        </p:blipFill>
        <p:spPr>
          <a:xfrm flipH="1">
            <a:off x="6518046" y="4260963"/>
            <a:ext cx="748099" cy="639715"/>
          </a:xfrm>
          <a:prstGeom prst="rect">
            <a:avLst/>
          </a:prstGeom>
        </p:spPr>
      </p:pic>
      <p:pic>
        <p:nvPicPr>
          <p:cNvPr id="52" name="Picture 51">
            <a:extLst>
              <a:ext uri="{FF2B5EF4-FFF2-40B4-BE49-F238E27FC236}">
                <a16:creationId xmlns:a16="http://schemas.microsoft.com/office/drawing/2014/main" id="{D3EA82C7-183E-9B4A-8C7E-8F1A66F4B0B0}"/>
              </a:ext>
            </a:extLst>
          </p:cNvPr>
          <p:cNvPicPr>
            <a:picLocks noChangeAspect="1"/>
          </p:cNvPicPr>
          <p:nvPr/>
        </p:nvPicPr>
        <p:blipFill rotWithShape="1">
          <a:blip r:embed="rId4"/>
          <a:srcRect l="14045" t="20050" r="16176" b="20280"/>
          <a:stretch/>
        </p:blipFill>
        <p:spPr>
          <a:xfrm flipH="1">
            <a:off x="7199571" y="4454584"/>
            <a:ext cx="748099" cy="639715"/>
          </a:xfrm>
          <a:prstGeom prst="rect">
            <a:avLst/>
          </a:prstGeom>
        </p:spPr>
      </p:pic>
      <p:grpSp>
        <p:nvGrpSpPr>
          <p:cNvPr id="60" name="Group 59">
            <a:extLst>
              <a:ext uri="{FF2B5EF4-FFF2-40B4-BE49-F238E27FC236}">
                <a16:creationId xmlns:a16="http://schemas.microsoft.com/office/drawing/2014/main" id="{A6C8B25D-0C88-944D-ACB4-DBB65BBFCAD8}"/>
              </a:ext>
            </a:extLst>
          </p:cNvPr>
          <p:cNvGrpSpPr/>
          <p:nvPr/>
        </p:nvGrpSpPr>
        <p:grpSpPr>
          <a:xfrm>
            <a:off x="0" y="6515101"/>
            <a:ext cx="9144000" cy="342899"/>
            <a:chOff x="0" y="6515101"/>
            <a:chExt cx="9144000" cy="342899"/>
          </a:xfrm>
        </p:grpSpPr>
        <p:sp>
          <p:nvSpPr>
            <p:cNvPr id="61" name="Rectangle 60">
              <a:extLst>
                <a:ext uri="{FF2B5EF4-FFF2-40B4-BE49-F238E27FC236}">
                  <a16:creationId xmlns:a16="http://schemas.microsoft.com/office/drawing/2014/main" id="{B5236249-F765-9644-867A-B5EA7C7AF333}"/>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2" name="Picture 2" descr="Invent">
              <a:extLst>
                <a:ext uri="{FF2B5EF4-FFF2-40B4-BE49-F238E27FC236}">
                  <a16:creationId xmlns:a16="http://schemas.microsoft.com/office/drawing/2014/main" id="{1AA80E06-DD18-BA4C-A219-39961697A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154340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8D1A003-671A-2D47-B7B8-3CE10A1158BB}"/>
              </a:ext>
            </a:extLst>
          </p:cNvPr>
          <p:cNvSpPr/>
          <p:nvPr/>
        </p:nvSpPr>
        <p:spPr>
          <a:xfrm>
            <a:off x="326857" y="614851"/>
            <a:ext cx="8392580" cy="589072"/>
          </a:xfrm>
          <a:prstGeom prst="rect">
            <a:avLst/>
          </a:prstGeom>
        </p:spPr>
        <p:txBody>
          <a:bodyPr wrap="square">
            <a:spAutoFit/>
          </a:bodyPr>
          <a:lstStyle/>
          <a:p>
            <a:pPr lvl="0">
              <a:lnSpc>
                <a:spcPct val="150000"/>
              </a:lnSpc>
              <a:defRPr/>
            </a:pPr>
            <a:r>
              <a:rPr lang="en-US" sz="2400" b="1">
                <a:latin typeface="Calibri" panose="020F0502020204030204" pitchFamily="34" charset="0"/>
                <a:ea typeface="Calibri" panose="020F0502020204030204" pitchFamily="34" charset="0"/>
                <a:cs typeface="Times New Roman" panose="02020603050405020304" pitchFamily="18" charset="0"/>
              </a:rPr>
              <a:t>PREDATION</a:t>
            </a:r>
            <a:r>
              <a:rPr lang="en-US" sz="1600">
                <a:latin typeface="Calibri" panose="020F0502020204030204" pitchFamily="34" charset="0"/>
                <a:ea typeface="Calibri" panose="020F0502020204030204" pitchFamily="34" charset="0"/>
                <a:cs typeface="Times New Roman" panose="02020603050405020304" pitchFamily="18" charset="0"/>
              </a:rPr>
              <a:t>:  </a:t>
            </a:r>
          </a:p>
        </p:txBody>
      </p:sp>
      <p:sp>
        <p:nvSpPr>
          <p:cNvPr id="56" name="Freeform 55">
            <a:extLst>
              <a:ext uri="{FF2B5EF4-FFF2-40B4-BE49-F238E27FC236}">
                <a16:creationId xmlns:a16="http://schemas.microsoft.com/office/drawing/2014/main" id="{01CD2C98-0CE0-D34D-A06A-DB8A7C79EE91}"/>
              </a:ext>
            </a:extLst>
          </p:cNvPr>
          <p:cNvSpPr/>
          <p:nvPr/>
        </p:nvSpPr>
        <p:spPr>
          <a:xfrm rot="21021488">
            <a:off x="392852" y="1900997"/>
            <a:ext cx="4111907" cy="5037870"/>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5E45D3CB-B91C-9C4F-B292-5FB6691169AE}"/>
              </a:ext>
            </a:extLst>
          </p:cNvPr>
          <p:cNvPicPr>
            <a:picLocks noChangeAspect="1"/>
          </p:cNvPicPr>
          <p:nvPr/>
        </p:nvPicPr>
        <p:blipFill rotWithShape="1">
          <a:blip r:embed="rId3"/>
          <a:srcRect l="13187" t="22035" r="14351" b="21360"/>
          <a:stretch/>
        </p:blipFill>
        <p:spPr>
          <a:xfrm flipH="1">
            <a:off x="1299900" y="5368761"/>
            <a:ext cx="715665" cy="559056"/>
          </a:xfrm>
          <a:prstGeom prst="rect">
            <a:avLst/>
          </a:prstGeom>
        </p:spPr>
      </p:pic>
      <p:pic>
        <p:nvPicPr>
          <p:cNvPr id="61" name="Picture 60">
            <a:extLst>
              <a:ext uri="{FF2B5EF4-FFF2-40B4-BE49-F238E27FC236}">
                <a16:creationId xmlns:a16="http://schemas.microsoft.com/office/drawing/2014/main" id="{15BFD59B-E619-994A-80BB-7B106922C742}"/>
              </a:ext>
            </a:extLst>
          </p:cNvPr>
          <p:cNvPicPr>
            <a:picLocks noChangeAspect="1"/>
          </p:cNvPicPr>
          <p:nvPr/>
        </p:nvPicPr>
        <p:blipFill rotWithShape="1">
          <a:blip r:embed="rId3"/>
          <a:srcRect l="13187" t="22035" r="14351" b="21360"/>
          <a:stretch/>
        </p:blipFill>
        <p:spPr>
          <a:xfrm flipH="1">
            <a:off x="1002924" y="3597358"/>
            <a:ext cx="715665" cy="559056"/>
          </a:xfrm>
          <a:prstGeom prst="rect">
            <a:avLst/>
          </a:prstGeom>
        </p:spPr>
      </p:pic>
      <p:pic>
        <p:nvPicPr>
          <p:cNvPr id="63" name="Picture 62">
            <a:extLst>
              <a:ext uri="{FF2B5EF4-FFF2-40B4-BE49-F238E27FC236}">
                <a16:creationId xmlns:a16="http://schemas.microsoft.com/office/drawing/2014/main" id="{A314F69C-8FBD-9548-82AA-484BE932E19E}"/>
              </a:ext>
            </a:extLst>
          </p:cNvPr>
          <p:cNvPicPr>
            <a:picLocks noChangeAspect="1"/>
          </p:cNvPicPr>
          <p:nvPr/>
        </p:nvPicPr>
        <p:blipFill rotWithShape="1">
          <a:blip r:embed="rId3"/>
          <a:srcRect l="13187" t="22035" r="14351" b="21360"/>
          <a:stretch/>
        </p:blipFill>
        <p:spPr>
          <a:xfrm flipH="1">
            <a:off x="1295635" y="4762431"/>
            <a:ext cx="715665" cy="559056"/>
          </a:xfrm>
          <a:prstGeom prst="rect">
            <a:avLst/>
          </a:prstGeom>
        </p:spPr>
      </p:pic>
      <p:pic>
        <p:nvPicPr>
          <p:cNvPr id="65" name="Picture 64">
            <a:extLst>
              <a:ext uri="{FF2B5EF4-FFF2-40B4-BE49-F238E27FC236}">
                <a16:creationId xmlns:a16="http://schemas.microsoft.com/office/drawing/2014/main" id="{EB4C98D6-790D-5B4C-87D3-98B1922D6FB3}"/>
              </a:ext>
            </a:extLst>
          </p:cNvPr>
          <p:cNvPicPr>
            <a:picLocks noChangeAspect="1"/>
          </p:cNvPicPr>
          <p:nvPr/>
        </p:nvPicPr>
        <p:blipFill rotWithShape="1">
          <a:blip r:embed="rId3"/>
          <a:srcRect l="13187" t="22035" r="14351" b="21360"/>
          <a:stretch/>
        </p:blipFill>
        <p:spPr>
          <a:xfrm flipH="1">
            <a:off x="1146227" y="4156101"/>
            <a:ext cx="715665" cy="559056"/>
          </a:xfrm>
          <a:prstGeom prst="rect">
            <a:avLst/>
          </a:prstGeom>
        </p:spPr>
      </p:pic>
      <p:pic>
        <p:nvPicPr>
          <p:cNvPr id="69" name="Picture 68">
            <a:extLst>
              <a:ext uri="{FF2B5EF4-FFF2-40B4-BE49-F238E27FC236}">
                <a16:creationId xmlns:a16="http://schemas.microsoft.com/office/drawing/2014/main" id="{F8E1484E-1515-6E4C-BEA0-E9DC18B0CF26}"/>
              </a:ext>
            </a:extLst>
          </p:cNvPr>
          <p:cNvPicPr>
            <a:picLocks noChangeAspect="1"/>
          </p:cNvPicPr>
          <p:nvPr/>
        </p:nvPicPr>
        <p:blipFill rotWithShape="1">
          <a:blip r:embed="rId4"/>
          <a:srcRect l="14045" t="20050" r="16176" b="20280"/>
          <a:stretch/>
        </p:blipFill>
        <p:spPr>
          <a:xfrm flipH="1">
            <a:off x="2661234" y="4574407"/>
            <a:ext cx="1099792" cy="940455"/>
          </a:xfrm>
          <a:prstGeom prst="rect">
            <a:avLst/>
          </a:prstGeom>
        </p:spPr>
      </p:pic>
      <p:pic>
        <p:nvPicPr>
          <p:cNvPr id="73" name="Picture 72">
            <a:extLst>
              <a:ext uri="{FF2B5EF4-FFF2-40B4-BE49-F238E27FC236}">
                <a16:creationId xmlns:a16="http://schemas.microsoft.com/office/drawing/2014/main" id="{092F4AD4-450F-6442-B85E-4DF2D88ADF84}"/>
              </a:ext>
            </a:extLst>
          </p:cNvPr>
          <p:cNvPicPr>
            <a:picLocks noChangeAspect="1"/>
          </p:cNvPicPr>
          <p:nvPr/>
        </p:nvPicPr>
        <p:blipFill rotWithShape="1">
          <a:blip r:embed="rId4"/>
          <a:srcRect l="14045" t="20050" r="16176" b="20280"/>
          <a:stretch/>
        </p:blipFill>
        <p:spPr>
          <a:xfrm flipH="1">
            <a:off x="2440247" y="4019686"/>
            <a:ext cx="1099792" cy="940455"/>
          </a:xfrm>
          <a:prstGeom prst="rect">
            <a:avLst/>
          </a:prstGeom>
        </p:spPr>
      </p:pic>
      <p:pic>
        <p:nvPicPr>
          <p:cNvPr id="74" name="Picture 73">
            <a:extLst>
              <a:ext uri="{FF2B5EF4-FFF2-40B4-BE49-F238E27FC236}">
                <a16:creationId xmlns:a16="http://schemas.microsoft.com/office/drawing/2014/main" id="{3FFF902E-C056-EC49-A579-9B429F19A71B}"/>
              </a:ext>
            </a:extLst>
          </p:cNvPr>
          <p:cNvPicPr>
            <a:picLocks noChangeAspect="1"/>
          </p:cNvPicPr>
          <p:nvPr/>
        </p:nvPicPr>
        <p:blipFill rotWithShape="1">
          <a:blip r:embed="rId4"/>
          <a:srcRect l="14045" t="20050" r="16176" b="20280"/>
          <a:stretch/>
        </p:blipFill>
        <p:spPr>
          <a:xfrm flipH="1">
            <a:off x="2121784" y="2778660"/>
            <a:ext cx="1099792" cy="940455"/>
          </a:xfrm>
          <a:prstGeom prst="rect">
            <a:avLst/>
          </a:prstGeom>
        </p:spPr>
      </p:pic>
      <p:pic>
        <p:nvPicPr>
          <p:cNvPr id="75" name="Picture 74">
            <a:extLst>
              <a:ext uri="{FF2B5EF4-FFF2-40B4-BE49-F238E27FC236}">
                <a16:creationId xmlns:a16="http://schemas.microsoft.com/office/drawing/2014/main" id="{4AAABE92-9233-EC41-B4FE-DF41D55B7174}"/>
              </a:ext>
            </a:extLst>
          </p:cNvPr>
          <p:cNvPicPr>
            <a:picLocks noChangeAspect="1"/>
          </p:cNvPicPr>
          <p:nvPr/>
        </p:nvPicPr>
        <p:blipFill rotWithShape="1">
          <a:blip r:embed="rId4"/>
          <a:srcRect l="14045" t="20050" r="16176" b="20280"/>
          <a:stretch/>
        </p:blipFill>
        <p:spPr>
          <a:xfrm flipH="1">
            <a:off x="2218958" y="3443019"/>
            <a:ext cx="1099792" cy="940455"/>
          </a:xfrm>
          <a:prstGeom prst="rect">
            <a:avLst/>
          </a:prstGeom>
        </p:spPr>
      </p:pic>
      <p:sp>
        <p:nvSpPr>
          <p:cNvPr id="78" name="TextBox 77">
            <a:extLst>
              <a:ext uri="{FF2B5EF4-FFF2-40B4-BE49-F238E27FC236}">
                <a16:creationId xmlns:a16="http://schemas.microsoft.com/office/drawing/2014/main" id="{C7061E98-E5D2-D049-884F-27BC1247F53B}"/>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sp>
        <p:nvSpPr>
          <p:cNvPr id="2" name="TextBox 1">
            <a:extLst>
              <a:ext uri="{FF2B5EF4-FFF2-40B4-BE49-F238E27FC236}">
                <a16:creationId xmlns:a16="http://schemas.microsoft.com/office/drawing/2014/main" id="{AB83F624-7315-CA4D-8E7F-271375825F0D}"/>
              </a:ext>
            </a:extLst>
          </p:cNvPr>
          <p:cNvSpPr txBox="1"/>
          <p:nvPr/>
        </p:nvSpPr>
        <p:spPr>
          <a:xfrm>
            <a:off x="675976" y="1240849"/>
            <a:ext cx="7900240" cy="792781"/>
          </a:xfrm>
          <a:prstGeom prst="rect">
            <a:avLst/>
          </a:prstGeom>
          <a:noFill/>
        </p:spPr>
        <p:txBody>
          <a:bodyPr wrap="none" rtlCol="0">
            <a:spAutoFit/>
          </a:bodyPr>
          <a:lstStyle/>
          <a:p>
            <a:pPr marL="342900" lvl="0" indent="-342900">
              <a:lnSpc>
                <a:spcPct val="150000"/>
              </a:lnSpc>
              <a:buFont typeface="+mj-lt"/>
              <a:buAutoNum type="arabicPeriod"/>
              <a:defRPr/>
            </a:pPr>
            <a:r>
              <a:rPr lang="en-US" sz="1600">
                <a:latin typeface="Calibri" panose="020F0502020204030204" pitchFamily="34" charset="0"/>
                <a:ea typeface="Calibri" panose="020F0502020204030204" pitchFamily="34" charset="0"/>
                <a:cs typeface="Times New Roman" panose="02020603050405020304" pitchFamily="18" charset="0"/>
              </a:rPr>
              <a:t>Hatchery juveniles are often stocked at largeR sizes than native juveniles fish in the wild. </a:t>
            </a:r>
          </a:p>
          <a:p>
            <a:pPr marL="342900" lvl="0" indent="-342900">
              <a:lnSpc>
                <a:spcPct val="150000"/>
              </a:lnSpc>
              <a:buFont typeface="+mj-lt"/>
              <a:buAutoNum type="arabicPeriod"/>
              <a:defRPr/>
            </a:pPr>
            <a:r>
              <a:rPr lang="en-US" sz="1600">
                <a:latin typeface="Calibri" panose="020F0502020204030204" pitchFamily="34" charset="0"/>
                <a:ea typeface="Calibri" panose="020F0502020204030204" pitchFamily="34" charset="0"/>
                <a:cs typeface="Times New Roman" panose="02020603050405020304" pitchFamily="18" charset="0"/>
              </a:rPr>
              <a:t>Predation by the stocked hatchery fish can reduce native fish numbers.</a:t>
            </a:r>
          </a:p>
        </p:txBody>
      </p:sp>
      <p:sp>
        <p:nvSpPr>
          <p:cNvPr id="26" name="Freeform 25">
            <a:extLst>
              <a:ext uri="{FF2B5EF4-FFF2-40B4-BE49-F238E27FC236}">
                <a16:creationId xmlns:a16="http://schemas.microsoft.com/office/drawing/2014/main" id="{BAE54201-9A80-244B-8C8A-8F29DAEB5498}"/>
              </a:ext>
            </a:extLst>
          </p:cNvPr>
          <p:cNvSpPr/>
          <p:nvPr/>
        </p:nvSpPr>
        <p:spPr>
          <a:xfrm rot="21021488">
            <a:off x="4889088" y="1892114"/>
            <a:ext cx="4111907" cy="5037870"/>
          </a:xfrm>
          <a:custGeom>
            <a:avLst/>
            <a:gdLst>
              <a:gd name="connsiteX0" fmla="*/ 512191 w 3905286"/>
              <a:gd name="connsiteY0" fmla="*/ 4 h 4137723"/>
              <a:gd name="connsiteX1" fmla="*/ 1636903 w 3905286"/>
              <a:gd name="connsiteY1" fmla="*/ 466348 h 4137723"/>
              <a:gd name="connsiteX2" fmla="*/ 2871343 w 3905286"/>
              <a:gd name="connsiteY2" fmla="*/ 393196 h 4137723"/>
              <a:gd name="connsiteX3" fmla="*/ 3328543 w 3905286"/>
              <a:gd name="connsiteY3" fmla="*/ 1298452 h 4137723"/>
              <a:gd name="connsiteX4" fmla="*/ 3904615 w 3905286"/>
              <a:gd name="connsiteY4" fmla="*/ 2404876 h 4137723"/>
              <a:gd name="connsiteX5" fmla="*/ 3209671 w 3905286"/>
              <a:gd name="connsiteY5" fmla="*/ 3959356 h 4137723"/>
              <a:gd name="connsiteX6" fmla="*/ 1856359 w 3905286"/>
              <a:gd name="connsiteY6" fmla="*/ 4041652 h 4137723"/>
              <a:gd name="connsiteX7" fmla="*/ 54991 w 3905286"/>
              <a:gd name="connsiteY7" fmla="*/ 3401572 h 4137723"/>
              <a:gd name="connsiteX8" fmla="*/ 484759 w 3905286"/>
              <a:gd name="connsiteY8" fmla="*/ 2203708 h 4137723"/>
              <a:gd name="connsiteX9" fmla="*/ 127 w 3905286"/>
              <a:gd name="connsiteY9" fmla="*/ 475492 h 4137723"/>
              <a:gd name="connsiteX10" fmla="*/ 512191 w 3905286"/>
              <a:gd name="connsiteY10" fmla="*/ 4 h 41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86" h="4137723">
                <a:moveTo>
                  <a:pt x="512191" y="4"/>
                </a:moveTo>
                <a:cubicBezTo>
                  <a:pt x="784987" y="-1520"/>
                  <a:pt x="1243711" y="400816"/>
                  <a:pt x="1636903" y="466348"/>
                </a:cubicBezTo>
                <a:cubicBezTo>
                  <a:pt x="2030095" y="531880"/>
                  <a:pt x="2589403" y="254512"/>
                  <a:pt x="2871343" y="393196"/>
                </a:cubicBezTo>
                <a:cubicBezTo>
                  <a:pt x="3153283" y="531880"/>
                  <a:pt x="3156331" y="963172"/>
                  <a:pt x="3328543" y="1298452"/>
                </a:cubicBezTo>
                <a:cubicBezTo>
                  <a:pt x="3500755" y="1633732"/>
                  <a:pt x="3924427" y="1961392"/>
                  <a:pt x="3904615" y="2404876"/>
                </a:cubicBezTo>
                <a:cubicBezTo>
                  <a:pt x="3884803" y="2848360"/>
                  <a:pt x="3551047" y="3686560"/>
                  <a:pt x="3209671" y="3959356"/>
                </a:cubicBezTo>
                <a:cubicBezTo>
                  <a:pt x="2868295" y="4232152"/>
                  <a:pt x="2382139" y="4134616"/>
                  <a:pt x="1856359" y="4041652"/>
                </a:cubicBezTo>
                <a:cubicBezTo>
                  <a:pt x="1330579" y="3948688"/>
                  <a:pt x="283591" y="3707896"/>
                  <a:pt x="54991" y="3401572"/>
                </a:cubicBezTo>
                <a:cubicBezTo>
                  <a:pt x="-173609" y="3095248"/>
                  <a:pt x="493903" y="2691388"/>
                  <a:pt x="484759" y="2203708"/>
                </a:cubicBezTo>
                <a:cubicBezTo>
                  <a:pt x="475615" y="1716028"/>
                  <a:pt x="-9017" y="839728"/>
                  <a:pt x="127" y="475492"/>
                </a:cubicBezTo>
                <a:cubicBezTo>
                  <a:pt x="9271" y="111256"/>
                  <a:pt x="239395" y="1528"/>
                  <a:pt x="512191" y="4"/>
                </a:cubicBezTo>
                <a:close/>
              </a:path>
            </a:pathLst>
          </a:cu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3F91276-2E51-0F42-B46A-5931AA8F80D7}"/>
              </a:ext>
            </a:extLst>
          </p:cNvPr>
          <p:cNvPicPr>
            <a:picLocks noChangeAspect="1"/>
          </p:cNvPicPr>
          <p:nvPr/>
        </p:nvPicPr>
        <p:blipFill rotWithShape="1">
          <a:blip r:embed="rId4"/>
          <a:srcRect l="14045" t="20050" r="16176" b="20280"/>
          <a:stretch/>
        </p:blipFill>
        <p:spPr>
          <a:xfrm flipH="1">
            <a:off x="6567536" y="5085295"/>
            <a:ext cx="1351216" cy="1155453"/>
          </a:xfrm>
          <a:prstGeom prst="rect">
            <a:avLst/>
          </a:prstGeom>
        </p:spPr>
      </p:pic>
      <p:pic>
        <p:nvPicPr>
          <p:cNvPr id="33" name="Picture 32">
            <a:extLst>
              <a:ext uri="{FF2B5EF4-FFF2-40B4-BE49-F238E27FC236}">
                <a16:creationId xmlns:a16="http://schemas.microsoft.com/office/drawing/2014/main" id="{66F0C4B3-F5AD-4249-BC3B-C34C077C663A}"/>
              </a:ext>
            </a:extLst>
          </p:cNvPr>
          <p:cNvPicPr>
            <a:picLocks noChangeAspect="1"/>
          </p:cNvPicPr>
          <p:nvPr/>
        </p:nvPicPr>
        <p:blipFill rotWithShape="1">
          <a:blip r:embed="rId4"/>
          <a:srcRect l="14045" t="20050" r="16176" b="20280"/>
          <a:stretch/>
        </p:blipFill>
        <p:spPr>
          <a:xfrm flipH="1">
            <a:off x="6404469" y="4304106"/>
            <a:ext cx="1351216" cy="1155453"/>
          </a:xfrm>
          <a:prstGeom prst="rect">
            <a:avLst/>
          </a:prstGeom>
        </p:spPr>
      </p:pic>
      <p:pic>
        <p:nvPicPr>
          <p:cNvPr id="34" name="Picture 33">
            <a:extLst>
              <a:ext uri="{FF2B5EF4-FFF2-40B4-BE49-F238E27FC236}">
                <a16:creationId xmlns:a16="http://schemas.microsoft.com/office/drawing/2014/main" id="{6470C742-E97D-E944-B2E6-68DBA5F6B632}"/>
              </a:ext>
            </a:extLst>
          </p:cNvPr>
          <p:cNvPicPr>
            <a:picLocks noChangeAspect="1"/>
          </p:cNvPicPr>
          <p:nvPr/>
        </p:nvPicPr>
        <p:blipFill rotWithShape="1">
          <a:blip r:embed="rId4"/>
          <a:srcRect l="14045" t="20050" r="16176" b="20280"/>
          <a:stretch/>
        </p:blipFill>
        <p:spPr>
          <a:xfrm flipH="1">
            <a:off x="6005200" y="2796438"/>
            <a:ext cx="1351216" cy="1155453"/>
          </a:xfrm>
          <a:prstGeom prst="rect">
            <a:avLst/>
          </a:prstGeom>
        </p:spPr>
      </p:pic>
      <p:pic>
        <p:nvPicPr>
          <p:cNvPr id="35" name="Picture 34">
            <a:extLst>
              <a:ext uri="{FF2B5EF4-FFF2-40B4-BE49-F238E27FC236}">
                <a16:creationId xmlns:a16="http://schemas.microsoft.com/office/drawing/2014/main" id="{451E1BA2-857B-C84B-8B71-064B0C92CAE4}"/>
              </a:ext>
            </a:extLst>
          </p:cNvPr>
          <p:cNvPicPr>
            <a:picLocks noChangeAspect="1"/>
          </p:cNvPicPr>
          <p:nvPr/>
        </p:nvPicPr>
        <p:blipFill rotWithShape="1">
          <a:blip r:embed="rId4"/>
          <a:srcRect l="14045" t="20050" r="16176" b="20280"/>
          <a:stretch/>
        </p:blipFill>
        <p:spPr>
          <a:xfrm flipH="1">
            <a:off x="6214825" y="3575546"/>
            <a:ext cx="1351216" cy="1155453"/>
          </a:xfrm>
          <a:prstGeom prst="rect">
            <a:avLst/>
          </a:prstGeom>
        </p:spPr>
      </p:pic>
      <p:sp>
        <p:nvSpPr>
          <p:cNvPr id="37" name="TextBox 36">
            <a:extLst>
              <a:ext uri="{FF2B5EF4-FFF2-40B4-BE49-F238E27FC236}">
                <a16:creationId xmlns:a16="http://schemas.microsoft.com/office/drawing/2014/main" id="{EE215A4D-B118-F847-ACB0-3517654519F9}"/>
              </a:ext>
            </a:extLst>
          </p:cNvPr>
          <p:cNvSpPr txBox="1"/>
          <p:nvPr/>
        </p:nvSpPr>
        <p:spPr>
          <a:xfrm>
            <a:off x="3453781" y="-225972"/>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grpSp>
        <p:nvGrpSpPr>
          <p:cNvPr id="38" name="Group 37">
            <a:extLst>
              <a:ext uri="{FF2B5EF4-FFF2-40B4-BE49-F238E27FC236}">
                <a16:creationId xmlns:a16="http://schemas.microsoft.com/office/drawing/2014/main" id="{B41B9A6A-8770-5E44-B692-87B26B474B1C}"/>
              </a:ext>
            </a:extLst>
          </p:cNvPr>
          <p:cNvGrpSpPr/>
          <p:nvPr/>
        </p:nvGrpSpPr>
        <p:grpSpPr>
          <a:xfrm>
            <a:off x="0" y="6515101"/>
            <a:ext cx="9144000" cy="342899"/>
            <a:chOff x="0" y="6515101"/>
            <a:chExt cx="9144000" cy="342899"/>
          </a:xfrm>
        </p:grpSpPr>
        <p:sp>
          <p:nvSpPr>
            <p:cNvPr id="39" name="Rectangle 38">
              <a:extLst>
                <a:ext uri="{FF2B5EF4-FFF2-40B4-BE49-F238E27FC236}">
                  <a16:creationId xmlns:a16="http://schemas.microsoft.com/office/drawing/2014/main" id="{A9140A03-56AB-0B45-AE11-306CB94CD309}"/>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40" name="Picture 2" descr="Invent">
              <a:extLst>
                <a:ext uri="{FF2B5EF4-FFF2-40B4-BE49-F238E27FC236}">
                  <a16:creationId xmlns:a16="http://schemas.microsoft.com/office/drawing/2014/main" id="{B9DE5A58-8BAE-BD48-B606-517A3925F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109971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888672-CB9A-DC42-B1EC-F2F3B6B51619}"/>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9" name="Picture 2" descr="Invent">
            <a:extLst>
              <a:ext uri="{FF2B5EF4-FFF2-40B4-BE49-F238E27FC236}">
                <a16:creationId xmlns:a16="http://schemas.microsoft.com/office/drawing/2014/main" id="{3C428034-A58E-604E-9E85-F75404439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20" name="Content Placeholder 5" descr="IMG_4642.JPG">
            <a:extLst>
              <a:ext uri="{FF2B5EF4-FFF2-40B4-BE49-F238E27FC236}">
                <a16:creationId xmlns:a16="http://schemas.microsoft.com/office/drawing/2014/main" id="{D34E9852-6A60-ED49-B1A7-9044FF0ACCEC}"/>
              </a:ext>
            </a:extLst>
          </p:cNvPr>
          <p:cNvPicPr>
            <a:picLocks noChangeAspect="1"/>
          </p:cNvPicPr>
          <p:nvPr/>
        </p:nvPicPr>
        <p:blipFill>
          <a:blip r:embed="rId3">
            <a:extLst>
              <a:ext uri="{28A0092B-C50C-407E-A947-70E740481C1C}">
                <a14:useLocalDpi xmlns:a14="http://schemas.microsoft.com/office/drawing/2010/main" val="0"/>
              </a:ext>
            </a:extLst>
          </a:blip>
          <a:srcRect t="5013" b="5013"/>
          <a:stretch>
            <a:fillRect/>
          </a:stretch>
        </p:blipFill>
        <p:spPr>
          <a:xfrm>
            <a:off x="0" y="1294411"/>
            <a:ext cx="9143999" cy="5239600"/>
          </a:xfrm>
          <a:prstGeom prst="rect">
            <a:avLst/>
          </a:prstGeom>
        </p:spPr>
      </p:pic>
      <p:sp>
        <p:nvSpPr>
          <p:cNvPr id="4" name="TextBox 3">
            <a:extLst>
              <a:ext uri="{FF2B5EF4-FFF2-40B4-BE49-F238E27FC236}">
                <a16:creationId xmlns:a16="http://schemas.microsoft.com/office/drawing/2014/main" id="{8D268EA2-8B8C-CE45-96BC-6FDB3C640694}"/>
              </a:ext>
            </a:extLst>
          </p:cNvPr>
          <p:cNvSpPr txBox="1"/>
          <p:nvPr/>
        </p:nvSpPr>
        <p:spPr>
          <a:xfrm>
            <a:off x="-25990" y="323989"/>
            <a:ext cx="9195979" cy="954107"/>
          </a:xfrm>
          <a:prstGeom prst="rect">
            <a:avLst/>
          </a:prstGeom>
          <a:noFill/>
        </p:spPr>
        <p:txBody>
          <a:bodyPr wrap="none" rtlCol="0">
            <a:spAutoFit/>
          </a:bodyPr>
          <a:lstStyle/>
          <a:p>
            <a:pPr algn="ctr"/>
            <a:r>
              <a:rPr lang="en-US" sz="2800" dirty="0"/>
              <a:t>Bhutan’s Golden Mahseer Research and Conservation Project:</a:t>
            </a:r>
          </a:p>
          <a:p>
            <a:pPr algn="ctr"/>
            <a:r>
              <a:rPr lang="en-US" sz="2800" dirty="0"/>
              <a:t>Using Radio Telemetry to Define Spawning Migrations</a:t>
            </a:r>
          </a:p>
        </p:txBody>
      </p:sp>
      <p:pic>
        <p:nvPicPr>
          <p:cNvPr id="21" name="Picture 20">
            <a:extLst>
              <a:ext uri="{FF2B5EF4-FFF2-40B4-BE49-F238E27FC236}">
                <a16:creationId xmlns:a16="http://schemas.microsoft.com/office/drawing/2014/main" id="{6E857C1C-2A77-BA4F-AAF3-67A7695DF085}"/>
              </a:ext>
            </a:extLst>
          </p:cNvPr>
          <p:cNvPicPr>
            <a:picLocks noChangeAspect="1"/>
          </p:cNvPicPr>
          <p:nvPr/>
        </p:nvPicPr>
        <p:blipFill>
          <a:blip r:embed="rId4"/>
          <a:stretch>
            <a:fillRect/>
          </a:stretch>
        </p:blipFill>
        <p:spPr>
          <a:xfrm>
            <a:off x="6017693" y="5019215"/>
            <a:ext cx="2734422" cy="546884"/>
          </a:xfrm>
          <a:prstGeom prst="rect">
            <a:avLst/>
          </a:prstGeom>
        </p:spPr>
      </p:pic>
    </p:spTree>
    <p:extLst>
      <p:ext uri="{BB962C8B-B14F-4D97-AF65-F5344CB8AC3E}">
        <p14:creationId xmlns:p14="http://schemas.microsoft.com/office/powerpoint/2010/main" val="57502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EED60F0-B3FC-D04E-BD26-3B6522813413}"/>
              </a:ext>
            </a:extLst>
          </p:cNvPr>
          <p:cNvPicPr>
            <a:picLocks noChangeAspect="1"/>
          </p:cNvPicPr>
          <p:nvPr/>
        </p:nvPicPr>
        <p:blipFill>
          <a:blip r:embed="rId3"/>
          <a:stretch>
            <a:fillRect/>
          </a:stretch>
        </p:blipFill>
        <p:spPr>
          <a:xfrm>
            <a:off x="0" y="1034334"/>
            <a:ext cx="9144000" cy="4789331"/>
          </a:xfrm>
          <a:prstGeom prst="rect">
            <a:avLst/>
          </a:prstGeom>
        </p:spPr>
      </p:pic>
      <p:grpSp>
        <p:nvGrpSpPr>
          <p:cNvPr id="3" name="Group 2">
            <a:extLst>
              <a:ext uri="{FF2B5EF4-FFF2-40B4-BE49-F238E27FC236}">
                <a16:creationId xmlns:a16="http://schemas.microsoft.com/office/drawing/2014/main" id="{3728C0D4-47D1-984C-8DE7-19652B0F29F4}"/>
              </a:ext>
            </a:extLst>
          </p:cNvPr>
          <p:cNvGrpSpPr/>
          <p:nvPr/>
        </p:nvGrpSpPr>
        <p:grpSpPr>
          <a:xfrm>
            <a:off x="0" y="6515101"/>
            <a:ext cx="9144000" cy="342899"/>
            <a:chOff x="0" y="6515101"/>
            <a:chExt cx="9144000" cy="342899"/>
          </a:xfrm>
        </p:grpSpPr>
        <p:sp>
          <p:nvSpPr>
            <p:cNvPr id="4" name="Rectangle 3">
              <a:extLst>
                <a:ext uri="{FF2B5EF4-FFF2-40B4-BE49-F238E27FC236}">
                  <a16:creationId xmlns:a16="http://schemas.microsoft.com/office/drawing/2014/main" id="{6A838AD8-8D78-EB40-B8BA-173F8458844B}"/>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4971CB60-5427-B744-B483-068771B36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2947603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199BD-5522-884A-8143-CDF1282C30A8}"/>
              </a:ext>
            </a:extLst>
          </p:cNvPr>
          <p:cNvPicPr>
            <a:picLocks noChangeAspect="1"/>
          </p:cNvPicPr>
          <p:nvPr/>
        </p:nvPicPr>
        <p:blipFill>
          <a:blip r:embed="rId2"/>
          <a:stretch>
            <a:fillRect/>
          </a:stretch>
        </p:blipFill>
        <p:spPr>
          <a:xfrm>
            <a:off x="0" y="988978"/>
            <a:ext cx="9144000" cy="4880043"/>
          </a:xfrm>
          <a:prstGeom prst="rect">
            <a:avLst/>
          </a:prstGeom>
        </p:spPr>
      </p:pic>
      <p:grpSp>
        <p:nvGrpSpPr>
          <p:cNvPr id="3" name="Group 2">
            <a:extLst>
              <a:ext uri="{FF2B5EF4-FFF2-40B4-BE49-F238E27FC236}">
                <a16:creationId xmlns:a16="http://schemas.microsoft.com/office/drawing/2014/main" id="{6259BD04-D1F0-8841-9810-5E4091DC894A}"/>
              </a:ext>
            </a:extLst>
          </p:cNvPr>
          <p:cNvGrpSpPr/>
          <p:nvPr/>
        </p:nvGrpSpPr>
        <p:grpSpPr>
          <a:xfrm>
            <a:off x="0" y="6515101"/>
            <a:ext cx="9144000" cy="342899"/>
            <a:chOff x="0" y="6515101"/>
            <a:chExt cx="9144000" cy="342899"/>
          </a:xfrm>
        </p:grpSpPr>
        <p:sp>
          <p:nvSpPr>
            <p:cNvPr id="4" name="Rectangle 3">
              <a:extLst>
                <a:ext uri="{FF2B5EF4-FFF2-40B4-BE49-F238E27FC236}">
                  <a16:creationId xmlns:a16="http://schemas.microsoft.com/office/drawing/2014/main" id="{A265CEAC-4774-DC47-B1A6-4112ADD692C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0404984A-E7BF-DC4C-A9FD-39C017560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4206734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s-media-cache-ak0.pinimg.com/originals/47/12/12/471212abb825dc305402a354581b087e.jpg">
            <a:extLst>
              <a:ext uri="{FF2B5EF4-FFF2-40B4-BE49-F238E27FC236}">
                <a16:creationId xmlns:a16="http://schemas.microsoft.com/office/drawing/2014/main" id="{A2B3F8BB-6A38-DE4D-B8EB-129CAF7E2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14" b="15887"/>
          <a:stretch/>
        </p:blipFill>
        <p:spPr bwMode="auto">
          <a:xfrm>
            <a:off x="0" y="1923393"/>
            <a:ext cx="9144000" cy="498885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11B32E9-6853-014E-8281-46977A95FCB2}"/>
              </a:ext>
            </a:extLst>
          </p:cNvPr>
          <p:cNvSpPr txBox="1"/>
          <p:nvPr/>
        </p:nvSpPr>
        <p:spPr>
          <a:xfrm>
            <a:off x="0" y="0"/>
            <a:ext cx="9143999" cy="369332"/>
          </a:xfrm>
          <a:prstGeom prst="rect">
            <a:avLst/>
          </a:prstGeom>
          <a:solidFill>
            <a:srgbClr val="945200"/>
          </a:solidFill>
        </p:spPr>
        <p:txBody>
          <a:bodyPr wrap="square" rtlCol="0">
            <a:spAutoFit/>
          </a:bodyPr>
          <a:lstStyle/>
          <a:p>
            <a:r>
              <a:rPr lang="en-US" b="1" spc="300">
                <a:solidFill>
                  <a:schemeClr val="bg1">
                    <a:lumMod val="85000"/>
                  </a:schemeClr>
                </a:solidFill>
              </a:rPr>
              <a:t>ECOLOGICAL RISKS</a:t>
            </a:r>
          </a:p>
        </p:txBody>
      </p:sp>
      <p:sp>
        <p:nvSpPr>
          <p:cNvPr id="18" name="Rectangle 17">
            <a:extLst>
              <a:ext uri="{FF2B5EF4-FFF2-40B4-BE49-F238E27FC236}">
                <a16:creationId xmlns:a16="http://schemas.microsoft.com/office/drawing/2014/main" id="{7771DE42-6F93-6646-83D8-49CE3291E99A}"/>
              </a:ext>
            </a:extLst>
          </p:cNvPr>
          <p:cNvSpPr/>
          <p:nvPr/>
        </p:nvSpPr>
        <p:spPr>
          <a:xfrm>
            <a:off x="258232" y="487149"/>
            <a:ext cx="1562672" cy="492122"/>
          </a:xfrm>
          <a:prstGeom prst="rect">
            <a:avLst/>
          </a:prstGeom>
          <a:solidFill>
            <a:schemeClr val="bg1"/>
          </a:solidFill>
        </p:spPr>
        <p:txBody>
          <a:bodyPr wrap="none">
            <a:spAutoFit/>
          </a:bodyPr>
          <a:lstStyle/>
          <a:p>
            <a:pPr>
              <a:lnSpc>
                <a:spcPct val="115000"/>
              </a:lnSpc>
            </a:pPr>
            <a:r>
              <a:rPr lang="en-US" sz="2400" b="1" spc="300">
                <a:latin typeface="Calibri" panose="020F0502020204030204" pitchFamily="34" charset="0"/>
                <a:ea typeface="Calibri" panose="020F0502020204030204" pitchFamily="34" charset="0"/>
                <a:cs typeface="Times New Roman" panose="02020603050405020304" pitchFamily="18" charset="0"/>
              </a:rPr>
              <a:t>DISEASE</a:t>
            </a:r>
            <a:r>
              <a:rPr lang="en-US" sz="200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82B9DD75-37F5-BA4E-91A5-7A1675F13FCB}"/>
              </a:ext>
            </a:extLst>
          </p:cNvPr>
          <p:cNvSpPr/>
          <p:nvPr/>
        </p:nvSpPr>
        <p:spPr>
          <a:xfrm>
            <a:off x="0" y="1062799"/>
            <a:ext cx="9143999" cy="1077218"/>
          </a:xfrm>
          <a:prstGeom prst="rect">
            <a:avLst/>
          </a:prstGeom>
          <a:solidFill>
            <a:schemeClr val="bg1"/>
          </a:solidFill>
        </p:spPr>
        <p:txBody>
          <a:bodyPr wrap="square">
            <a:spAutoFit/>
          </a:bodyPr>
          <a:lstStyle/>
          <a:p>
            <a:pPr marL="742950" lvl="1" indent="-285750">
              <a:buFont typeface="Arial" panose="020B0604020202020204" pitchFamily="34" charset="0"/>
              <a:buChar char="•"/>
              <a:defRPr/>
            </a:pPr>
            <a:r>
              <a:rPr lang="en-US" sz="1600"/>
              <a:t>Crowded conditions within hatchery are a breeding ground for protozoans, ciliates, myxosporodians, worms, opportunistic bacteria and fungi.</a:t>
            </a:r>
          </a:p>
          <a:p>
            <a:pPr marL="742950" lvl="1" indent="-285750">
              <a:buFont typeface="Arial" panose="020B0604020202020204" pitchFamily="34" charset="0"/>
              <a:buChar char="•"/>
              <a:defRPr/>
            </a:pPr>
            <a:r>
              <a:rPr lang="en-US" sz="1600"/>
              <a:t> </a:t>
            </a:r>
            <a:r>
              <a:rPr lang="en-US" sz="1600">
                <a:latin typeface="Calibri" panose="020F0502020204030204" pitchFamily="34" charset="0"/>
                <a:ea typeface="Calibri" panose="020F0502020204030204" pitchFamily="34" charset="0"/>
                <a:cs typeface="Times New Roman" panose="02020603050405020304" pitchFamily="18" charset="0"/>
              </a:rPr>
              <a:t>Transmission of diseases to wild populations that have little </a:t>
            </a:r>
            <a:r>
              <a:rPr lang="en-US" sz="1600"/>
              <a:t>resistance </a:t>
            </a:r>
            <a:r>
              <a:rPr lang="en-US" sz="1600">
                <a:latin typeface="Calibri" panose="020F0502020204030204" pitchFamily="34" charset="0"/>
                <a:ea typeface="Calibri" panose="020F0502020204030204" pitchFamily="34" charset="0"/>
                <a:cs typeface="Times New Roman" panose="02020603050405020304" pitchFamily="18" charset="0"/>
              </a:rPr>
              <a:t>have had disastrous consequences throughout history.</a:t>
            </a:r>
            <a:endParaRPr lang="en-US" sz="1400">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601D2951-0CF9-9240-ACFF-1E543D15A0C1}"/>
              </a:ext>
            </a:extLst>
          </p:cNvPr>
          <p:cNvGrpSpPr/>
          <p:nvPr/>
        </p:nvGrpSpPr>
        <p:grpSpPr>
          <a:xfrm>
            <a:off x="0" y="6572251"/>
            <a:ext cx="9144000" cy="342899"/>
            <a:chOff x="0" y="6515101"/>
            <a:chExt cx="9144000" cy="342899"/>
          </a:xfrm>
        </p:grpSpPr>
        <p:sp>
          <p:nvSpPr>
            <p:cNvPr id="23" name="Rectangle 22">
              <a:extLst>
                <a:ext uri="{FF2B5EF4-FFF2-40B4-BE49-F238E27FC236}">
                  <a16:creationId xmlns:a16="http://schemas.microsoft.com/office/drawing/2014/main" id="{5F184D34-B182-834A-9C4D-AADFC030A30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24" name="Picture 2" descr="Invent">
              <a:extLst>
                <a:ext uri="{FF2B5EF4-FFF2-40B4-BE49-F238E27FC236}">
                  <a16:creationId xmlns:a16="http://schemas.microsoft.com/office/drawing/2014/main" id="{73ACCC4D-6469-8E4D-A403-DFB4FB878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3966840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D05A3C-9CB2-D14F-9978-0DCD1996997D}"/>
              </a:ext>
            </a:extLst>
          </p:cNvPr>
          <p:cNvSpPr txBox="1"/>
          <p:nvPr/>
        </p:nvSpPr>
        <p:spPr>
          <a:xfrm>
            <a:off x="0" y="0"/>
            <a:ext cx="9143999" cy="369332"/>
          </a:xfrm>
          <a:prstGeom prst="rect">
            <a:avLst/>
          </a:prstGeom>
          <a:solidFill>
            <a:srgbClr val="941100"/>
          </a:solidFill>
        </p:spPr>
        <p:txBody>
          <a:bodyPr wrap="square" rtlCol="0">
            <a:spAutoFit/>
          </a:bodyPr>
          <a:lstStyle/>
          <a:p>
            <a:r>
              <a:rPr lang="en-US" b="1" spc="300">
                <a:solidFill>
                  <a:schemeClr val="bg1">
                    <a:lumMod val="85000"/>
                  </a:schemeClr>
                </a:solidFill>
              </a:rPr>
              <a:t>GENETIC RISKS</a:t>
            </a:r>
          </a:p>
        </p:txBody>
      </p:sp>
      <p:sp>
        <p:nvSpPr>
          <p:cNvPr id="4" name="TextBox 3">
            <a:extLst>
              <a:ext uri="{FF2B5EF4-FFF2-40B4-BE49-F238E27FC236}">
                <a16:creationId xmlns:a16="http://schemas.microsoft.com/office/drawing/2014/main" id="{7AD56347-9BD3-0A44-999B-B9090C79390C}"/>
              </a:ext>
            </a:extLst>
          </p:cNvPr>
          <p:cNvSpPr txBox="1"/>
          <p:nvPr/>
        </p:nvSpPr>
        <p:spPr>
          <a:xfrm>
            <a:off x="2528997" y="1369892"/>
            <a:ext cx="3811684" cy="707886"/>
          </a:xfrm>
          <a:prstGeom prst="rect">
            <a:avLst/>
          </a:prstGeom>
          <a:noFill/>
        </p:spPr>
        <p:txBody>
          <a:bodyPr wrap="none" rtlCol="0">
            <a:spAutoFit/>
          </a:bodyPr>
          <a:lstStyle/>
          <a:p>
            <a:r>
              <a:rPr lang="en-US" sz="4000" b="1" spc="300"/>
              <a:t>GENETIC RISKS</a:t>
            </a:r>
          </a:p>
        </p:txBody>
      </p:sp>
      <p:grpSp>
        <p:nvGrpSpPr>
          <p:cNvPr id="10" name="Group 9">
            <a:extLst>
              <a:ext uri="{FF2B5EF4-FFF2-40B4-BE49-F238E27FC236}">
                <a16:creationId xmlns:a16="http://schemas.microsoft.com/office/drawing/2014/main" id="{88A5DA39-51FE-614F-A93E-719FA442E865}"/>
              </a:ext>
            </a:extLst>
          </p:cNvPr>
          <p:cNvGrpSpPr/>
          <p:nvPr/>
        </p:nvGrpSpPr>
        <p:grpSpPr>
          <a:xfrm>
            <a:off x="0" y="6515101"/>
            <a:ext cx="9144000" cy="342899"/>
            <a:chOff x="0" y="6515101"/>
            <a:chExt cx="9144000" cy="342899"/>
          </a:xfrm>
        </p:grpSpPr>
        <p:sp>
          <p:nvSpPr>
            <p:cNvPr id="11" name="Rectangle 10">
              <a:extLst>
                <a:ext uri="{FF2B5EF4-FFF2-40B4-BE49-F238E27FC236}">
                  <a16:creationId xmlns:a16="http://schemas.microsoft.com/office/drawing/2014/main" id="{3A483A2F-E7C0-E544-B100-69385EB97028}"/>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2" name="Picture 2" descr="Invent">
              <a:extLst>
                <a:ext uri="{FF2B5EF4-FFF2-40B4-BE49-F238E27FC236}">
                  <a16:creationId xmlns:a16="http://schemas.microsoft.com/office/drawing/2014/main" id="{49AE1F69-616B-F840-8DBA-BB8CF9745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3" name="Content Placeholder 2">
            <a:extLst>
              <a:ext uri="{FF2B5EF4-FFF2-40B4-BE49-F238E27FC236}">
                <a16:creationId xmlns:a16="http://schemas.microsoft.com/office/drawing/2014/main" id="{07FB09AE-05CB-2B4E-8114-DFEF5DB0BBBF}"/>
              </a:ext>
            </a:extLst>
          </p:cNvPr>
          <p:cNvSpPr txBox="1">
            <a:spLocks/>
          </p:cNvSpPr>
          <p:nvPr/>
        </p:nvSpPr>
        <p:spPr>
          <a:xfrm>
            <a:off x="2528997" y="2439183"/>
            <a:ext cx="5328787" cy="33944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lvl="2" indent="-342900">
              <a:lnSpc>
                <a:spcPct val="150000"/>
              </a:lnSpc>
              <a:buFont typeface="+mj-lt"/>
              <a:buAutoNum type="arabicPeriod"/>
            </a:pPr>
            <a:r>
              <a:rPr lang="en-US" sz="2400" b="1" spc="300" dirty="0"/>
              <a:t>Loss of Genetic Variation</a:t>
            </a:r>
          </a:p>
          <a:p>
            <a:pPr marL="354013" lvl="2" indent="-342900">
              <a:lnSpc>
                <a:spcPct val="150000"/>
              </a:lnSpc>
              <a:buFont typeface="+mj-lt"/>
              <a:buAutoNum type="arabicPeriod"/>
            </a:pPr>
            <a:r>
              <a:rPr lang="en-US" sz="2400" b="1" spc="300" dirty="0"/>
              <a:t>Inbreeding Depression</a:t>
            </a:r>
          </a:p>
          <a:p>
            <a:pPr marL="354013" lvl="2" indent="-342900">
              <a:lnSpc>
                <a:spcPct val="150000"/>
              </a:lnSpc>
              <a:buFont typeface="+mj-lt"/>
              <a:buAutoNum type="arabicPeriod"/>
            </a:pPr>
            <a:r>
              <a:rPr lang="en-US" sz="2400" b="1" spc="300" dirty="0"/>
              <a:t>Outbreeding Depression</a:t>
            </a:r>
          </a:p>
          <a:p>
            <a:pPr marL="354013" lvl="2" indent="-342900">
              <a:lnSpc>
                <a:spcPct val="150000"/>
              </a:lnSpc>
              <a:buFont typeface="+mj-lt"/>
              <a:buAutoNum type="arabicPeriod"/>
            </a:pPr>
            <a:r>
              <a:rPr lang="en-US" sz="2400" b="1" spc="300" dirty="0"/>
              <a:t>Domestication Selection</a:t>
            </a:r>
          </a:p>
          <a:p>
            <a:pPr marL="0" indent="0">
              <a:lnSpc>
                <a:spcPct val="150000"/>
              </a:lnSpc>
              <a:buNone/>
            </a:pPr>
            <a:endParaRPr lang="en-US" sz="2400" spc="300" dirty="0"/>
          </a:p>
          <a:p>
            <a:pPr marL="0" indent="0">
              <a:lnSpc>
                <a:spcPct val="150000"/>
              </a:lnSpc>
              <a:buNone/>
            </a:pPr>
            <a:endParaRPr lang="en-US" sz="2400" spc="300" dirty="0"/>
          </a:p>
        </p:txBody>
      </p:sp>
    </p:spTree>
    <p:extLst>
      <p:ext uri="{BB962C8B-B14F-4D97-AF65-F5344CB8AC3E}">
        <p14:creationId xmlns:p14="http://schemas.microsoft.com/office/powerpoint/2010/main" val="3076194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935EF-2C6E-294C-8ED0-4F5B5754C2FD}"/>
              </a:ext>
            </a:extLst>
          </p:cNvPr>
          <p:cNvSpPr/>
          <p:nvPr/>
        </p:nvSpPr>
        <p:spPr>
          <a:xfrm>
            <a:off x="452239" y="932126"/>
            <a:ext cx="4572000" cy="558743"/>
          </a:xfrm>
          <a:prstGeom prst="rect">
            <a:avLst/>
          </a:prstGeom>
        </p:spPr>
        <p:txBody>
          <a:bodyPr>
            <a:spAutoFit/>
          </a:bodyPr>
          <a:lstStyle/>
          <a:p>
            <a:pPr>
              <a:lnSpc>
                <a:spcPct val="115000"/>
              </a:lnSpc>
            </a:pPr>
            <a:r>
              <a:rPr lang="en-US" sz="2800" b="1">
                <a:latin typeface="Calibri" panose="020F0502020204030204" pitchFamily="34" charset="0"/>
                <a:ea typeface="Calibri" panose="020F0502020204030204" pitchFamily="34" charset="0"/>
                <a:cs typeface="Times New Roman" panose="02020603050405020304" pitchFamily="18" charset="0"/>
              </a:rPr>
              <a:t>Loss of Genetic Variation</a:t>
            </a:r>
            <a:r>
              <a:rPr lang="en-US" sz="2800">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38C41D01-9EED-AF47-963B-A14DAB416E8D}"/>
              </a:ext>
            </a:extLst>
          </p:cNvPr>
          <p:cNvSpPr txBox="1"/>
          <p:nvPr/>
        </p:nvSpPr>
        <p:spPr>
          <a:xfrm>
            <a:off x="0" y="0"/>
            <a:ext cx="9143999" cy="369332"/>
          </a:xfrm>
          <a:prstGeom prst="rect">
            <a:avLst/>
          </a:prstGeom>
          <a:solidFill>
            <a:srgbClr val="941100"/>
          </a:solidFill>
        </p:spPr>
        <p:txBody>
          <a:bodyPr wrap="square" rtlCol="0">
            <a:spAutoFit/>
          </a:bodyPr>
          <a:lstStyle/>
          <a:p>
            <a:r>
              <a:rPr lang="en-US" b="1" spc="300">
                <a:solidFill>
                  <a:schemeClr val="bg1">
                    <a:lumMod val="85000"/>
                  </a:schemeClr>
                </a:solidFill>
              </a:rPr>
              <a:t>GENETIC RISKS</a:t>
            </a:r>
          </a:p>
        </p:txBody>
      </p:sp>
      <p:sp>
        <p:nvSpPr>
          <p:cNvPr id="2" name="Rectangle 1">
            <a:extLst>
              <a:ext uri="{FF2B5EF4-FFF2-40B4-BE49-F238E27FC236}">
                <a16:creationId xmlns:a16="http://schemas.microsoft.com/office/drawing/2014/main" id="{C56CBC10-D934-F848-A6D3-5013326BA815}"/>
              </a:ext>
            </a:extLst>
          </p:cNvPr>
          <p:cNvSpPr/>
          <p:nvPr/>
        </p:nvSpPr>
        <p:spPr>
          <a:xfrm>
            <a:off x="1257300" y="1930599"/>
            <a:ext cx="6858000" cy="1477328"/>
          </a:xfrm>
          <a:prstGeom prst="rect">
            <a:avLst/>
          </a:prstGeom>
        </p:spPr>
        <p:txBody>
          <a:bodyPr wrap="square">
            <a:spAutoFit/>
          </a:bodyPr>
          <a:lstStyle/>
          <a:p>
            <a:pPr marL="685800" lvl="2" indent="0">
              <a:buNone/>
            </a:pPr>
            <a:r>
              <a:rPr lang="en-US" b="1" dirty="0"/>
              <a:t>Need &gt; 50 pairs (</a:t>
            </a:r>
            <a:r>
              <a:rPr lang="en-US" b="1" i="1" dirty="0"/>
              <a:t>Ne</a:t>
            </a:r>
            <a:r>
              <a:rPr lang="en-US" b="1" dirty="0"/>
              <a:t> = 100) </a:t>
            </a:r>
          </a:p>
          <a:p>
            <a:pPr marL="685800" lvl="2" indent="0">
              <a:buNone/>
            </a:pPr>
            <a:r>
              <a:rPr lang="en-US" b="1" i="1" dirty="0"/>
              <a:t>	</a:t>
            </a:r>
            <a:r>
              <a:rPr lang="mr-IN" i="1" dirty="0"/>
              <a:t>Ne</a:t>
            </a:r>
            <a:r>
              <a:rPr lang="mr-IN" dirty="0"/>
              <a:t> =</a:t>
            </a:r>
            <a:r>
              <a:rPr lang="en-US" i="1" dirty="0"/>
              <a:t> (</a:t>
            </a:r>
            <a:r>
              <a:rPr lang="mr-IN" dirty="0"/>
              <a:t>4*</a:t>
            </a:r>
            <a:r>
              <a:rPr lang="mr-IN" i="1" dirty="0"/>
              <a:t>Nm</a:t>
            </a:r>
            <a:r>
              <a:rPr lang="mr-IN" dirty="0"/>
              <a:t>*</a:t>
            </a:r>
            <a:r>
              <a:rPr lang="mr-IN" i="1" dirty="0"/>
              <a:t>Nf</a:t>
            </a:r>
            <a:r>
              <a:rPr lang="en-US" dirty="0"/>
              <a:t> </a:t>
            </a:r>
            <a:r>
              <a:rPr lang="en-US" i="1" dirty="0"/>
              <a:t>)</a:t>
            </a:r>
            <a:r>
              <a:rPr lang="mr-IN" dirty="0"/>
              <a:t>/</a:t>
            </a:r>
            <a:r>
              <a:rPr lang="en-US" i="1" dirty="0"/>
              <a:t>(</a:t>
            </a:r>
            <a:r>
              <a:rPr lang="mr-IN" i="1" dirty="0"/>
              <a:t>Nm</a:t>
            </a:r>
            <a:r>
              <a:rPr lang="mr-IN" dirty="0"/>
              <a:t> + </a:t>
            </a:r>
            <a:r>
              <a:rPr lang="mr-IN" i="1" dirty="0"/>
              <a:t>Nf</a:t>
            </a:r>
            <a:r>
              <a:rPr lang="en-US" i="1" dirty="0"/>
              <a:t> )</a:t>
            </a:r>
            <a:r>
              <a:rPr lang="mr-IN" dirty="0"/>
              <a:t> </a:t>
            </a:r>
            <a:endParaRPr lang="en-US" dirty="0"/>
          </a:p>
          <a:p>
            <a:r>
              <a:rPr lang="en-US" dirty="0"/>
              <a:t>		50 females + 20 Males </a:t>
            </a:r>
            <a:r>
              <a:rPr lang="en-US" i="1" dirty="0"/>
              <a:t>Ne</a:t>
            </a:r>
            <a:r>
              <a:rPr lang="en-US" dirty="0"/>
              <a:t> = 57</a:t>
            </a:r>
          </a:p>
          <a:p>
            <a:r>
              <a:rPr lang="en-US" dirty="0"/>
              <a:t>		Skewed success</a:t>
            </a:r>
            <a:r>
              <a:rPr lang="mr-IN" dirty="0"/>
              <a:t>…</a:t>
            </a:r>
            <a:r>
              <a:rPr lang="en-US" dirty="0"/>
              <a:t> </a:t>
            </a:r>
            <a:r>
              <a:rPr lang="en-US" i="1" dirty="0"/>
              <a:t>Ne</a:t>
            </a:r>
            <a:r>
              <a:rPr lang="en-US" dirty="0"/>
              <a:t> = as low as 10  </a:t>
            </a:r>
          </a:p>
          <a:p>
            <a:r>
              <a:rPr lang="en-US" dirty="0"/>
              <a:t>			(very rapid loss in variation)</a:t>
            </a:r>
          </a:p>
        </p:txBody>
      </p:sp>
      <p:sp>
        <p:nvSpPr>
          <p:cNvPr id="3" name="Rectangle 2">
            <a:extLst>
              <a:ext uri="{FF2B5EF4-FFF2-40B4-BE49-F238E27FC236}">
                <a16:creationId xmlns:a16="http://schemas.microsoft.com/office/drawing/2014/main" id="{48D875D5-A471-DF41-957E-4B577AEC094E}"/>
              </a:ext>
            </a:extLst>
          </p:cNvPr>
          <p:cNvSpPr/>
          <p:nvPr/>
        </p:nvSpPr>
        <p:spPr>
          <a:xfrm>
            <a:off x="1691640" y="3863340"/>
            <a:ext cx="5292090" cy="7315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1203647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935EF-2C6E-294C-8ED0-4F5B5754C2FD}"/>
              </a:ext>
            </a:extLst>
          </p:cNvPr>
          <p:cNvSpPr/>
          <p:nvPr/>
        </p:nvSpPr>
        <p:spPr>
          <a:xfrm>
            <a:off x="280789" y="848733"/>
            <a:ext cx="4572000" cy="558743"/>
          </a:xfrm>
          <a:prstGeom prst="rect">
            <a:avLst/>
          </a:prstGeom>
        </p:spPr>
        <p:txBody>
          <a:bodyPr>
            <a:spAutoFit/>
          </a:bodyPr>
          <a:lstStyle/>
          <a:p>
            <a:pPr>
              <a:lnSpc>
                <a:spcPct val="115000"/>
              </a:lnSpc>
            </a:pPr>
            <a:r>
              <a:rPr lang="en-US" sz="2800" b="1">
                <a:latin typeface="Calibri" panose="020F0502020204030204" pitchFamily="34" charset="0"/>
                <a:ea typeface="Calibri" panose="020F0502020204030204" pitchFamily="34" charset="0"/>
                <a:cs typeface="Times New Roman" panose="02020603050405020304" pitchFamily="18" charset="0"/>
              </a:rPr>
              <a:t>Inbreeding Depression</a:t>
            </a:r>
            <a:r>
              <a:rPr lang="en-US" sz="2800">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38C41D01-9EED-AF47-963B-A14DAB416E8D}"/>
              </a:ext>
            </a:extLst>
          </p:cNvPr>
          <p:cNvSpPr txBox="1"/>
          <p:nvPr/>
        </p:nvSpPr>
        <p:spPr>
          <a:xfrm>
            <a:off x="0" y="0"/>
            <a:ext cx="9143999" cy="369332"/>
          </a:xfrm>
          <a:prstGeom prst="rect">
            <a:avLst/>
          </a:prstGeom>
          <a:solidFill>
            <a:srgbClr val="941100"/>
          </a:solidFill>
        </p:spPr>
        <p:txBody>
          <a:bodyPr wrap="square" rtlCol="0">
            <a:spAutoFit/>
          </a:bodyPr>
          <a:lstStyle/>
          <a:p>
            <a:r>
              <a:rPr lang="en-US" b="1" spc="300">
                <a:solidFill>
                  <a:schemeClr val="bg1">
                    <a:lumMod val="85000"/>
                  </a:schemeClr>
                </a:solidFill>
              </a:rPr>
              <a:t>GENETIC RISKS</a:t>
            </a:r>
          </a:p>
        </p:txBody>
      </p:sp>
      <p:sp>
        <p:nvSpPr>
          <p:cNvPr id="5" name="Rectangle 4">
            <a:extLst>
              <a:ext uri="{FF2B5EF4-FFF2-40B4-BE49-F238E27FC236}">
                <a16:creationId xmlns:a16="http://schemas.microsoft.com/office/drawing/2014/main" id="{B05CD4C4-1AB1-9D47-8928-1998E0F82B8A}"/>
              </a:ext>
            </a:extLst>
          </p:cNvPr>
          <p:cNvSpPr/>
          <p:nvPr/>
        </p:nvSpPr>
        <p:spPr>
          <a:xfrm>
            <a:off x="754380" y="1734235"/>
            <a:ext cx="7978140" cy="369332"/>
          </a:xfrm>
          <a:prstGeom prst="rect">
            <a:avLst/>
          </a:prstGeom>
        </p:spPr>
        <p:txBody>
          <a:bodyPr wrap="square">
            <a:spAutoFit/>
          </a:bodyPr>
          <a:lstStyle/>
          <a:p>
            <a:r>
              <a:rPr lang="en-US" b="1" dirty="0"/>
              <a:t>Reduction in fitness </a:t>
            </a:r>
            <a:r>
              <a:rPr lang="mr-IN" b="1" dirty="0"/>
              <a:t>–</a:t>
            </a:r>
            <a:r>
              <a:rPr lang="en-US" b="1" dirty="0"/>
              <a:t> unmasking of harmful alleles, parents too closely related</a:t>
            </a:r>
            <a:endParaRPr lang="en-US"/>
          </a:p>
        </p:txBody>
      </p:sp>
      <p:sp>
        <p:nvSpPr>
          <p:cNvPr id="6" name="Rectangle 5">
            <a:extLst>
              <a:ext uri="{FF2B5EF4-FFF2-40B4-BE49-F238E27FC236}">
                <a16:creationId xmlns:a16="http://schemas.microsoft.com/office/drawing/2014/main" id="{73B4F36A-7DBD-4E40-BB31-2FF8046E0DA6}"/>
              </a:ext>
            </a:extLst>
          </p:cNvPr>
          <p:cNvSpPr/>
          <p:nvPr/>
        </p:nvSpPr>
        <p:spPr>
          <a:xfrm>
            <a:off x="2057400" y="2198343"/>
            <a:ext cx="7326630" cy="1477328"/>
          </a:xfrm>
          <a:prstGeom prst="rect">
            <a:avLst/>
          </a:prstGeom>
        </p:spPr>
        <p:txBody>
          <a:bodyPr wrap="square">
            <a:spAutoFit/>
          </a:bodyPr>
          <a:lstStyle/>
          <a:p>
            <a:r>
              <a:rPr lang="en-US" dirty="0"/>
              <a:t>Overt Signs:  </a:t>
            </a:r>
            <a:r>
              <a:rPr lang="en-US" dirty="0" err="1"/>
              <a:t>pugnose</a:t>
            </a:r>
            <a:r>
              <a:rPr lang="en-US" dirty="0"/>
              <a:t>, bent backs, malformed fins, crossed eyes</a:t>
            </a:r>
          </a:p>
          <a:p>
            <a:r>
              <a:rPr lang="en-US" dirty="0"/>
              <a:t>Survival in hatchery </a:t>
            </a:r>
            <a:r>
              <a:rPr lang="en-US" dirty="0" err="1"/>
              <a:t>vs</a:t>
            </a:r>
            <a:r>
              <a:rPr lang="en-US" dirty="0"/>
              <a:t> wild environments  </a:t>
            </a:r>
          </a:p>
          <a:p>
            <a:r>
              <a:rPr lang="en-US" dirty="0"/>
              <a:t>Captive </a:t>
            </a:r>
            <a:r>
              <a:rPr lang="en-US" dirty="0" err="1"/>
              <a:t>broodstocks</a:t>
            </a:r>
            <a:endParaRPr lang="en-US" dirty="0"/>
          </a:p>
          <a:p>
            <a:r>
              <a:rPr lang="en-US" dirty="0"/>
              <a:t>Impacts of Stocking on top of wild population.</a:t>
            </a:r>
          </a:p>
          <a:p>
            <a:endParaRPr lang="en-US" dirty="0"/>
          </a:p>
        </p:txBody>
      </p:sp>
      <p:sp>
        <p:nvSpPr>
          <p:cNvPr id="9" name="Rectangle 8">
            <a:extLst>
              <a:ext uri="{FF2B5EF4-FFF2-40B4-BE49-F238E27FC236}">
                <a16:creationId xmlns:a16="http://schemas.microsoft.com/office/drawing/2014/main" id="{9B2F18E0-4C35-1541-BF29-F96633F32075}"/>
              </a:ext>
            </a:extLst>
          </p:cNvPr>
          <p:cNvSpPr/>
          <p:nvPr/>
        </p:nvSpPr>
        <p:spPr>
          <a:xfrm>
            <a:off x="1691640" y="3863340"/>
            <a:ext cx="5292090" cy="5943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817592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643423F-12EA-514D-9013-D4B9CF36ADA6}"/>
              </a:ext>
            </a:extLst>
          </p:cNvPr>
          <p:cNvSpPr/>
          <p:nvPr/>
        </p:nvSpPr>
        <p:spPr>
          <a:xfrm>
            <a:off x="269359" y="523181"/>
            <a:ext cx="3295582" cy="492122"/>
          </a:xfrm>
          <a:prstGeom prst="rect">
            <a:avLst/>
          </a:prstGeom>
        </p:spPr>
        <p:txBody>
          <a:bodyPr wrap="none">
            <a:spAutoFit/>
          </a:bodyPr>
          <a:lstStyle/>
          <a:p>
            <a:pPr>
              <a:lnSpc>
                <a:spcPct val="115000"/>
              </a:lnSpc>
            </a:pPr>
            <a:r>
              <a:rPr lang="en-US" sz="2400" b="1">
                <a:latin typeface="Calibri" panose="020F0502020204030204" pitchFamily="34" charset="0"/>
                <a:ea typeface="Calibri" panose="020F0502020204030204" pitchFamily="34" charset="0"/>
                <a:cs typeface="Times New Roman" panose="02020603050405020304" pitchFamily="18" charset="0"/>
              </a:rPr>
              <a:t>Outbreeding Depression</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5096402D-2727-244E-8B19-B049813B8FC7}"/>
              </a:ext>
            </a:extLst>
          </p:cNvPr>
          <p:cNvSpPr txBox="1"/>
          <p:nvPr/>
        </p:nvSpPr>
        <p:spPr>
          <a:xfrm>
            <a:off x="0" y="0"/>
            <a:ext cx="9143999" cy="369332"/>
          </a:xfrm>
          <a:prstGeom prst="rect">
            <a:avLst/>
          </a:prstGeom>
          <a:solidFill>
            <a:srgbClr val="941100"/>
          </a:solidFill>
        </p:spPr>
        <p:txBody>
          <a:bodyPr wrap="square" rtlCol="0">
            <a:spAutoFit/>
          </a:bodyPr>
          <a:lstStyle/>
          <a:p>
            <a:r>
              <a:rPr lang="en-US" b="1" spc="300">
                <a:solidFill>
                  <a:schemeClr val="bg1">
                    <a:lumMod val="85000"/>
                  </a:schemeClr>
                </a:solidFill>
              </a:rPr>
              <a:t>GENETIC RISKS</a:t>
            </a:r>
          </a:p>
        </p:txBody>
      </p:sp>
      <p:pic>
        <p:nvPicPr>
          <p:cNvPr id="6" name="Picture 5">
            <a:extLst>
              <a:ext uri="{FF2B5EF4-FFF2-40B4-BE49-F238E27FC236}">
                <a16:creationId xmlns:a16="http://schemas.microsoft.com/office/drawing/2014/main" id="{0A9052F1-7250-C143-8AD0-7E725D7B44BB}"/>
              </a:ext>
            </a:extLst>
          </p:cNvPr>
          <p:cNvPicPr>
            <a:picLocks noChangeAspect="1"/>
          </p:cNvPicPr>
          <p:nvPr/>
        </p:nvPicPr>
        <p:blipFill>
          <a:blip r:embed="rId3"/>
          <a:stretch>
            <a:fillRect/>
          </a:stretch>
        </p:blipFill>
        <p:spPr>
          <a:xfrm>
            <a:off x="926474" y="2246934"/>
            <a:ext cx="3515938" cy="4611066"/>
          </a:xfrm>
          <a:prstGeom prst="rect">
            <a:avLst/>
          </a:prstGeom>
        </p:spPr>
      </p:pic>
      <p:sp>
        <p:nvSpPr>
          <p:cNvPr id="28" name="TextBox 27">
            <a:extLst>
              <a:ext uri="{FF2B5EF4-FFF2-40B4-BE49-F238E27FC236}">
                <a16:creationId xmlns:a16="http://schemas.microsoft.com/office/drawing/2014/main" id="{55B98E24-FBBF-9049-9BAC-55F4488CFBA3}"/>
              </a:ext>
            </a:extLst>
          </p:cNvPr>
          <p:cNvSpPr txBox="1"/>
          <p:nvPr/>
        </p:nvSpPr>
        <p:spPr>
          <a:xfrm>
            <a:off x="1056130" y="2361938"/>
            <a:ext cx="3256626" cy="800219"/>
          </a:xfrm>
          <a:prstGeom prst="rect">
            <a:avLst/>
          </a:prstGeom>
          <a:solidFill>
            <a:schemeClr val="bg1"/>
          </a:solidFill>
        </p:spPr>
        <p:txBody>
          <a:bodyPr wrap="square" rtlCol="0">
            <a:spAutoFit/>
          </a:bodyPr>
          <a:lstStyle/>
          <a:p>
            <a:r>
              <a:rPr lang="en-US" b="1"/>
              <a:t>RIVER ONE</a:t>
            </a:r>
            <a:r>
              <a:rPr lang="en-US"/>
              <a:t>: </a:t>
            </a:r>
          </a:p>
          <a:p>
            <a:r>
              <a:rPr lang="en-US" sz="1400"/>
              <a:t>higher flow, colder temperatures, fish mature at age 4 </a:t>
            </a:r>
          </a:p>
        </p:txBody>
      </p:sp>
      <p:pic>
        <p:nvPicPr>
          <p:cNvPr id="10" name="Picture 9">
            <a:extLst>
              <a:ext uri="{FF2B5EF4-FFF2-40B4-BE49-F238E27FC236}">
                <a16:creationId xmlns:a16="http://schemas.microsoft.com/office/drawing/2014/main" id="{940601C8-54BF-6C48-939A-055F4ADE9B92}"/>
              </a:ext>
            </a:extLst>
          </p:cNvPr>
          <p:cNvPicPr>
            <a:picLocks noChangeAspect="1"/>
          </p:cNvPicPr>
          <p:nvPr/>
        </p:nvPicPr>
        <p:blipFill rotWithShape="1">
          <a:blip r:embed="rId4"/>
          <a:srcRect b="3263"/>
          <a:stretch/>
        </p:blipFill>
        <p:spPr>
          <a:xfrm>
            <a:off x="4872238" y="2246934"/>
            <a:ext cx="3504524" cy="4611066"/>
          </a:xfrm>
          <a:prstGeom prst="rect">
            <a:avLst/>
          </a:prstGeom>
        </p:spPr>
      </p:pic>
      <p:sp>
        <p:nvSpPr>
          <p:cNvPr id="29" name="TextBox 28">
            <a:extLst>
              <a:ext uri="{FF2B5EF4-FFF2-40B4-BE49-F238E27FC236}">
                <a16:creationId xmlns:a16="http://schemas.microsoft.com/office/drawing/2014/main" id="{CBFA20F2-D011-3C4F-9ED8-2FD2F0587E86}"/>
              </a:ext>
            </a:extLst>
          </p:cNvPr>
          <p:cNvSpPr txBox="1"/>
          <p:nvPr/>
        </p:nvSpPr>
        <p:spPr>
          <a:xfrm>
            <a:off x="5031234" y="2354590"/>
            <a:ext cx="3186531" cy="800219"/>
          </a:xfrm>
          <a:prstGeom prst="rect">
            <a:avLst/>
          </a:prstGeom>
          <a:solidFill>
            <a:schemeClr val="bg1"/>
          </a:solidFill>
        </p:spPr>
        <p:txBody>
          <a:bodyPr wrap="square" rtlCol="0">
            <a:spAutoFit/>
          </a:bodyPr>
          <a:lstStyle/>
          <a:p>
            <a:r>
              <a:rPr lang="en-US" b="1"/>
              <a:t>RIVER TWO</a:t>
            </a:r>
            <a:r>
              <a:rPr lang="en-US"/>
              <a:t>: </a:t>
            </a:r>
          </a:p>
          <a:p>
            <a:r>
              <a:rPr lang="en-US" sz="1400"/>
              <a:t>variable flows, deeper pools, fish mature at age 5</a:t>
            </a:r>
            <a:endParaRPr lang="en-US"/>
          </a:p>
        </p:txBody>
      </p:sp>
      <p:sp>
        <p:nvSpPr>
          <p:cNvPr id="11" name="Rectangle 10">
            <a:extLst>
              <a:ext uri="{FF2B5EF4-FFF2-40B4-BE49-F238E27FC236}">
                <a16:creationId xmlns:a16="http://schemas.microsoft.com/office/drawing/2014/main" id="{89A74BCE-4F8C-0848-9F79-40B0A3715CDD}"/>
              </a:ext>
            </a:extLst>
          </p:cNvPr>
          <p:cNvSpPr/>
          <p:nvPr/>
        </p:nvSpPr>
        <p:spPr>
          <a:xfrm>
            <a:off x="269359" y="1015303"/>
            <a:ext cx="8701386" cy="1068819"/>
          </a:xfrm>
          <a:prstGeom prst="rect">
            <a:avLst/>
          </a:prstGeom>
        </p:spPr>
        <p:txBody>
          <a:bodyPr wrap="square">
            <a:spAutoFit/>
          </a:bodyPr>
          <a:lstStyle/>
          <a:p>
            <a:pPr marL="285750" indent="-285750">
              <a:lnSpc>
                <a:spcPct val="115000"/>
              </a:lnSpc>
              <a:buFont typeface="Arial" panose="020B0604020202020204" pitchFamily="34" charset="0"/>
              <a:buChar char="•"/>
            </a:pPr>
            <a:r>
              <a:rPr lang="en-US" sz="1400">
                <a:latin typeface="Calibri" panose="020F0502020204030204" pitchFamily="34" charset="0"/>
                <a:ea typeface="Calibri" panose="020F0502020204030204" pitchFamily="34" charset="0"/>
                <a:cs typeface="Times New Roman" panose="02020603050405020304" pitchFamily="18" charset="0"/>
              </a:rPr>
              <a:t>In the wild, fish population are adapted to their local environments.  </a:t>
            </a:r>
          </a:p>
          <a:p>
            <a:pPr marL="285750" indent="-285750">
              <a:lnSpc>
                <a:spcPct val="115000"/>
              </a:lnSpc>
              <a:buFont typeface="Arial" panose="020B0604020202020204" pitchFamily="34" charset="0"/>
              <a:buChar char="•"/>
            </a:pPr>
            <a:r>
              <a:rPr lang="en-US" sz="1400">
                <a:latin typeface="Calibri" panose="020F0502020204030204" pitchFamily="34" charset="0"/>
                <a:ea typeface="Calibri" panose="020F0502020204030204" pitchFamily="34" charset="0"/>
                <a:cs typeface="Times New Roman" panose="02020603050405020304" pitchFamily="18" charset="0"/>
              </a:rPr>
              <a:t>If hatcheries breed broodstock from different populations, the co-adapted gene complexes that have evolved over time are broken down.  </a:t>
            </a:r>
          </a:p>
          <a:p>
            <a:pPr marL="285750" indent="-285750">
              <a:lnSpc>
                <a:spcPct val="115000"/>
              </a:lnSpc>
              <a:buFont typeface="Arial" panose="020B0604020202020204" pitchFamily="34" charset="0"/>
              <a:buChar char="•"/>
            </a:pPr>
            <a:r>
              <a:rPr lang="en-US" sz="1400">
                <a:latin typeface="Calibri" panose="020F0502020204030204" pitchFamily="34" charset="0"/>
                <a:ea typeface="Calibri" panose="020F0502020204030204" pitchFamily="34" charset="0"/>
                <a:cs typeface="Times New Roman" panose="02020603050405020304" pitchFamily="18" charset="0"/>
              </a:rPr>
              <a:t>When these fish are stocked in the wild, outbreeding depressiona can decreased reproductive success as a result.</a:t>
            </a:r>
          </a:p>
        </p:txBody>
      </p:sp>
    </p:spTree>
    <p:extLst>
      <p:ext uri="{BB962C8B-B14F-4D97-AF65-F5344CB8AC3E}">
        <p14:creationId xmlns:p14="http://schemas.microsoft.com/office/powerpoint/2010/main" val="178816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DE14C-A488-7A4B-92B7-5E9689414ED3}"/>
              </a:ext>
            </a:extLst>
          </p:cNvPr>
          <p:cNvSpPr/>
          <p:nvPr/>
        </p:nvSpPr>
        <p:spPr>
          <a:xfrm>
            <a:off x="235372" y="476180"/>
            <a:ext cx="8208334" cy="492122"/>
          </a:xfrm>
          <a:prstGeom prst="rect">
            <a:avLst/>
          </a:prstGeom>
        </p:spPr>
        <p:txBody>
          <a:bodyPr wrap="square">
            <a:spAutoFit/>
          </a:bodyPr>
          <a:lstStyle/>
          <a:p>
            <a:pPr>
              <a:lnSpc>
                <a:spcPct val="115000"/>
              </a:lnSpc>
            </a:pPr>
            <a:r>
              <a:rPr lang="en-US" sz="2400" b="1">
                <a:latin typeface="Calibri" panose="020F0502020204030204" pitchFamily="34" charset="0"/>
                <a:ea typeface="Calibri" panose="020F0502020204030204" pitchFamily="34" charset="0"/>
                <a:cs typeface="Times New Roman" panose="02020603050405020304" pitchFamily="18" charset="0"/>
              </a:rPr>
              <a:t>Domestication Selection</a:t>
            </a:r>
            <a:r>
              <a:rPr lang="en-US" sz="2000">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22351589-2363-A441-A215-FAF2F63758CE}"/>
              </a:ext>
            </a:extLst>
          </p:cNvPr>
          <p:cNvSpPr txBox="1"/>
          <p:nvPr/>
        </p:nvSpPr>
        <p:spPr>
          <a:xfrm>
            <a:off x="235372" y="1012688"/>
            <a:ext cx="8297890" cy="646331"/>
          </a:xfrm>
          <a:prstGeom prst="rect">
            <a:avLst/>
          </a:prstGeom>
          <a:noFill/>
        </p:spPr>
        <p:txBody>
          <a:bodyPr wrap="square" rtlCol="0">
            <a:spAutoFit/>
          </a:bodyPr>
          <a:lstStyle/>
          <a:p>
            <a:r>
              <a:rPr lang="en-US"/>
              <a:t>Hatcheries can unintentionally select for </a:t>
            </a:r>
            <a:r>
              <a:rPr lang="en-US">
                <a:latin typeface="Calibri" panose="020F0502020204030204" pitchFamily="34" charset="0"/>
                <a:ea typeface="Calibri" panose="020F0502020204030204" pitchFamily="34" charset="0"/>
                <a:cs typeface="Times New Roman" panose="02020603050405020304" pitchFamily="18" charset="0"/>
              </a:rPr>
              <a:t>traits that are advantageous for a hatchery environment, but these traits may not be an advantage if interbreeding occurs</a:t>
            </a:r>
            <a:r>
              <a:rPr lang="en-US"/>
              <a:t>. </a:t>
            </a:r>
          </a:p>
        </p:txBody>
      </p:sp>
      <p:pic>
        <p:nvPicPr>
          <p:cNvPr id="7170" name="Picture 2" descr="Amazing! Catfish Breeding Techniques in Asia | Catfish Hatchery - YouTube">
            <a:extLst>
              <a:ext uri="{FF2B5EF4-FFF2-40B4-BE49-F238E27FC236}">
                <a16:creationId xmlns:a16="http://schemas.microsoft.com/office/drawing/2014/main" id="{2C197371-232F-464F-B73F-E54AB627C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942"/>
          <a:stretch/>
        </p:blipFill>
        <p:spPr bwMode="auto">
          <a:xfrm>
            <a:off x="0" y="2688760"/>
            <a:ext cx="9144000" cy="41692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D05A3C-9CB2-D14F-9978-0DCD1996997D}"/>
              </a:ext>
            </a:extLst>
          </p:cNvPr>
          <p:cNvSpPr txBox="1"/>
          <p:nvPr/>
        </p:nvSpPr>
        <p:spPr>
          <a:xfrm>
            <a:off x="0" y="0"/>
            <a:ext cx="9143999" cy="369332"/>
          </a:xfrm>
          <a:prstGeom prst="rect">
            <a:avLst/>
          </a:prstGeom>
          <a:solidFill>
            <a:srgbClr val="941100"/>
          </a:solidFill>
        </p:spPr>
        <p:txBody>
          <a:bodyPr wrap="square" rtlCol="0">
            <a:spAutoFit/>
          </a:bodyPr>
          <a:lstStyle/>
          <a:p>
            <a:r>
              <a:rPr lang="en-US" b="1" spc="300">
                <a:solidFill>
                  <a:schemeClr val="bg1">
                    <a:lumMod val="85000"/>
                  </a:schemeClr>
                </a:solidFill>
              </a:rPr>
              <a:t>GENETIC RISKS</a:t>
            </a:r>
          </a:p>
        </p:txBody>
      </p:sp>
      <p:sp>
        <p:nvSpPr>
          <p:cNvPr id="3" name="TextBox 2">
            <a:extLst>
              <a:ext uri="{FF2B5EF4-FFF2-40B4-BE49-F238E27FC236}">
                <a16:creationId xmlns:a16="http://schemas.microsoft.com/office/drawing/2014/main" id="{46AD1B3D-A772-F945-8C79-89A21DFCDDF0}"/>
              </a:ext>
            </a:extLst>
          </p:cNvPr>
          <p:cNvSpPr txBox="1"/>
          <p:nvPr/>
        </p:nvSpPr>
        <p:spPr>
          <a:xfrm>
            <a:off x="1989208" y="1712896"/>
            <a:ext cx="5165581" cy="830997"/>
          </a:xfrm>
          <a:prstGeom prst="rect">
            <a:avLst/>
          </a:prstGeom>
          <a:noFill/>
        </p:spPr>
        <p:txBody>
          <a:bodyPr wrap="none" rtlCol="0">
            <a:spAutoFit/>
          </a:bodyPr>
          <a:lstStyle/>
          <a:p>
            <a:r>
              <a:rPr lang="en-US" sz="1600" dirty="0"/>
              <a:t>Overt signs: smaller eggs, smaller fins, less shy</a:t>
            </a:r>
          </a:p>
          <a:p>
            <a:r>
              <a:rPr lang="en-US" sz="1600" dirty="0"/>
              <a:t>ALWAYS begins in the first generation</a:t>
            </a:r>
          </a:p>
          <a:p>
            <a:r>
              <a:rPr lang="en-US" sz="1600" dirty="0"/>
              <a:t>Huge impact on survival in wild to adulthood / reproduction</a:t>
            </a:r>
            <a:endParaRPr lang="en-US" sz="1600"/>
          </a:p>
        </p:txBody>
      </p:sp>
    </p:spTree>
    <p:extLst>
      <p:ext uri="{BB962C8B-B14F-4D97-AF65-F5344CB8AC3E}">
        <p14:creationId xmlns:p14="http://schemas.microsoft.com/office/powerpoint/2010/main" val="376192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2527"/>
            <a:ext cx="7886700" cy="745800"/>
          </a:xfrm>
        </p:spPr>
        <p:txBody>
          <a:bodyPr>
            <a:normAutofit fontScale="90000"/>
          </a:bodyPr>
          <a:lstStyle/>
          <a:p>
            <a:pPr algn="ctr"/>
            <a:r>
              <a:rPr lang="en-US" b="1" dirty="0">
                <a:latin typeface="+mn-lt"/>
              </a:rPr>
              <a:t>One Hypothetical Stocking Program:</a:t>
            </a:r>
          </a:p>
        </p:txBody>
      </p:sp>
      <p:sp>
        <p:nvSpPr>
          <p:cNvPr id="3" name="Content Placeholder 2"/>
          <p:cNvSpPr>
            <a:spLocks noGrp="1"/>
          </p:cNvSpPr>
          <p:nvPr>
            <p:ph idx="1"/>
          </p:nvPr>
        </p:nvSpPr>
        <p:spPr>
          <a:xfrm>
            <a:off x="628650" y="2024470"/>
            <a:ext cx="7886700" cy="4118819"/>
          </a:xfrm>
        </p:spPr>
        <p:txBody>
          <a:bodyPr>
            <a:normAutofit fontScale="92500" lnSpcReduction="20000"/>
          </a:bodyPr>
          <a:lstStyle/>
          <a:p>
            <a:r>
              <a:rPr lang="en-US" dirty="0"/>
              <a:t>Issue:  The population of Golden Mahseer in the Best Ever River (BER) seems to be dropping (fishermen are complaining and sightings have decreased)</a:t>
            </a:r>
          </a:p>
          <a:p>
            <a:endParaRPr lang="en-US" dirty="0"/>
          </a:p>
          <a:p>
            <a:r>
              <a:rPr lang="en-US" dirty="0"/>
              <a:t>Response:  The State Fish Hatchery three watersheds over (with its own GM </a:t>
            </a:r>
            <a:r>
              <a:rPr lang="en-US" dirty="0" err="1"/>
              <a:t>broodstock</a:t>
            </a:r>
            <a:r>
              <a:rPr lang="en-US" dirty="0"/>
              <a:t> and production program) is tasked with producing GM fingerlings to stock into the BER.</a:t>
            </a:r>
          </a:p>
          <a:p>
            <a:endParaRPr lang="en-US" dirty="0"/>
          </a:p>
          <a:p>
            <a:r>
              <a:rPr lang="en-US" dirty="0"/>
              <a:t>Action:  State hatchery personnel go to the BER and spend two weeks collecting 17 adult GM, 10 males and 7 females.</a:t>
            </a:r>
          </a:p>
        </p:txBody>
      </p:sp>
      <p:grpSp>
        <p:nvGrpSpPr>
          <p:cNvPr id="4" name="Group 3">
            <a:extLst>
              <a:ext uri="{FF2B5EF4-FFF2-40B4-BE49-F238E27FC236}">
                <a16:creationId xmlns:a16="http://schemas.microsoft.com/office/drawing/2014/main" id="{E99F990F-649C-0745-8CD3-728D15F090C4}"/>
              </a:ext>
            </a:extLst>
          </p:cNvPr>
          <p:cNvGrpSpPr/>
          <p:nvPr/>
        </p:nvGrpSpPr>
        <p:grpSpPr>
          <a:xfrm>
            <a:off x="0" y="6515101"/>
            <a:ext cx="9144000" cy="342899"/>
            <a:chOff x="0" y="6515101"/>
            <a:chExt cx="9144000" cy="342899"/>
          </a:xfrm>
        </p:grpSpPr>
        <p:sp>
          <p:nvSpPr>
            <p:cNvPr id="5" name="Rectangle 4">
              <a:extLst>
                <a:ext uri="{FF2B5EF4-FFF2-40B4-BE49-F238E27FC236}">
                  <a16:creationId xmlns:a16="http://schemas.microsoft.com/office/drawing/2014/main" id="{9BE3ADCE-8045-FD4A-8C2B-78CB9B47A1FA}"/>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A8358FB9-0546-D142-9687-3ADBC1F27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7" name="Rectangle 6">
            <a:extLst>
              <a:ext uri="{FF2B5EF4-FFF2-40B4-BE49-F238E27FC236}">
                <a16:creationId xmlns:a16="http://schemas.microsoft.com/office/drawing/2014/main" id="{4ED67CBB-C8CC-974B-9749-24F7D6D96B54}"/>
              </a:ext>
            </a:extLst>
          </p:cNvPr>
          <p:cNvSpPr/>
          <p:nvPr/>
        </p:nvSpPr>
        <p:spPr>
          <a:xfrm>
            <a:off x="3851910" y="5772150"/>
            <a:ext cx="5292090" cy="7618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85047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2527"/>
            <a:ext cx="7886700" cy="745800"/>
          </a:xfrm>
        </p:spPr>
        <p:txBody>
          <a:bodyPr>
            <a:normAutofit fontScale="90000"/>
          </a:bodyPr>
          <a:lstStyle/>
          <a:p>
            <a:pPr algn="ctr"/>
            <a:r>
              <a:rPr lang="en-US" b="1" dirty="0">
                <a:latin typeface="+mn-lt"/>
              </a:rPr>
              <a:t>One Hypothetical Stocking Program:</a:t>
            </a:r>
          </a:p>
        </p:txBody>
      </p:sp>
      <p:sp>
        <p:nvSpPr>
          <p:cNvPr id="3" name="Content Placeholder 2"/>
          <p:cNvSpPr>
            <a:spLocks noGrp="1"/>
          </p:cNvSpPr>
          <p:nvPr>
            <p:ph idx="1"/>
          </p:nvPr>
        </p:nvSpPr>
        <p:spPr>
          <a:xfrm>
            <a:off x="628650" y="2024470"/>
            <a:ext cx="7886700" cy="4118819"/>
          </a:xfrm>
        </p:spPr>
        <p:txBody>
          <a:bodyPr>
            <a:normAutofit fontScale="85000" lnSpcReduction="20000"/>
          </a:bodyPr>
          <a:lstStyle/>
          <a:p>
            <a:r>
              <a:rPr lang="en-US" dirty="0"/>
              <a:t>Production:  The collected BER population of adult GM is spawned</a:t>
            </a:r>
          </a:p>
          <a:p>
            <a:pPr marL="457200" lvl="1" indent="0">
              <a:buNone/>
            </a:pPr>
            <a:r>
              <a:rPr lang="en-US" sz="1700" i="1" dirty="0"/>
              <a:t>[eggs from 3 females (10,000, 1,000 and 500 eggs respectively) are fertilized with sperm from 6 males 9) Ne = 3.5]</a:t>
            </a:r>
          </a:p>
          <a:p>
            <a:pPr marL="0" indent="0">
              <a:buNone/>
            </a:pPr>
            <a:endParaRPr lang="en-US" sz="2100" dirty="0"/>
          </a:p>
          <a:p>
            <a:r>
              <a:rPr lang="en-US" dirty="0"/>
              <a:t>Additional:  The State Fish Hatchery also spawned excess non-BER   </a:t>
            </a:r>
            <a:r>
              <a:rPr lang="en-US" dirty="0" err="1"/>
              <a:t>broodstock</a:t>
            </a:r>
            <a:r>
              <a:rPr lang="en-US" dirty="0"/>
              <a:t> (a combination of fish from several other watersheds) three watersheds over) to produce very large numbers of offspring.</a:t>
            </a:r>
          </a:p>
          <a:p>
            <a:pPr marL="0" indent="0">
              <a:buNone/>
            </a:pPr>
            <a:endParaRPr lang="en-US" dirty="0"/>
          </a:p>
          <a:p>
            <a:r>
              <a:rPr lang="en-US" dirty="0"/>
              <a:t>Action:  State hatchery personnel stocked all 11,500 BER offspring, together with 15,000 non-BER offspring into the three best GM spawning tributaries on the BER</a:t>
            </a:r>
            <a:r>
              <a:rPr lang="mr-IN" dirty="0"/>
              <a:t>…</a:t>
            </a:r>
            <a:r>
              <a:rPr lang="en-US" dirty="0"/>
              <a:t>that had 2-300 wild offspring each.</a:t>
            </a:r>
          </a:p>
        </p:txBody>
      </p:sp>
      <p:grpSp>
        <p:nvGrpSpPr>
          <p:cNvPr id="4" name="Group 3">
            <a:extLst>
              <a:ext uri="{FF2B5EF4-FFF2-40B4-BE49-F238E27FC236}">
                <a16:creationId xmlns:a16="http://schemas.microsoft.com/office/drawing/2014/main" id="{A440816E-F54B-AF4F-850E-D35FEA120C85}"/>
              </a:ext>
            </a:extLst>
          </p:cNvPr>
          <p:cNvGrpSpPr/>
          <p:nvPr/>
        </p:nvGrpSpPr>
        <p:grpSpPr>
          <a:xfrm>
            <a:off x="0" y="6515101"/>
            <a:ext cx="9144000" cy="342899"/>
            <a:chOff x="0" y="6515101"/>
            <a:chExt cx="9144000" cy="342899"/>
          </a:xfrm>
        </p:grpSpPr>
        <p:sp>
          <p:nvSpPr>
            <p:cNvPr id="5" name="Rectangle 4">
              <a:extLst>
                <a:ext uri="{FF2B5EF4-FFF2-40B4-BE49-F238E27FC236}">
                  <a16:creationId xmlns:a16="http://schemas.microsoft.com/office/drawing/2014/main" id="{329F69E9-63B2-4E43-9544-DE8FAC31E838}"/>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69142D1C-DD8C-2646-89B4-1CCA31EED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7" name="Rectangle 6">
            <a:extLst>
              <a:ext uri="{FF2B5EF4-FFF2-40B4-BE49-F238E27FC236}">
                <a16:creationId xmlns:a16="http://schemas.microsoft.com/office/drawing/2014/main" id="{2D998B4C-5FF2-AE48-B6C2-344AAF9ADFF5}"/>
              </a:ext>
            </a:extLst>
          </p:cNvPr>
          <p:cNvSpPr/>
          <p:nvPr/>
        </p:nvSpPr>
        <p:spPr>
          <a:xfrm>
            <a:off x="3851910" y="5909310"/>
            <a:ext cx="5292090" cy="59400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3710212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888672-CB9A-DC42-B1EC-F2F3B6B51619}"/>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9" name="Picture 2" descr="Invent">
            <a:extLst>
              <a:ext uri="{FF2B5EF4-FFF2-40B4-BE49-F238E27FC236}">
                <a16:creationId xmlns:a16="http://schemas.microsoft.com/office/drawing/2014/main" id="{3C428034-A58E-604E-9E85-F75404439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4" name="TextBox 3">
            <a:extLst>
              <a:ext uri="{FF2B5EF4-FFF2-40B4-BE49-F238E27FC236}">
                <a16:creationId xmlns:a16="http://schemas.microsoft.com/office/drawing/2014/main" id="{8D268EA2-8B8C-CE45-96BC-6FDB3C640694}"/>
              </a:ext>
            </a:extLst>
          </p:cNvPr>
          <p:cNvSpPr txBox="1"/>
          <p:nvPr/>
        </p:nvSpPr>
        <p:spPr>
          <a:xfrm>
            <a:off x="2444370" y="323989"/>
            <a:ext cx="4255267" cy="523220"/>
          </a:xfrm>
          <a:prstGeom prst="rect">
            <a:avLst/>
          </a:prstGeom>
          <a:noFill/>
        </p:spPr>
        <p:txBody>
          <a:bodyPr wrap="none" rtlCol="0">
            <a:spAutoFit/>
          </a:bodyPr>
          <a:lstStyle/>
          <a:p>
            <a:pPr algn="ctr"/>
            <a:r>
              <a:rPr lang="en-US" sz="2800" dirty="0"/>
              <a:t>Bhutan’s Mitigation Options</a:t>
            </a:r>
          </a:p>
        </p:txBody>
      </p:sp>
      <p:pic>
        <p:nvPicPr>
          <p:cNvPr id="7" name="Picture 6">
            <a:extLst>
              <a:ext uri="{FF2B5EF4-FFF2-40B4-BE49-F238E27FC236}">
                <a16:creationId xmlns:a16="http://schemas.microsoft.com/office/drawing/2014/main" id="{1B6B9A20-3757-F141-A464-D23D543A7D63}"/>
              </a:ext>
            </a:extLst>
          </p:cNvPr>
          <p:cNvPicPr>
            <a:picLocks noChangeAspect="1"/>
          </p:cNvPicPr>
          <p:nvPr/>
        </p:nvPicPr>
        <p:blipFill>
          <a:blip r:embed="rId3"/>
          <a:stretch>
            <a:fillRect/>
          </a:stretch>
        </p:blipFill>
        <p:spPr>
          <a:xfrm>
            <a:off x="0" y="985652"/>
            <a:ext cx="9144000" cy="5548358"/>
          </a:xfrm>
          <a:prstGeom prst="rect">
            <a:avLst/>
          </a:prstGeom>
        </p:spPr>
      </p:pic>
    </p:spTree>
    <p:extLst>
      <p:ext uri="{BB962C8B-B14F-4D97-AF65-F5344CB8AC3E}">
        <p14:creationId xmlns:p14="http://schemas.microsoft.com/office/powerpoint/2010/main" val="1916691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2527"/>
            <a:ext cx="7886700" cy="745800"/>
          </a:xfrm>
        </p:spPr>
        <p:txBody>
          <a:bodyPr>
            <a:normAutofit fontScale="90000"/>
          </a:bodyPr>
          <a:lstStyle/>
          <a:p>
            <a:pPr algn="ctr"/>
            <a:r>
              <a:rPr lang="en-US" b="1" dirty="0">
                <a:latin typeface="+mn-lt"/>
              </a:rPr>
              <a:t>One Hypothetical Stocking Program:</a:t>
            </a:r>
          </a:p>
        </p:txBody>
      </p:sp>
      <p:sp>
        <p:nvSpPr>
          <p:cNvPr id="3" name="Content Placeholder 2"/>
          <p:cNvSpPr>
            <a:spLocks noGrp="1"/>
          </p:cNvSpPr>
          <p:nvPr>
            <p:ph idx="1"/>
          </p:nvPr>
        </p:nvSpPr>
        <p:spPr>
          <a:xfrm>
            <a:off x="628650" y="1595155"/>
            <a:ext cx="7886700" cy="4118819"/>
          </a:xfrm>
        </p:spPr>
        <p:txBody>
          <a:bodyPr>
            <a:normAutofit fontScale="70000" lnSpcReduction="20000"/>
          </a:bodyPr>
          <a:lstStyle/>
          <a:p>
            <a:pPr marL="0" indent="0">
              <a:buNone/>
            </a:pPr>
            <a:r>
              <a:rPr lang="en-US" dirty="0"/>
              <a:t>Potential OutcomeS:</a:t>
            </a:r>
          </a:p>
          <a:p>
            <a:pPr marL="0" indent="0">
              <a:buNone/>
            </a:pPr>
            <a:endParaRPr lang="en-US" dirty="0"/>
          </a:p>
          <a:p>
            <a:pPr marL="385763" indent="-385763">
              <a:buAutoNum type="arabicParenBoth"/>
            </a:pPr>
            <a:r>
              <a:rPr lang="en-US" dirty="0"/>
              <a:t>Wild offspring in the three stocked tributaries experienced heavy competition, resulting in decreased growth/increased mortality.</a:t>
            </a:r>
          </a:p>
          <a:p>
            <a:pPr marL="385763" indent="-385763">
              <a:buAutoNum type="arabicParenBoth"/>
            </a:pPr>
            <a:endParaRPr lang="en-US" dirty="0"/>
          </a:p>
          <a:p>
            <a:pPr marL="385763" indent="-385763">
              <a:buAutoNum type="arabicParenBoth"/>
            </a:pPr>
            <a:r>
              <a:rPr lang="en-US" dirty="0"/>
              <a:t>The surviving population had large numbers of siblings/half siblings, creating the opportunity for high levels of inbreeding after they mature.</a:t>
            </a:r>
          </a:p>
          <a:p>
            <a:pPr marL="385763" indent="-385763">
              <a:buAutoNum type="arabicParenBoth"/>
            </a:pPr>
            <a:endParaRPr lang="en-US" dirty="0"/>
          </a:p>
          <a:p>
            <a:pPr marL="385763" indent="-385763">
              <a:buAutoNum type="arabicParenBoth"/>
            </a:pPr>
            <a:r>
              <a:rPr lang="en-US" dirty="0"/>
              <a:t>The surviving populations also now had large numbers of individuals that were genetically distinct from the BER population (and already compromised via outbreeding depression) which added the opportunity for more outbreeding depression when they matured</a:t>
            </a:r>
            <a:r>
              <a:rPr lang="mr-IN" dirty="0"/>
              <a:t>…</a:t>
            </a:r>
            <a:r>
              <a:rPr lang="en-US" dirty="0"/>
              <a:t>and disease from neighboring carp pond that got mixed.</a:t>
            </a:r>
          </a:p>
        </p:txBody>
      </p:sp>
      <p:grpSp>
        <p:nvGrpSpPr>
          <p:cNvPr id="4" name="Group 3">
            <a:extLst>
              <a:ext uri="{FF2B5EF4-FFF2-40B4-BE49-F238E27FC236}">
                <a16:creationId xmlns:a16="http://schemas.microsoft.com/office/drawing/2014/main" id="{28560181-2DAE-BD43-82EC-3351FA6B8732}"/>
              </a:ext>
            </a:extLst>
          </p:cNvPr>
          <p:cNvGrpSpPr/>
          <p:nvPr/>
        </p:nvGrpSpPr>
        <p:grpSpPr>
          <a:xfrm>
            <a:off x="0" y="6515101"/>
            <a:ext cx="9144000" cy="342899"/>
            <a:chOff x="0" y="6515101"/>
            <a:chExt cx="9144000" cy="342899"/>
          </a:xfrm>
        </p:grpSpPr>
        <p:sp>
          <p:nvSpPr>
            <p:cNvPr id="5" name="Rectangle 4">
              <a:extLst>
                <a:ext uri="{FF2B5EF4-FFF2-40B4-BE49-F238E27FC236}">
                  <a16:creationId xmlns:a16="http://schemas.microsoft.com/office/drawing/2014/main" id="{96680A77-E6F8-DF4D-A872-686B1C401D52}"/>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8B02942B-8FE7-684E-80F3-A6A1BC5A2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7" name="Rectangle 6">
            <a:extLst>
              <a:ext uri="{FF2B5EF4-FFF2-40B4-BE49-F238E27FC236}">
                <a16:creationId xmlns:a16="http://schemas.microsoft.com/office/drawing/2014/main" id="{30829877-1BB8-2C4F-8526-A77CE43B8690}"/>
              </a:ext>
            </a:extLst>
          </p:cNvPr>
          <p:cNvSpPr/>
          <p:nvPr/>
        </p:nvSpPr>
        <p:spPr>
          <a:xfrm>
            <a:off x="3851910" y="5852159"/>
            <a:ext cx="5292090" cy="6747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1612028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E5184-5C28-7F46-B70A-C8B72C3725E6}"/>
              </a:ext>
            </a:extLst>
          </p:cNvPr>
          <p:cNvPicPr>
            <a:picLocks noChangeAspect="1"/>
          </p:cNvPicPr>
          <p:nvPr/>
        </p:nvPicPr>
        <p:blipFill>
          <a:blip r:embed="rId3"/>
          <a:stretch>
            <a:fillRect/>
          </a:stretch>
        </p:blipFill>
        <p:spPr>
          <a:xfrm>
            <a:off x="954363" y="0"/>
            <a:ext cx="7235274" cy="6858000"/>
          </a:xfrm>
          <a:prstGeom prst="rect">
            <a:avLst/>
          </a:prstGeom>
        </p:spPr>
      </p:pic>
      <p:grpSp>
        <p:nvGrpSpPr>
          <p:cNvPr id="4" name="Group 3">
            <a:extLst>
              <a:ext uri="{FF2B5EF4-FFF2-40B4-BE49-F238E27FC236}">
                <a16:creationId xmlns:a16="http://schemas.microsoft.com/office/drawing/2014/main" id="{2675200F-84DC-6F41-B700-E71CEBF87CA8}"/>
              </a:ext>
            </a:extLst>
          </p:cNvPr>
          <p:cNvGrpSpPr/>
          <p:nvPr/>
        </p:nvGrpSpPr>
        <p:grpSpPr>
          <a:xfrm>
            <a:off x="0" y="6515101"/>
            <a:ext cx="9144000" cy="342899"/>
            <a:chOff x="0" y="6515101"/>
            <a:chExt cx="9144000" cy="342899"/>
          </a:xfrm>
        </p:grpSpPr>
        <p:sp>
          <p:nvSpPr>
            <p:cNvPr id="5" name="Rectangle 4">
              <a:extLst>
                <a:ext uri="{FF2B5EF4-FFF2-40B4-BE49-F238E27FC236}">
                  <a16:creationId xmlns:a16="http://schemas.microsoft.com/office/drawing/2014/main" id="{207EA93D-5BA6-884B-BB13-A0553D4D60E8}"/>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D945BEDF-D19C-2748-98FB-8CA77DFB1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941544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8" name="TextBox 7">
            <a:extLst>
              <a:ext uri="{FF2B5EF4-FFF2-40B4-BE49-F238E27FC236}">
                <a16:creationId xmlns:a16="http://schemas.microsoft.com/office/drawing/2014/main" id="{22EDA126-8B1C-6C41-B84D-67A6EEAB13FC}"/>
              </a:ext>
            </a:extLst>
          </p:cNvPr>
          <p:cNvSpPr txBox="1"/>
          <p:nvPr/>
        </p:nvSpPr>
        <p:spPr>
          <a:xfrm>
            <a:off x="514030" y="805124"/>
            <a:ext cx="5866029" cy="646331"/>
          </a:xfrm>
          <a:prstGeom prst="rect">
            <a:avLst/>
          </a:prstGeom>
          <a:noFill/>
        </p:spPr>
        <p:txBody>
          <a:bodyPr wrap="none" rtlCol="0">
            <a:spAutoFit/>
          </a:bodyPr>
          <a:lstStyle/>
          <a:p>
            <a:r>
              <a:rPr lang="en-US" sz="3600" b="1" dirty="0"/>
              <a:t>TO STOCK OR NOT TO STOCK?</a:t>
            </a:r>
          </a:p>
        </p:txBody>
      </p:sp>
      <p:sp>
        <p:nvSpPr>
          <p:cNvPr id="9" name="TextBox 8">
            <a:extLst>
              <a:ext uri="{FF2B5EF4-FFF2-40B4-BE49-F238E27FC236}">
                <a16:creationId xmlns:a16="http://schemas.microsoft.com/office/drawing/2014/main" id="{7227A0F0-1140-644F-AC0E-C1C3F0771D6B}"/>
              </a:ext>
            </a:extLst>
          </p:cNvPr>
          <p:cNvSpPr txBox="1"/>
          <p:nvPr/>
        </p:nvSpPr>
        <p:spPr>
          <a:xfrm>
            <a:off x="1410822" y="1887247"/>
            <a:ext cx="5516960" cy="523220"/>
          </a:xfrm>
          <a:prstGeom prst="rect">
            <a:avLst/>
          </a:prstGeom>
          <a:noFill/>
        </p:spPr>
        <p:txBody>
          <a:bodyPr wrap="none" rtlCol="0">
            <a:spAutoFit/>
          </a:bodyPr>
          <a:lstStyle/>
          <a:p>
            <a:r>
              <a:rPr lang="en-US" sz="2800" dirty="0"/>
              <a:t>HOW DO WE MAKE THAT DECISION?</a:t>
            </a:r>
          </a:p>
        </p:txBody>
      </p:sp>
      <p:sp>
        <p:nvSpPr>
          <p:cNvPr id="11" name="TextBox 10">
            <a:extLst>
              <a:ext uri="{FF2B5EF4-FFF2-40B4-BE49-F238E27FC236}">
                <a16:creationId xmlns:a16="http://schemas.microsoft.com/office/drawing/2014/main" id="{1779EE27-DA6B-8E45-820F-2770FBB48403}"/>
              </a:ext>
            </a:extLst>
          </p:cNvPr>
          <p:cNvSpPr txBox="1"/>
          <p:nvPr/>
        </p:nvSpPr>
        <p:spPr>
          <a:xfrm>
            <a:off x="2568435" y="2427835"/>
            <a:ext cx="3955827" cy="400110"/>
          </a:xfrm>
          <a:prstGeom prst="rect">
            <a:avLst/>
          </a:prstGeom>
          <a:noFill/>
        </p:spPr>
        <p:txBody>
          <a:bodyPr wrap="none" rtlCol="0">
            <a:spAutoFit/>
          </a:bodyPr>
          <a:lstStyle/>
          <a:p>
            <a:r>
              <a:rPr lang="en-US" sz="2000" dirty="0"/>
              <a:t>WHAT INFORMATION DO WE NEED?</a:t>
            </a:r>
          </a:p>
        </p:txBody>
      </p:sp>
      <p:sp>
        <p:nvSpPr>
          <p:cNvPr id="12" name="TextBox 11">
            <a:extLst>
              <a:ext uri="{FF2B5EF4-FFF2-40B4-BE49-F238E27FC236}">
                <a16:creationId xmlns:a16="http://schemas.microsoft.com/office/drawing/2014/main" id="{C2A9959D-35BE-3D41-B924-7548CEBEECED}"/>
              </a:ext>
            </a:extLst>
          </p:cNvPr>
          <p:cNvSpPr txBox="1"/>
          <p:nvPr/>
        </p:nvSpPr>
        <p:spPr>
          <a:xfrm>
            <a:off x="1477731" y="3643640"/>
            <a:ext cx="6584238" cy="523220"/>
          </a:xfrm>
          <a:prstGeom prst="rect">
            <a:avLst/>
          </a:prstGeom>
          <a:noFill/>
        </p:spPr>
        <p:txBody>
          <a:bodyPr wrap="none" rtlCol="0">
            <a:spAutoFit/>
          </a:bodyPr>
          <a:lstStyle/>
          <a:p>
            <a:r>
              <a:rPr lang="en-US" sz="2800" dirty="0"/>
              <a:t>WHO MAKES THAT DECISION? …AND HOW?</a:t>
            </a:r>
          </a:p>
        </p:txBody>
      </p:sp>
      <p:grpSp>
        <p:nvGrpSpPr>
          <p:cNvPr id="10" name="Group 9">
            <a:extLst>
              <a:ext uri="{FF2B5EF4-FFF2-40B4-BE49-F238E27FC236}">
                <a16:creationId xmlns:a16="http://schemas.microsoft.com/office/drawing/2014/main" id="{510C9F04-E55C-074C-B81A-08A90AA57E4D}"/>
              </a:ext>
            </a:extLst>
          </p:cNvPr>
          <p:cNvGrpSpPr/>
          <p:nvPr/>
        </p:nvGrpSpPr>
        <p:grpSpPr>
          <a:xfrm>
            <a:off x="0" y="6515101"/>
            <a:ext cx="9144000" cy="342899"/>
            <a:chOff x="0" y="6515101"/>
            <a:chExt cx="9144000" cy="342899"/>
          </a:xfrm>
        </p:grpSpPr>
        <p:sp>
          <p:nvSpPr>
            <p:cNvPr id="13" name="Rectangle 12">
              <a:extLst>
                <a:ext uri="{FF2B5EF4-FFF2-40B4-BE49-F238E27FC236}">
                  <a16:creationId xmlns:a16="http://schemas.microsoft.com/office/drawing/2014/main" id="{1056943F-EEE2-5243-9CAF-B46C65BB6E8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4" name="Picture 2" descr="Invent">
              <a:extLst>
                <a:ext uri="{FF2B5EF4-FFF2-40B4-BE49-F238E27FC236}">
                  <a16:creationId xmlns:a16="http://schemas.microsoft.com/office/drawing/2014/main" id="{04EAE1C8-098B-E040-94C9-C0F62831F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5" name="Rectangle 14">
            <a:extLst>
              <a:ext uri="{FF2B5EF4-FFF2-40B4-BE49-F238E27FC236}">
                <a16:creationId xmlns:a16="http://schemas.microsoft.com/office/drawing/2014/main" id="{D9C138A7-DE5A-EE40-A39E-4F78EEA88C25}"/>
              </a:ext>
            </a:extLst>
          </p:cNvPr>
          <p:cNvSpPr/>
          <p:nvPr/>
        </p:nvSpPr>
        <p:spPr>
          <a:xfrm>
            <a:off x="1900303" y="4918690"/>
            <a:ext cx="5292090" cy="422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558220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86CADE98-A92B-5648-98E9-B7119C085C60}"/>
              </a:ext>
            </a:extLst>
          </p:cNvPr>
          <p:cNvSpPr txBox="1"/>
          <p:nvPr/>
        </p:nvSpPr>
        <p:spPr>
          <a:xfrm>
            <a:off x="861774" y="1277175"/>
            <a:ext cx="4841325" cy="584775"/>
          </a:xfrm>
          <a:prstGeom prst="rect">
            <a:avLst/>
          </a:prstGeom>
          <a:noFill/>
        </p:spPr>
        <p:txBody>
          <a:bodyPr wrap="none" rtlCol="0">
            <a:spAutoFit/>
          </a:bodyPr>
          <a:lstStyle/>
          <a:p>
            <a:r>
              <a:rPr lang="en-US" sz="3200" b="1" dirty="0"/>
              <a:t>A MODEL OF THE PROCESS:</a:t>
            </a:r>
          </a:p>
        </p:txBody>
      </p:sp>
      <p:sp>
        <p:nvSpPr>
          <p:cNvPr id="4" name="TextBox 3">
            <a:extLst>
              <a:ext uri="{FF2B5EF4-FFF2-40B4-BE49-F238E27FC236}">
                <a16:creationId xmlns:a16="http://schemas.microsoft.com/office/drawing/2014/main" id="{2D1E24A6-337E-2143-8108-F362AA081BD9}"/>
              </a:ext>
            </a:extLst>
          </p:cNvPr>
          <p:cNvSpPr txBox="1"/>
          <p:nvPr/>
        </p:nvSpPr>
        <p:spPr>
          <a:xfrm>
            <a:off x="1754373" y="2466753"/>
            <a:ext cx="6709914" cy="2123658"/>
          </a:xfrm>
          <a:prstGeom prst="rect">
            <a:avLst/>
          </a:prstGeom>
          <a:noFill/>
        </p:spPr>
        <p:txBody>
          <a:bodyPr wrap="none" rtlCol="0">
            <a:spAutoFit/>
          </a:bodyPr>
          <a:lstStyle/>
          <a:p>
            <a:r>
              <a:rPr lang="en-US" sz="2400" dirty="0"/>
              <a:t>A PLAN THAT DESCRIBES PROPOSED ACTIONS</a:t>
            </a:r>
          </a:p>
          <a:p>
            <a:endParaRPr lang="en-US" sz="2400" dirty="0"/>
          </a:p>
          <a:p>
            <a:r>
              <a:rPr lang="en-US" sz="2400" dirty="0"/>
              <a:t>EVALUATION PROCESS – TO WEIGH COSTS/BENEFITS</a:t>
            </a:r>
          </a:p>
          <a:p>
            <a:r>
              <a:rPr lang="en-US" sz="2400" dirty="0"/>
              <a:t>		</a:t>
            </a:r>
          </a:p>
          <a:p>
            <a:endParaRPr lang="en-US" dirty="0"/>
          </a:p>
          <a:p>
            <a:endParaRPr lang="en-US" dirty="0"/>
          </a:p>
        </p:txBody>
      </p:sp>
      <p:grpSp>
        <p:nvGrpSpPr>
          <p:cNvPr id="8" name="Group 7">
            <a:extLst>
              <a:ext uri="{FF2B5EF4-FFF2-40B4-BE49-F238E27FC236}">
                <a16:creationId xmlns:a16="http://schemas.microsoft.com/office/drawing/2014/main" id="{26971ECB-80BC-9147-AA65-D85785CC7924}"/>
              </a:ext>
            </a:extLst>
          </p:cNvPr>
          <p:cNvGrpSpPr/>
          <p:nvPr/>
        </p:nvGrpSpPr>
        <p:grpSpPr>
          <a:xfrm>
            <a:off x="0" y="6515101"/>
            <a:ext cx="9144000" cy="342899"/>
            <a:chOff x="0" y="6515101"/>
            <a:chExt cx="9144000" cy="342899"/>
          </a:xfrm>
        </p:grpSpPr>
        <p:sp>
          <p:nvSpPr>
            <p:cNvPr id="9" name="Rectangle 8">
              <a:extLst>
                <a:ext uri="{FF2B5EF4-FFF2-40B4-BE49-F238E27FC236}">
                  <a16:creationId xmlns:a16="http://schemas.microsoft.com/office/drawing/2014/main" id="{25CC8347-537F-244C-B488-84DAC9D24C5F}"/>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7D582648-A4FF-864C-A133-C37912E83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1" name="Rectangle 10">
            <a:extLst>
              <a:ext uri="{FF2B5EF4-FFF2-40B4-BE49-F238E27FC236}">
                <a16:creationId xmlns:a16="http://schemas.microsoft.com/office/drawing/2014/main" id="{122B1C8D-3984-5945-90DF-D1F5E6FF622E}"/>
              </a:ext>
            </a:extLst>
          </p:cNvPr>
          <p:cNvSpPr/>
          <p:nvPr/>
        </p:nvSpPr>
        <p:spPr>
          <a:xfrm>
            <a:off x="1900303" y="4918690"/>
            <a:ext cx="5292090" cy="422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3373619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004679B9-029A-6E4A-8767-460529D02978}"/>
              </a:ext>
            </a:extLst>
          </p:cNvPr>
          <p:cNvSpPr txBox="1"/>
          <p:nvPr/>
        </p:nvSpPr>
        <p:spPr>
          <a:xfrm>
            <a:off x="1152506" y="1084664"/>
            <a:ext cx="3135602" cy="584775"/>
          </a:xfrm>
          <a:prstGeom prst="rect">
            <a:avLst/>
          </a:prstGeom>
          <a:noFill/>
        </p:spPr>
        <p:txBody>
          <a:bodyPr wrap="none" rtlCol="0">
            <a:spAutoFit/>
          </a:bodyPr>
          <a:lstStyle/>
          <a:p>
            <a:r>
              <a:rPr lang="en-US" sz="3200" b="1" dirty="0"/>
              <a:t>PLAN CONTENTS:</a:t>
            </a:r>
          </a:p>
        </p:txBody>
      </p:sp>
      <p:sp>
        <p:nvSpPr>
          <p:cNvPr id="4" name="TextBox 3">
            <a:extLst>
              <a:ext uri="{FF2B5EF4-FFF2-40B4-BE49-F238E27FC236}">
                <a16:creationId xmlns:a16="http://schemas.microsoft.com/office/drawing/2014/main" id="{4BE7B2D9-3381-5F48-9215-849EC4BB55D5}"/>
              </a:ext>
            </a:extLst>
          </p:cNvPr>
          <p:cNvSpPr txBox="1"/>
          <p:nvPr/>
        </p:nvSpPr>
        <p:spPr>
          <a:xfrm>
            <a:off x="2040675" y="1937917"/>
            <a:ext cx="3746025" cy="2585323"/>
          </a:xfrm>
          <a:prstGeom prst="rect">
            <a:avLst/>
          </a:prstGeom>
          <a:noFill/>
        </p:spPr>
        <p:txBody>
          <a:bodyPr wrap="none" rtlCol="0">
            <a:spAutoFit/>
          </a:bodyPr>
          <a:lstStyle/>
          <a:p>
            <a:r>
              <a:rPr lang="en-US" dirty="0"/>
              <a:t>WHY</a:t>
            </a:r>
          </a:p>
          <a:p>
            <a:r>
              <a:rPr lang="en-US" dirty="0"/>
              <a:t>WHAT</a:t>
            </a:r>
          </a:p>
          <a:p>
            <a:r>
              <a:rPr lang="en-US" dirty="0"/>
              <a:t>HOW </a:t>
            </a:r>
          </a:p>
          <a:p>
            <a:r>
              <a:rPr lang="en-US" dirty="0"/>
              <a:t>WHERE </a:t>
            </a:r>
          </a:p>
          <a:p>
            <a:r>
              <a:rPr lang="en-US" dirty="0"/>
              <a:t>WHEN </a:t>
            </a:r>
          </a:p>
          <a:p>
            <a:endParaRPr lang="en-US" dirty="0"/>
          </a:p>
          <a:p>
            <a:r>
              <a:rPr lang="en-US" dirty="0"/>
              <a:t>COST ANALYSIS</a:t>
            </a:r>
          </a:p>
          <a:p>
            <a:endParaRPr lang="en-US" dirty="0"/>
          </a:p>
          <a:p>
            <a:r>
              <a:rPr lang="en-US" dirty="0"/>
              <a:t>MONITORING AND EVALUATION PLAN</a:t>
            </a:r>
          </a:p>
        </p:txBody>
      </p:sp>
      <p:grpSp>
        <p:nvGrpSpPr>
          <p:cNvPr id="8" name="Group 7">
            <a:extLst>
              <a:ext uri="{FF2B5EF4-FFF2-40B4-BE49-F238E27FC236}">
                <a16:creationId xmlns:a16="http://schemas.microsoft.com/office/drawing/2014/main" id="{283B6933-E345-6349-B1C4-193C1F57829C}"/>
              </a:ext>
            </a:extLst>
          </p:cNvPr>
          <p:cNvGrpSpPr/>
          <p:nvPr/>
        </p:nvGrpSpPr>
        <p:grpSpPr>
          <a:xfrm>
            <a:off x="0" y="6515101"/>
            <a:ext cx="9144000" cy="342899"/>
            <a:chOff x="0" y="6515101"/>
            <a:chExt cx="9144000" cy="342899"/>
          </a:xfrm>
        </p:grpSpPr>
        <p:sp>
          <p:nvSpPr>
            <p:cNvPr id="9" name="Rectangle 8">
              <a:extLst>
                <a:ext uri="{FF2B5EF4-FFF2-40B4-BE49-F238E27FC236}">
                  <a16:creationId xmlns:a16="http://schemas.microsoft.com/office/drawing/2014/main" id="{EFD45370-EC85-DF4E-85AB-80A62EAA1AA6}"/>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5D57F2B0-6E57-E342-838D-547171050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1" name="Rectangle 10">
            <a:extLst>
              <a:ext uri="{FF2B5EF4-FFF2-40B4-BE49-F238E27FC236}">
                <a16:creationId xmlns:a16="http://schemas.microsoft.com/office/drawing/2014/main" id="{3ADF74F1-BE1D-0A40-983A-011564B90A5D}"/>
              </a:ext>
            </a:extLst>
          </p:cNvPr>
          <p:cNvSpPr/>
          <p:nvPr/>
        </p:nvSpPr>
        <p:spPr>
          <a:xfrm>
            <a:off x="1900303" y="4918690"/>
            <a:ext cx="5292090" cy="422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808394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90C4C66F-EE44-3A4F-89A8-A40CBD5885A3}"/>
              </a:ext>
            </a:extLst>
          </p:cNvPr>
          <p:cNvSpPr txBox="1"/>
          <p:nvPr/>
        </p:nvSpPr>
        <p:spPr>
          <a:xfrm>
            <a:off x="542261" y="637954"/>
            <a:ext cx="1029449" cy="584775"/>
          </a:xfrm>
          <a:prstGeom prst="rect">
            <a:avLst/>
          </a:prstGeom>
          <a:noFill/>
        </p:spPr>
        <p:txBody>
          <a:bodyPr wrap="none" rtlCol="0">
            <a:spAutoFit/>
          </a:bodyPr>
          <a:lstStyle/>
          <a:p>
            <a:r>
              <a:rPr lang="en-US" sz="3200" b="1" dirty="0"/>
              <a:t>WHY</a:t>
            </a:r>
          </a:p>
        </p:txBody>
      </p:sp>
      <p:sp>
        <p:nvSpPr>
          <p:cNvPr id="4" name="TextBox 3">
            <a:extLst>
              <a:ext uri="{FF2B5EF4-FFF2-40B4-BE49-F238E27FC236}">
                <a16:creationId xmlns:a16="http://schemas.microsoft.com/office/drawing/2014/main" id="{ED390B0D-BF30-4C40-9A16-243032DBB252}"/>
              </a:ext>
            </a:extLst>
          </p:cNvPr>
          <p:cNvSpPr txBox="1"/>
          <p:nvPr/>
        </p:nvSpPr>
        <p:spPr>
          <a:xfrm>
            <a:off x="1754372" y="745675"/>
            <a:ext cx="5018361" cy="369332"/>
          </a:xfrm>
          <a:prstGeom prst="rect">
            <a:avLst/>
          </a:prstGeom>
          <a:noFill/>
        </p:spPr>
        <p:txBody>
          <a:bodyPr wrap="none" rtlCol="0">
            <a:spAutoFit/>
          </a:bodyPr>
          <a:lstStyle/>
          <a:p>
            <a:r>
              <a:rPr lang="en-US" dirty="0"/>
              <a:t>[THE RATIONALE FOR RAISING AND STOCKING FISH]</a:t>
            </a:r>
          </a:p>
        </p:txBody>
      </p:sp>
      <p:sp>
        <p:nvSpPr>
          <p:cNvPr id="6" name="TextBox 5">
            <a:extLst>
              <a:ext uri="{FF2B5EF4-FFF2-40B4-BE49-F238E27FC236}">
                <a16:creationId xmlns:a16="http://schemas.microsoft.com/office/drawing/2014/main" id="{CB2E2DF2-9048-1745-9036-57440F0F076F}"/>
              </a:ext>
            </a:extLst>
          </p:cNvPr>
          <p:cNvSpPr txBox="1"/>
          <p:nvPr/>
        </p:nvSpPr>
        <p:spPr>
          <a:xfrm>
            <a:off x="861237" y="1491350"/>
            <a:ext cx="6921796" cy="1754326"/>
          </a:xfrm>
          <a:prstGeom prst="rect">
            <a:avLst/>
          </a:prstGeom>
          <a:noFill/>
        </p:spPr>
        <p:txBody>
          <a:bodyPr wrap="square" rtlCol="0">
            <a:spAutoFit/>
          </a:bodyPr>
          <a:lstStyle/>
          <a:p>
            <a:r>
              <a:rPr lang="en-US" dirty="0"/>
              <a:t>DETERMINE IF THE STOCKING INVOLVES PUTTING FISH:</a:t>
            </a:r>
          </a:p>
          <a:p>
            <a:r>
              <a:rPr lang="en-US" dirty="0"/>
              <a:t>	A.  INTO A CONTAINED ENVIRONMENT TO RAISE FOR FOOD</a:t>
            </a:r>
          </a:p>
          <a:p>
            <a:r>
              <a:rPr lang="en-US" dirty="0"/>
              <a:t>	B.  INTO THE WILD FOR: </a:t>
            </a:r>
          </a:p>
          <a:p>
            <a:r>
              <a:rPr lang="en-US" dirty="0"/>
              <a:t>		SUPPLEMENTING AN EXISTING POPULATION, </a:t>
            </a:r>
          </a:p>
          <a:p>
            <a:r>
              <a:rPr lang="en-US" dirty="0"/>
              <a:t>		RE-INTRODUCING AN EXTIRPATED POPULATION</a:t>
            </a:r>
          </a:p>
          <a:p>
            <a:r>
              <a:rPr lang="en-US" dirty="0"/>
              <a:t>		ESTABLISHING A NEW POPULATION</a:t>
            </a:r>
          </a:p>
        </p:txBody>
      </p:sp>
      <p:sp>
        <p:nvSpPr>
          <p:cNvPr id="10" name="TextBox 9">
            <a:extLst>
              <a:ext uri="{FF2B5EF4-FFF2-40B4-BE49-F238E27FC236}">
                <a16:creationId xmlns:a16="http://schemas.microsoft.com/office/drawing/2014/main" id="{403DD0C1-C836-8D43-BE15-4C45C01F1EF3}"/>
              </a:ext>
            </a:extLst>
          </p:cNvPr>
          <p:cNvSpPr txBox="1"/>
          <p:nvPr/>
        </p:nvSpPr>
        <p:spPr>
          <a:xfrm>
            <a:off x="1056985" y="4183028"/>
            <a:ext cx="2487989" cy="369332"/>
          </a:xfrm>
          <a:prstGeom prst="rect">
            <a:avLst/>
          </a:prstGeom>
          <a:noFill/>
        </p:spPr>
        <p:txBody>
          <a:bodyPr wrap="none" rtlCol="0">
            <a:spAutoFit/>
          </a:bodyPr>
          <a:lstStyle/>
          <a:p>
            <a:r>
              <a:rPr lang="en-US" dirty="0"/>
              <a:t>FOOD CULTURE PICTURE</a:t>
            </a:r>
          </a:p>
        </p:txBody>
      </p:sp>
      <p:sp>
        <p:nvSpPr>
          <p:cNvPr id="11" name="TextBox 10">
            <a:extLst>
              <a:ext uri="{FF2B5EF4-FFF2-40B4-BE49-F238E27FC236}">
                <a16:creationId xmlns:a16="http://schemas.microsoft.com/office/drawing/2014/main" id="{878A8CE1-E815-1C45-A010-AACD713010D7}"/>
              </a:ext>
            </a:extLst>
          </p:cNvPr>
          <p:cNvSpPr txBox="1"/>
          <p:nvPr/>
        </p:nvSpPr>
        <p:spPr>
          <a:xfrm>
            <a:off x="4969194" y="4183028"/>
            <a:ext cx="3607078" cy="369332"/>
          </a:xfrm>
          <a:prstGeom prst="rect">
            <a:avLst/>
          </a:prstGeom>
          <a:noFill/>
        </p:spPr>
        <p:txBody>
          <a:bodyPr wrap="none" rtlCol="0">
            <a:spAutoFit/>
          </a:bodyPr>
          <a:lstStyle/>
          <a:p>
            <a:r>
              <a:rPr lang="en-US" dirty="0"/>
              <a:t>PHIL PISTER WITH BUCKETS PICTURE</a:t>
            </a:r>
          </a:p>
        </p:txBody>
      </p:sp>
      <p:grpSp>
        <p:nvGrpSpPr>
          <p:cNvPr id="12" name="Group 11">
            <a:extLst>
              <a:ext uri="{FF2B5EF4-FFF2-40B4-BE49-F238E27FC236}">
                <a16:creationId xmlns:a16="http://schemas.microsoft.com/office/drawing/2014/main" id="{E9F11D8D-AFE4-3D4E-BEC7-B61F0C2DC00C}"/>
              </a:ext>
            </a:extLst>
          </p:cNvPr>
          <p:cNvGrpSpPr/>
          <p:nvPr/>
        </p:nvGrpSpPr>
        <p:grpSpPr>
          <a:xfrm>
            <a:off x="0" y="6515101"/>
            <a:ext cx="9144000" cy="342899"/>
            <a:chOff x="0" y="6515101"/>
            <a:chExt cx="9144000" cy="342899"/>
          </a:xfrm>
        </p:grpSpPr>
        <p:sp>
          <p:nvSpPr>
            <p:cNvPr id="13" name="Rectangle 12">
              <a:extLst>
                <a:ext uri="{FF2B5EF4-FFF2-40B4-BE49-F238E27FC236}">
                  <a16:creationId xmlns:a16="http://schemas.microsoft.com/office/drawing/2014/main" id="{C816D6E7-88A4-A141-97FF-B1FCFCC2377B}"/>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4" name="Picture 2" descr="Invent">
              <a:extLst>
                <a:ext uri="{FF2B5EF4-FFF2-40B4-BE49-F238E27FC236}">
                  <a16:creationId xmlns:a16="http://schemas.microsoft.com/office/drawing/2014/main" id="{4A078E0F-4BB3-2949-BE18-C94909B7D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5" name="Rectangle 14">
            <a:extLst>
              <a:ext uri="{FF2B5EF4-FFF2-40B4-BE49-F238E27FC236}">
                <a16:creationId xmlns:a16="http://schemas.microsoft.com/office/drawing/2014/main" id="{0B759DB8-0504-9242-A732-2B0182C2407A}"/>
              </a:ext>
            </a:extLst>
          </p:cNvPr>
          <p:cNvSpPr/>
          <p:nvPr/>
        </p:nvSpPr>
        <p:spPr>
          <a:xfrm>
            <a:off x="1900303" y="4918690"/>
            <a:ext cx="5292090" cy="422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4070807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ED087CAC-4EF2-0B41-A78C-FDF82B2EB4A7}"/>
              </a:ext>
            </a:extLst>
          </p:cNvPr>
          <p:cNvSpPr txBox="1"/>
          <p:nvPr/>
        </p:nvSpPr>
        <p:spPr>
          <a:xfrm>
            <a:off x="199656" y="1160397"/>
            <a:ext cx="8528708" cy="2308324"/>
          </a:xfrm>
          <a:prstGeom prst="rect">
            <a:avLst/>
          </a:prstGeom>
          <a:noFill/>
        </p:spPr>
        <p:txBody>
          <a:bodyPr wrap="square" rtlCol="0">
            <a:spAutoFit/>
          </a:bodyPr>
          <a:lstStyle/>
          <a:p>
            <a:r>
              <a:rPr lang="en-US" sz="2400" dirty="0"/>
              <a:t>IF THE STOCKING INVOLVES PUTTING FISH INTO A CONTAINED ENVIRONMENT TO RAISE FOR FOOD,</a:t>
            </a:r>
          </a:p>
          <a:p>
            <a:endParaRPr lang="en-US" sz="2400" dirty="0"/>
          </a:p>
          <a:p>
            <a:endParaRPr lang="en-US" sz="2400" dirty="0"/>
          </a:p>
          <a:p>
            <a:r>
              <a:rPr lang="en-US" sz="2400" dirty="0"/>
              <a:t>THEN CONCERNS REALLY CENTER AROUND THE POTENTIAL FOR ESCAPE INTO THE WILD.</a:t>
            </a:r>
          </a:p>
        </p:txBody>
      </p:sp>
      <p:sp>
        <p:nvSpPr>
          <p:cNvPr id="4" name="TextBox 3">
            <a:extLst>
              <a:ext uri="{FF2B5EF4-FFF2-40B4-BE49-F238E27FC236}">
                <a16:creationId xmlns:a16="http://schemas.microsoft.com/office/drawing/2014/main" id="{25982ABA-8546-A645-8CDC-28AF94139C05}"/>
              </a:ext>
            </a:extLst>
          </p:cNvPr>
          <p:cNvSpPr txBox="1"/>
          <p:nvPr/>
        </p:nvSpPr>
        <p:spPr>
          <a:xfrm>
            <a:off x="3532909" y="3914178"/>
            <a:ext cx="1899302" cy="369332"/>
          </a:xfrm>
          <a:prstGeom prst="rect">
            <a:avLst/>
          </a:prstGeom>
          <a:solidFill>
            <a:srgbClr val="C00000"/>
          </a:solidFill>
        </p:spPr>
        <p:txBody>
          <a:bodyPr wrap="none" rtlCol="0">
            <a:spAutoFit/>
          </a:bodyPr>
          <a:lstStyle/>
          <a:p>
            <a:r>
              <a:rPr lang="en-US" dirty="0">
                <a:solidFill>
                  <a:schemeClr val="bg1"/>
                </a:solidFill>
              </a:rPr>
              <a:t>PHOTO EXAMPLES</a:t>
            </a:r>
          </a:p>
        </p:txBody>
      </p:sp>
      <p:grpSp>
        <p:nvGrpSpPr>
          <p:cNvPr id="8" name="Group 7">
            <a:extLst>
              <a:ext uri="{FF2B5EF4-FFF2-40B4-BE49-F238E27FC236}">
                <a16:creationId xmlns:a16="http://schemas.microsoft.com/office/drawing/2014/main" id="{56531264-5989-2A4F-BB05-083E854BB2E3}"/>
              </a:ext>
            </a:extLst>
          </p:cNvPr>
          <p:cNvGrpSpPr/>
          <p:nvPr/>
        </p:nvGrpSpPr>
        <p:grpSpPr>
          <a:xfrm>
            <a:off x="0" y="6515101"/>
            <a:ext cx="9144000" cy="342899"/>
            <a:chOff x="0" y="6515101"/>
            <a:chExt cx="9144000" cy="342899"/>
          </a:xfrm>
        </p:grpSpPr>
        <p:sp>
          <p:nvSpPr>
            <p:cNvPr id="9" name="Rectangle 8">
              <a:extLst>
                <a:ext uri="{FF2B5EF4-FFF2-40B4-BE49-F238E27FC236}">
                  <a16:creationId xmlns:a16="http://schemas.microsoft.com/office/drawing/2014/main" id="{58031A22-EC90-5F40-A858-967CD2197E6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BECE062C-DCD7-744D-99E2-CB892741B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4284391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8BC78D55-121C-F947-864D-9B3D0B2C08AD}"/>
              </a:ext>
            </a:extLst>
          </p:cNvPr>
          <p:cNvSpPr txBox="1"/>
          <p:nvPr/>
        </p:nvSpPr>
        <p:spPr>
          <a:xfrm>
            <a:off x="595423" y="988827"/>
            <a:ext cx="6651180" cy="2862322"/>
          </a:xfrm>
          <a:prstGeom prst="rect">
            <a:avLst/>
          </a:prstGeom>
          <a:noFill/>
        </p:spPr>
        <p:txBody>
          <a:bodyPr wrap="none" rtlCol="0">
            <a:spAutoFit/>
          </a:bodyPr>
          <a:lstStyle/>
          <a:p>
            <a:r>
              <a:rPr lang="en-US" dirty="0"/>
              <a:t>IF THE STOCKING INVOLVES PUTTING FISH INTO THE WILD FOR: </a:t>
            </a:r>
          </a:p>
          <a:p>
            <a:r>
              <a:rPr lang="en-US" dirty="0"/>
              <a:t>		SUPPLEMENTING AN EXISTING POPULATION </a:t>
            </a:r>
          </a:p>
          <a:p>
            <a:r>
              <a:rPr lang="en-US" dirty="0"/>
              <a:t>		RE-INTRODUCING AN EXTIRPATED POPULATION</a:t>
            </a:r>
          </a:p>
          <a:p>
            <a:r>
              <a:rPr lang="en-US" dirty="0"/>
              <a:t>		ESTABLISHING A NEW POPULATION</a:t>
            </a:r>
          </a:p>
          <a:p>
            <a:endParaRPr lang="en-US" dirty="0"/>
          </a:p>
          <a:p>
            <a:r>
              <a:rPr lang="en-US" dirty="0"/>
              <a:t>THEN THE PLAN NEEDS TO:</a:t>
            </a:r>
          </a:p>
          <a:p>
            <a:r>
              <a:rPr lang="en-US" dirty="0"/>
              <a:t>		DEFINE THE ISSUE:</a:t>
            </a:r>
          </a:p>
          <a:p>
            <a:r>
              <a:rPr lang="en-US" dirty="0"/>
              <a:t>		STATE THE OBJECTIVE OF THE STOCKING:</a:t>
            </a:r>
          </a:p>
          <a:p>
            <a:r>
              <a:rPr lang="en-US" dirty="0"/>
              <a:t>		DESCRIBE THE EXPECTED/DESIRED OUTCOME(S): </a:t>
            </a:r>
          </a:p>
          <a:p>
            <a:endParaRPr lang="en-US" dirty="0"/>
          </a:p>
        </p:txBody>
      </p:sp>
      <p:sp>
        <p:nvSpPr>
          <p:cNvPr id="4" name="TextBox 3">
            <a:extLst>
              <a:ext uri="{FF2B5EF4-FFF2-40B4-BE49-F238E27FC236}">
                <a16:creationId xmlns:a16="http://schemas.microsoft.com/office/drawing/2014/main" id="{7F1C9962-9677-F343-994F-B87068F8465C}"/>
              </a:ext>
            </a:extLst>
          </p:cNvPr>
          <p:cNvSpPr txBox="1"/>
          <p:nvPr/>
        </p:nvSpPr>
        <p:spPr>
          <a:xfrm>
            <a:off x="820805" y="1881962"/>
            <a:ext cx="184731" cy="369332"/>
          </a:xfrm>
          <a:prstGeom prst="rect">
            <a:avLst/>
          </a:prstGeom>
          <a:noFill/>
        </p:spPr>
        <p:txBody>
          <a:bodyPr wrap="none" rtlCol="0">
            <a:spAutoFit/>
          </a:bodyPr>
          <a:lstStyle/>
          <a:p>
            <a:endParaRPr lang="en-US" dirty="0"/>
          </a:p>
        </p:txBody>
      </p:sp>
      <p:grpSp>
        <p:nvGrpSpPr>
          <p:cNvPr id="9" name="Group 8">
            <a:extLst>
              <a:ext uri="{FF2B5EF4-FFF2-40B4-BE49-F238E27FC236}">
                <a16:creationId xmlns:a16="http://schemas.microsoft.com/office/drawing/2014/main" id="{277816C9-5EDB-8A40-8E82-821318541711}"/>
              </a:ext>
            </a:extLst>
          </p:cNvPr>
          <p:cNvGrpSpPr/>
          <p:nvPr/>
        </p:nvGrpSpPr>
        <p:grpSpPr>
          <a:xfrm>
            <a:off x="0" y="6515101"/>
            <a:ext cx="9144000" cy="342899"/>
            <a:chOff x="0" y="6515101"/>
            <a:chExt cx="9144000" cy="342899"/>
          </a:xfrm>
        </p:grpSpPr>
        <p:sp>
          <p:nvSpPr>
            <p:cNvPr id="10" name="Rectangle 9">
              <a:extLst>
                <a:ext uri="{FF2B5EF4-FFF2-40B4-BE49-F238E27FC236}">
                  <a16:creationId xmlns:a16="http://schemas.microsoft.com/office/drawing/2014/main" id="{1D30DE67-F02D-6F4B-A79A-308FCD437AFF}"/>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1" name="Picture 2" descr="Invent">
              <a:extLst>
                <a:ext uri="{FF2B5EF4-FFF2-40B4-BE49-F238E27FC236}">
                  <a16:creationId xmlns:a16="http://schemas.microsoft.com/office/drawing/2014/main" id="{9C1309C7-1A66-BD41-88FE-59627B0FF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2" name="Rectangle 11">
            <a:extLst>
              <a:ext uri="{FF2B5EF4-FFF2-40B4-BE49-F238E27FC236}">
                <a16:creationId xmlns:a16="http://schemas.microsoft.com/office/drawing/2014/main" id="{AE1EF7D6-F8AA-FE44-924D-E8C1A4CC3F45}"/>
              </a:ext>
            </a:extLst>
          </p:cNvPr>
          <p:cNvSpPr/>
          <p:nvPr/>
        </p:nvSpPr>
        <p:spPr>
          <a:xfrm>
            <a:off x="1900303" y="4918690"/>
            <a:ext cx="5292090" cy="422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4005629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8BC78D55-121C-F947-864D-9B3D0B2C08AD}"/>
              </a:ext>
            </a:extLst>
          </p:cNvPr>
          <p:cNvSpPr txBox="1"/>
          <p:nvPr/>
        </p:nvSpPr>
        <p:spPr>
          <a:xfrm>
            <a:off x="595423" y="988827"/>
            <a:ext cx="6469463" cy="2031325"/>
          </a:xfrm>
          <a:prstGeom prst="rect">
            <a:avLst/>
          </a:prstGeom>
          <a:noFill/>
        </p:spPr>
        <p:txBody>
          <a:bodyPr wrap="none" rtlCol="0">
            <a:spAutoFit/>
          </a:bodyPr>
          <a:lstStyle/>
          <a:p>
            <a:r>
              <a:rPr lang="en-US" dirty="0"/>
              <a:t>IF THE STOCKING INVOLVES PUTTING FISH INTO THE WILD FOR: </a:t>
            </a:r>
          </a:p>
          <a:p>
            <a:r>
              <a:rPr lang="en-US" dirty="0"/>
              <a:t>		SUPPLEMENTING AN EXISTING POPULATION </a:t>
            </a:r>
          </a:p>
          <a:p>
            <a:r>
              <a:rPr lang="en-US" dirty="0"/>
              <a:t>		RE-INTRODUCING AN EXTIRPATED POPULATION</a:t>
            </a:r>
          </a:p>
          <a:p>
            <a:r>
              <a:rPr lang="en-US" dirty="0"/>
              <a:t>		ESTABLISHING A NEW POPULATION</a:t>
            </a:r>
          </a:p>
          <a:p>
            <a:endParaRPr lang="en-US" dirty="0"/>
          </a:p>
          <a:p>
            <a:r>
              <a:rPr lang="en-US" dirty="0"/>
              <a:t>THEN THE PLAN NEEDS TO:</a:t>
            </a:r>
          </a:p>
          <a:p>
            <a:r>
              <a:rPr lang="en-US" dirty="0"/>
              <a:t>		</a:t>
            </a:r>
            <a:r>
              <a:rPr lang="en-US" b="1" dirty="0"/>
              <a:t>DEFINE THE ISSUE</a:t>
            </a:r>
          </a:p>
        </p:txBody>
      </p:sp>
      <p:sp>
        <p:nvSpPr>
          <p:cNvPr id="4" name="TextBox 3">
            <a:extLst>
              <a:ext uri="{FF2B5EF4-FFF2-40B4-BE49-F238E27FC236}">
                <a16:creationId xmlns:a16="http://schemas.microsoft.com/office/drawing/2014/main" id="{7F1C9962-9677-F343-994F-B87068F8465C}"/>
              </a:ext>
            </a:extLst>
          </p:cNvPr>
          <p:cNvSpPr txBox="1"/>
          <p:nvPr/>
        </p:nvSpPr>
        <p:spPr>
          <a:xfrm>
            <a:off x="820805" y="188196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C78ECEDB-321A-9E45-B125-7BE71FE15511}"/>
              </a:ext>
            </a:extLst>
          </p:cNvPr>
          <p:cNvSpPr txBox="1"/>
          <p:nvPr/>
        </p:nvSpPr>
        <p:spPr>
          <a:xfrm>
            <a:off x="1852635" y="4218405"/>
            <a:ext cx="6724341" cy="1754326"/>
          </a:xfrm>
          <a:prstGeom prst="rect">
            <a:avLst/>
          </a:prstGeom>
          <a:noFill/>
        </p:spPr>
        <p:txBody>
          <a:bodyPr wrap="none" rtlCol="0">
            <a:spAutoFit/>
          </a:bodyPr>
          <a:lstStyle/>
          <a:p>
            <a:r>
              <a:rPr lang="en-US" dirty="0"/>
              <a:t>DECREASING NUMBERS OF INDIVIDUALS</a:t>
            </a:r>
          </a:p>
          <a:p>
            <a:r>
              <a:rPr lang="en-US" dirty="0"/>
              <a:t>	OVERFISHING</a:t>
            </a:r>
          </a:p>
          <a:p>
            <a:r>
              <a:rPr lang="en-US" dirty="0"/>
              <a:t>	HABITAT ALTERATION	--  TRIBS=GRAVEL MINING</a:t>
            </a:r>
          </a:p>
          <a:p>
            <a:r>
              <a:rPr lang="en-US" dirty="0"/>
              <a:t>				--  OW=AGRICULTURE</a:t>
            </a:r>
          </a:p>
          <a:p>
            <a:r>
              <a:rPr lang="en-US" dirty="0"/>
              <a:t>				--  MIGRATION=DAMS/ROADS </a:t>
            </a:r>
          </a:p>
          <a:p>
            <a:r>
              <a:rPr lang="en-US" dirty="0"/>
              <a:t>	DISEASE</a:t>
            </a:r>
          </a:p>
        </p:txBody>
      </p:sp>
      <p:grpSp>
        <p:nvGrpSpPr>
          <p:cNvPr id="9" name="Group 8">
            <a:extLst>
              <a:ext uri="{FF2B5EF4-FFF2-40B4-BE49-F238E27FC236}">
                <a16:creationId xmlns:a16="http://schemas.microsoft.com/office/drawing/2014/main" id="{217CA65E-B5F2-064F-AB41-A617CF29F5F5}"/>
              </a:ext>
            </a:extLst>
          </p:cNvPr>
          <p:cNvGrpSpPr/>
          <p:nvPr/>
        </p:nvGrpSpPr>
        <p:grpSpPr>
          <a:xfrm>
            <a:off x="0" y="6515101"/>
            <a:ext cx="9144000" cy="342899"/>
            <a:chOff x="0" y="6515101"/>
            <a:chExt cx="9144000" cy="342899"/>
          </a:xfrm>
        </p:grpSpPr>
        <p:sp>
          <p:nvSpPr>
            <p:cNvPr id="10" name="Rectangle 9">
              <a:extLst>
                <a:ext uri="{FF2B5EF4-FFF2-40B4-BE49-F238E27FC236}">
                  <a16:creationId xmlns:a16="http://schemas.microsoft.com/office/drawing/2014/main" id="{0DBFC862-A5A8-554B-B749-01C8FADD638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1" name="Picture 2" descr="Invent">
              <a:extLst>
                <a:ext uri="{FF2B5EF4-FFF2-40B4-BE49-F238E27FC236}">
                  <a16:creationId xmlns:a16="http://schemas.microsoft.com/office/drawing/2014/main" id="{583C29C8-BD5D-B246-A4E3-2068CEA16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2853655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8BC78D55-121C-F947-864D-9B3D0B2C08AD}"/>
              </a:ext>
            </a:extLst>
          </p:cNvPr>
          <p:cNvSpPr txBox="1"/>
          <p:nvPr/>
        </p:nvSpPr>
        <p:spPr>
          <a:xfrm>
            <a:off x="595423" y="988827"/>
            <a:ext cx="6682599" cy="2862322"/>
          </a:xfrm>
          <a:prstGeom prst="rect">
            <a:avLst/>
          </a:prstGeom>
          <a:noFill/>
        </p:spPr>
        <p:txBody>
          <a:bodyPr wrap="none" rtlCol="0">
            <a:spAutoFit/>
          </a:bodyPr>
          <a:lstStyle/>
          <a:p>
            <a:r>
              <a:rPr lang="en-US" dirty="0"/>
              <a:t>IF THE STOCKING INVOLVES PUTTING FISH INTO THE WILD FOR: </a:t>
            </a:r>
          </a:p>
          <a:p>
            <a:r>
              <a:rPr lang="en-US" dirty="0"/>
              <a:t>		SUPPLEMENTING AN EXISTING POPULATION </a:t>
            </a:r>
          </a:p>
          <a:p>
            <a:r>
              <a:rPr lang="en-US" dirty="0"/>
              <a:t>		RE-INTRODUCING AN EXTIRPATED POPULATION</a:t>
            </a:r>
          </a:p>
          <a:p>
            <a:r>
              <a:rPr lang="en-US" dirty="0"/>
              <a:t>		ESTABLISHING A NEW POPULATION</a:t>
            </a:r>
          </a:p>
          <a:p>
            <a:endParaRPr lang="en-US" dirty="0"/>
          </a:p>
          <a:p>
            <a:r>
              <a:rPr lang="en-US" dirty="0"/>
              <a:t>THEN THE PLAN NEEDS TO:</a:t>
            </a:r>
          </a:p>
          <a:p>
            <a:r>
              <a:rPr lang="en-US" dirty="0"/>
              <a:t>		DEFINE THE ISSUE:</a:t>
            </a:r>
          </a:p>
          <a:p>
            <a:r>
              <a:rPr lang="en-US" dirty="0"/>
              <a:t>		</a:t>
            </a:r>
            <a:r>
              <a:rPr lang="en-US" b="1" dirty="0"/>
              <a:t>STATE THE OBJECTIVE OF THE STOCKING:</a:t>
            </a:r>
          </a:p>
          <a:p>
            <a:r>
              <a:rPr lang="en-US" b="1" dirty="0"/>
              <a:t>		DESCRIBE THE EXPECTED/DESIRED OUTCOME(S):</a:t>
            </a:r>
          </a:p>
          <a:p>
            <a:endParaRPr lang="en-US" dirty="0"/>
          </a:p>
        </p:txBody>
      </p:sp>
      <p:sp>
        <p:nvSpPr>
          <p:cNvPr id="6" name="TextBox 5">
            <a:extLst>
              <a:ext uri="{FF2B5EF4-FFF2-40B4-BE49-F238E27FC236}">
                <a16:creationId xmlns:a16="http://schemas.microsoft.com/office/drawing/2014/main" id="{C78ECEDB-321A-9E45-B125-7BE71FE15511}"/>
              </a:ext>
            </a:extLst>
          </p:cNvPr>
          <p:cNvSpPr txBox="1"/>
          <p:nvPr/>
        </p:nvSpPr>
        <p:spPr>
          <a:xfrm>
            <a:off x="2149387" y="5112757"/>
            <a:ext cx="3923766" cy="369332"/>
          </a:xfrm>
          <a:prstGeom prst="rect">
            <a:avLst/>
          </a:prstGeom>
          <a:noFill/>
        </p:spPr>
        <p:txBody>
          <a:bodyPr wrap="none" rtlCol="0">
            <a:spAutoFit/>
          </a:bodyPr>
          <a:lstStyle/>
          <a:p>
            <a:r>
              <a:rPr lang="en-US" dirty="0"/>
              <a:t>EXAMPLE STRATEGY FOR OVERHARVEST</a:t>
            </a:r>
          </a:p>
        </p:txBody>
      </p:sp>
    </p:spTree>
    <p:extLst>
      <p:ext uri="{BB962C8B-B14F-4D97-AF65-F5344CB8AC3E}">
        <p14:creationId xmlns:p14="http://schemas.microsoft.com/office/powerpoint/2010/main" val="2803252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y of aquaculture">
            <a:extLst>
              <a:ext uri="{FF2B5EF4-FFF2-40B4-BE49-F238E27FC236}">
                <a16:creationId xmlns:a16="http://schemas.microsoft.com/office/drawing/2014/main" id="{0523A366-A244-764D-92F1-5FC6460CA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158" y="1037356"/>
            <a:ext cx="3192328" cy="5273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FA0BF2-CE92-F34A-B922-363BC65972E5}"/>
              </a:ext>
            </a:extLst>
          </p:cNvPr>
          <p:cNvSpPr/>
          <p:nvPr/>
        </p:nvSpPr>
        <p:spPr>
          <a:xfrm>
            <a:off x="182413" y="944173"/>
            <a:ext cx="5472481" cy="923330"/>
          </a:xfrm>
          <a:prstGeom prst="rect">
            <a:avLst/>
          </a:prstGeom>
        </p:spPr>
        <p:txBody>
          <a:bodyPr wrap="square">
            <a:spAutoFit/>
          </a:bodyPr>
          <a:lstStyle/>
          <a:p>
            <a:r>
              <a:rPr lang="en-US" spc="300"/>
              <a:t>The first record is from 475 BC, a Chinese man Fan Lai wrote a book to teach others how to raise fish for food. </a:t>
            </a:r>
          </a:p>
        </p:txBody>
      </p:sp>
      <p:sp>
        <p:nvSpPr>
          <p:cNvPr id="4" name="Rectangle 3">
            <a:extLst>
              <a:ext uri="{FF2B5EF4-FFF2-40B4-BE49-F238E27FC236}">
                <a16:creationId xmlns:a16="http://schemas.microsoft.com/office/drawing/2014/main" id="{E16659A1-FFCE-BA44-9B00-4004F9BC2261}"/>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5" name="Picture 2" descr="Invent">
            <a:extLst>
              <a:ext uri="{FF2B5EF4-FFF2-40B4-BE49-F238E27FC236}">
                <a16:creationId xmlns:a16="http://schemas.microsoft.com/office/drawing/2014/main" id="{BDB6B5B6-9E04-CC4E-B13F-F507239D8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3" name="Picture 2" descr="FISH FARMS AND SHRIMP FARMING | Facts and Details | Fish farming, Shrimp  farming, Aqua culture">
            <a:extLst>
              <a:ext uri="{FF2B5EF4-FFF2-40B4-BE49-F238E27FC236}">
                <a16:creationId xmlns:a16="http://schemas.microsoft.com/office/drawing/2014/main" id="{3CD1D540-B4B7-6A40-81FC-5C52F617B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77" y="2141072"/>
            <a:ext cx="4867551" cy="31818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EBFB12B-5A4F-B449-94EB-4E4CFB3D1076}"/>
              </a:ext>
            </a:extLst>
          </p:cNvPr>
          <p:cNvSpPr/>
          <p:nvPr/>
        </p:nvSpPr>
        <p:spPr>
          <a:xfrm>
            <a:off x="1074720" y="5596503"/>
            <a:ext cx="3687869" cy="369332"/>
          </a:xfrm>
          <a:prstGeom prst="rect">
            <a:avLst/>
          </a:prstGeom>
        </p:spPr>
        <p:txBody>
          <a:bodyPr wrap="none">
            <a:spAutoFit/>
          </a:bodyPr>
          <a:lstStyle/>
          <a:p>
            <a:r>
              <a:rPr lang="en-US" b="1" i="1" spc="300"/>
              <a:t>The Classic of Fish Culture</a:t>
            </a:r>
            <a:endParaRPr lang="en-US" i="1"/>
          </a:p>
        </p:txBody>
      </p:sp>
      <p:grpSp>
        <p:nvGrpSpPr>
          <p:cNvPr id="8" name="Group 7">
            <a:extLst>
              <a:ext uri="{FF2B5EF4-FFF2-40B4-BE49-F238E27FC236}">
                <a16:creationId xmlns:a16="http://schemas.microsoft.com/office/drawing/2014/main" id="{798DA4CC-5ADD-0743-AD97-1198DC139CB1}"/>
              </a:ext>
            </a:extLst>
          </p:cNvPr>
          <p:cNvGrpSpPr/>
          <p:nvPr/>
        </p:nvGrpSpPr>
        <p:grpSpPr>
          <a:xfrm>
            <a:off x="0" y="-260536"/>
            <a:ext cx="9144000" cy="906660"/>
            <a:chOff x="0" y="-260536"/>
            <a:chExt cx="9144000" cy="906660"/>
          </a:xfrm>
        </p:grpSpPr>
        <p:sp>
          <p:nvSpPr>
            <p:cNvPr id="9" name="Rectangle 8">
              <a:extLst>
                <a:ext uri="{FF2B5EF4-FFF2-40B4-BE49-F238E27FC236}">
                  <a16:creationId xmlns:a16="http://schemas.microsoft.com/office/drawing/2014/main" id="{9C686AB3-55BD-1446-AF98-993C9B94EEC5}"/>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59A14B-2485-6A42-B021-3D41EDA0B31D}"/>
                </a:ext>
              </a:extLst>
            </p:cNvPr>
            <p:cNvSpPr txBox="1"/>
            <p:nvPr/>
          </p:nvSpPr>
          <p:spPr>
            <a:xfrm>
              <a:off x="0" y="-27021"/>
              <a:ext cx="3549883" cy="461665"/>
            </a:xfrm>
            <a:prstGeom prst="rect">
              <a:avLst/>
            </a:prstGeom>
            <a:noFill/>
          </p:spPr>
          <p:txBody>
            <a:bodyPr wrap="none" rtlCol="0">
              <a:spAutoFit/>
            </a:bodyPr>
            <a:lstStyle/>
            <a:p>
              <a:r>
                <a:rPr lang="en-US" sz="2400" b="1">
                  <a:solidFill>
                    <a:schemeClr val="accent4">
                      <a:lumMod val="40000"/>
                      <a:lumOff val="60000"/>
                    </a:schemeClr>
                  </a:solidFill>
                </a:rPr>
                <a:t>HISTORY OF FISH CULTURE</a:t>
              </a:r>
            </a:p>
          </p:txBody>
        </p:sp>
        <p:pic>
          <p:nvPicPr>
            <p:cNvPr id="11" name="Picture 10">
              <a:extLst>
                <a:ext uri="{FF2B5EF4-FFF2-40B4-BE49-F238E27FC236}">
                  <a16:creationId xmlns:a16="http://schemas.microsoft.com/office/drawing/2014/main" id="{85CCD45D-5A16-EF4D-9723-5331E094675A}"/>
                </a:ext>
              </a:extLst>
            </p:cNvPr>
            <p:cNvPicPr>
              <a:picLocks noChangeAspect="1"/>
            </p:cNvPicPr>
            <p:nvPr/>
          </p:nvPicPr>
          <p:blipFill>
            <a:blip r:embed="rId5"/>
            <a:stretch>
              <a:fillRect/>
            </a:stretch>
          </p:blipFill>
          <p:spPr>
            <a:xfrm rot="2841072">
              <a:off x="8050104" y="-260536"/>
              <a:ext cx="906660" cy="906660"/>
            </a:xfrm>
            <a:prstGeom prst="rect">
              <a:avLst/>
            </a:prstGeom>
          </p:spPr>
        </p:pic>
      </p:grpSp>
    </p:spTree>
    <p:extLst>
      <p:ext uri="{BB962C8B-B14F-4D97-AF65-F5344CB8AC3E}">
        <p14:creationId xmlns:p14="http://schemas.microsoft.com/office/powerpoint/2010/main" val="1662660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8BC78D55-121C-F947-864D-9B3D0B2C08AD}"/>
              </a:ext>
            </a:extLst>
          </p:cNvPr>
          <p:cNvSpPr txBox="1"/>
          <p:nvPr/>
        </p:nvSpPr>
        <p:spPr>
          <a:xfrm>
            <a:off x="595423" y="988827"/>
            <a:ext cx="6598281" cy="2862322"/>
          </a:xfrm>
          <a:prstGeom prst="rect">
            <a:avLst/>
          </a:prstGeom>
          <a:noFill/>
        </p:spPr>
        <p:txBody>
          <a:bodyPr wrap="none" rtlCol="0">
            <a:spAutoFit/>
          </a:bodyPr>
          <a:lstStyle/>
          <a:p>
            <a:r>
              <a:rPr lang="en-US" dirty="0"/>
              <a:t>IF THE STOCKING INVOLVES PUTTING FISH INTO THE WILD FOR: </a:t>
            </a:r>
          </a:p>
          <a:p>
            <a:r>
              <a:rPr lang="en-US" dirty="0"/>
              <a:t>		SUPPLEMENTING AN EXISTING POPULATION </a:t>
            </a:r>
          </a:p>
          <a:p>
            <a:r>
              <a:rPr lang="en-US" dirty="0"/>
              <a:t>		RE-INTRODUCING AN EXTIRPATED POPULATION</a:t>
            </a:r>
          </a:p>
          <a:p>
            <a:r>
              <a:rPr lang="en-US" dirty="0"/>
              <a:t>		ESTABLISHING A NEW POPULATION</a:t>
            </a:r>
          </a:p>
          <a:p>
            <a:endParaRPr lang="en-US" dirty="0"/>
          </a:p>
          <a:p>
            <a:r>
              <a:rPr lang="en-US" dirty="0"/>
              <a:t>THEN THE PLAN NEEDS TO:</a:t>
            </a:r>
          </a:p>
          <a:p>
            <a:r>
              <a:rPr lang="en-US" dirty="0"/>
              <a:t>		DEFINE THE ISSUE:</a:t>
            </a:r>
          </a:p>
          <a:p>
            <a:r>
              <a:rPr lang="en-US" dirty="0"/>
              <a:t>		STATE THE OBJECTIVE OF THE STOCKING:</a:t>
            </a:r>
          </a:p>
          <a:p>
            <a:r>
              <a:rPr lang="en-US" dirty="0"/>
              <a:t>		DESCRIBE THE EXPECTED/DESIRED OUTCOME(S):</a:t>
            </a:r>
          </a:p>
          <a:p>
            <a:endParaRPr lang="en-US" dirty="0"/>
          </a:p>
        </p:txBody>
      </p:sp>
      <p:sp>
        <p:nvSpPr>
          <p:cNvPr id="6" name="TextBox 5">
            <a:extLst>
              <a:ext uri="{FF2B5EF4-FFF2-40B4-BE49-F238E27FC236}">
                <a16:creationId xmlns:a16="http://schemas.microsoft.com/office/drawing/2014/main" id="{C78ECEDB-321A-9E45-B125-7BE71FE15511}"/>
              </a:ext>
            </a:extLst>
          </p:cNvPr>
          <p:cNvSpPr txBox="1"/>
          <p:nvPr/>
        </p:nvSpPr>
        <p:spPr>
          <a:xfrm>
            <a:off x="2149387" y="5112757"/>
            <a:ext cx="4532651" cy="369332"/>
          </a:xfrm>
          <a:prstGeom prst="rect">
            <a:avLst/>
          </a:prstGeom>
          <a:noFill/>
        </p:spPr>
        <p:txBody>
          <a:bodyPr wrap="none" rtlCol="0">
            <a:spAutoFit/>
          </a:bodyPr>
          <a:lstStyle/>
          <a:p>
            <a:r>
              <a:rPr lang="en-US" dirty="0"/>
              <a:t>EXAMPLE STRATEGY FOR HABITAT ALTERATION</a:t>
            </a:r>
          </a:p>
        </p:txBody>
      </p:sp>
      <p:grpSp>
        <p:nvGrpSpPr>
          <p:cNvPr id="8" name="Group 7">
            <a:extLst>
              <a:ext uri="{FF2B5EF4-FFF2-40B4-BE49-F238E27FC236}">
                <a16:creationId xmlns:a16="http://schemas.microsoft.com/office/drawing/2014/main" id="{2016670A-B7AC-1243-A42F-A28F532E82F0}"/>
              </a:ext>
            </a:extLst>
          </p:cNvPr>
          <p:cNvGrpSpPr/>
          <p:nvPr/>
        </p:nvGrpSpPr>
        <p:grpSpPr>
          <a:xfrm>
            <a:off x="0" y="6515101"/>
            <a:ext cx="9144000" cy="342899"/>
            <a:chOff x="0" y="6515101"/>
            <a:chExt cx="9144000" cy="342899"/>
          </a:xfrm>
        </p:grpSpPr>
        <p:sp>
          <p:nvSpPr>
            <p:cNvPr id="9" name="Rectangle 8">
              <a:extLst>
                <a:ext uri="{FF2B5EF4-FFF2-40B4-BE49-F238E27FC236}">
                  <a16:creationId xmlns:a16="http://schemas.microsoft.com/office/drawing/2014/main" id="{32E9B1C9-CA79-5441-8015-1A8D383270B0}"/>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251870CE-B0E8-2C40-A899-F6E705791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
        <p:nvSpPr>
          <p:cNvPr id="11" name="Rectangle 10">
            <a:extLst>
              <a:ext uri="{FF2B5EF4-FFF2-40B4-BE49-F238E27FC236}">
                <a16:creationId xmlns:a16="http://schemas.microsoft.com/office/drawing/2014/main" id="{E16B532D-F8EA-394C-BAB4-1A592512733E}"/>
              </a:ext>
            </a:extLst>
          </p:cNvPr>
          <p:cNvSpPr/>
          <p:nvPr/>
        </p:nvSpPr>
        <p:spPr>
          <a:xfrm>
            <a:off x="1901614" y="5482089"/>
            <a:ext cx="5292090" cy="422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TRANSFER GRAPHIC</a:t>
            </a:r>
          </a:p>
        </p:txBody>
      </p:sp>
    </p:spTree>
    <p:extLst>
      <p:ext uri="{BB962C8B-B14F-4D97-AF65-F5344CB8AC3E}">
        <p14:creationId xmlns:p14="http://schemas.microsoft.com/office/powerpoint/2010/main" val="3107154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60A4AD57-0875-3843-A16E-0DD5A18899A3}"/>
              </a:ext>
            </a:extLst>
          </p:cNvPr>
          <p:cNvSpPr txBox="1"/>
          <p:nvPr/>
        </p:nvSpPr>
        <p:spPr>
          <a:xfrm>
            <a:off x="595424" y="744279"/>
            <a:ext cx="1376274" cy="584775"/>
          </a:xfrm>
          <a:prstGeom prst="rect">
            <a:avLst/>
          </a:prstGeom>
          <a:noFill/>
        </p:spPr>
        <p:txBody>
          <a:bodyPr wrap="none" rtlCol="0">
            <a:spAutoFit/>
          </a:bodyPr>
          <a:lstStyle/>
          <a:p>
            <a:r>
              <a:rPr lang="en-US" sz="3200" b="1" dirty="0"/>
              <a:t>COSTS:</a:t>
            </a:r>
          </a:p>
        </p:txBody>
      </p:sp>
      <p:sp>
        <p:nvSpPr>
          <p:cNvPr id="4" name="TextBox 3">
            <a:extLst>
              <a:ext uri="{FF2B5EF4-FFF2-40B4-BE49-F238E27FC236}">
                <a16:creationId xmlns:a16="http://schemas.microsoft.com/office/drawing/2014/main" id="{D69F9054-5487-8449-BEC0-B3A8980E79F9}"/>
              </a:ext>
            </a:extLst>
          </p:cNvPr>
          <p:cNvSpPr txBox="1"/>
          <p:nvPr/>
        </p:nvSpPr>
        <p:spPr>
          <a:xfrm>
            <a:off x="1307804" y="1704001"/>
            <a:ext cx="7153561" cy="369332"/>
          </a:xfrm>
          <a:prstGeom prst="rect">
            <a:avLst/>
          </a:prstGeom>
          <a:noFill/>
        </p:spPr>
        <p:txBody>
          <a:bodyPr wrap="none" rtlCol="0">
            <a:spAutoFit/>
          </a:bodyPr>
          <a:lstStyle/>
          <a:p>
            <a:r>
              <a:rPr lang="en-US" dirty="0"/>
              <a:t>WHAT IS THE COST OF PRODUCING/OBTAINING, RAISING, AND STOCKING?</a:t>
            </a:r>
          </a:p>
        </p:txBody>
      </p:sp>
      <p:sp>
        <p:nvSpPr>
          <p:cNvPr id="6" name="TextBox 5">
            <a:extLst>
              <a:ext uri="{FF2B5EF4-FFF2-40B4-BE49-F238E27FC236}">
                <a16:creationId xmlns:a16="http://schemas.microsoft.com/office/drawing/2014/main" id="{CBD6472C-D083-D44B-934A-B141A0DB27AA}"/>
              </a:ext>
            </a:extLst>
          </p:cNvPr>
          <p:cNvSpPr txBox="1"/>
          <p:nvPr/>
        </p:nvSpPr>
        <p:spPr>
          <a:xfrm>
            <a:off x="1307804" y="2278840"/>
            <a:ext cx="6178423" cy="646331"/>
          </a:xfrm>
          <a:prstGeom prst="rect">
            <a:avLst/>
          </a:prstGeom>
          <a:noFill/>
        </p:spPr>
        <p:txBody>
          <a:bodyPr wrap="none" rtlCol="0">
            <a:spAutoFit/>
          </a:bodyPr>
          <a:lstStyle/>
          <a:p>
            <a:r>
              <a:rPr lang="en-US" dirty="0"/>
              <a:t>WHAT ARE THE MANPOWER AND FACILITY NEEDS…AND COSTS?</a:t>
            </a:r>
          </a:p>
          <a:p>
            <a:endParaRPr lang="en-US" dirty="0"/>
          </a:p>
        </p:txBody>
      </p:sp>
      <p:sp>
        <p:nvSpPr>
          <p:cNvPr id="9" name="TextBox 8">
            <a:extLst>
              <a:ext uri="{FF2B5EF4-FFF2-40B4-BE49-F238E27FC236}">
                <a16:creationId xmlns:a16="http://schemas.microsoft.com/office/drawing/2014/main" id="{DF19575D-F8D8-AF4E-AF8F-BBE4D8053FC3}"/>
              </a:ext>
            </a:extLst>
          </p:cNvPr>
          <p:cNvSpPr txBox="1"/>
          <p:nvPr/>
        </p:nvSpPr>
        <p:spPr>
          <a:xfrm>
            <a:off x="1307804" y="2857476"/>
            <a:ext cx="6447214" cy="369332"/>
          </a:xfrm>
          <a:prstGeom prst="rect">
            <a:avLst/>
          </a:prstGeom>
          <a:noFill/>
        </p:spPr>
        <p:txBody>
          <a:bodyPr wrap="none" rtlCol="0">
            <a:spAutoFit/>
          </a:bodyPr>
          <a:lstStyle/>
          <a:p>
            <a:r>
              <a:rPr lang="en-US" dirty="0"/>
              <a:t>WHAT ARE THE FINANCIAL SOURCES FOR COVERING THOSE COSTS?</a:t>
            </a:r>
          </a:p>
        </p:txBody>
      </p:sp>
      <p:grpSp>
        <p:nvGrpSpPr>
          <p:cNvPr id="10" name="Group 9">
            <a:extLst>
              <a:ext uri="{FF2B5EF4-FFF2-40B4-BE49-F238E27FC236}">
                <a16:creationId xmlns:a16="http://schemas.microsoft.com/office/drawing/2014/main" id="{EAEC928F-4306-BF44-80D1-B18373BD1177}"/>
              </a:ext>
            </a:extLst>
          </p:cNvPr>
          <p:cNvGrpSpPr/>
          <p:nvPr/>
        </p:nvGrpSpPr>
        <p:grpSpPr>
          <a:xfrm>
            <a:off x="0" y="6515101"/>
            <a:ext cx="9144000" cy="342899"/>
            <a:chOff x="0" y="6515101"/>
            <a:chExt cx="9144000" cy="342899"/>
          </a:xfrm>
        </p:grpSpPr>
        <p:sp>
          <p:nvSpPr>
            <p:cNvPr id="11" name="Rectangle 10">
              <a:extLst>
                <a:ext uri="{FF2B5EF4-FFF2-40B4-BE49-F238E27FC236}">
                  <a16:creationId xmlns:a16="http://schemas.microsoft.com/office/drawing/2014/main" id="{18517729-1BD8-624B-8065-34A6780DBC77}"/>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2" name="Picture 2" descr="Invent">
              <a:extLst>
                <a:ext uri="{FF2B5EF4-FFF2-40B4-BE49-F238E27FC236}">
                  <a16:creationId xmlns:a16="http://schemas.microsoft.com/office/drawing/2014/main" id="{BC428E44-1D1E-B64B-BB93-BB33CE7FD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2318624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A0C03-7778-6947-A30E-3F2BD307F2D9}"/>
              </a:ext>
            </a:extLst>
          </p:cNvPr>
          <p:cNvSpPr txBox="1"/>
          <p:nvPr/>
        </p:nvSpPr>
        <p:spPr>
          <a:xfrm>
            <a:off x="0" y="0"/>
            <a:ext cx="9143999" cy="369332"/>
          </a:xfrm>
          <a:prstGeom prst="rect">
            <a:avLst/>
          </a:prstGeom>
          <a:solidFill>
            <a:srgbClr val="FFC000"/>
          </a:solidFill>
        </p:spPr>
        <p:txBody>
          <a:bodyPr wrap="square" rtlCol="0">
            <a:spAutoFit/>
          </a:bodyPr>
          <a:lstStyle/>
          <a:p>
            <a:r>
              <a:rPr lang="en-US" b="1" spc="300" dirty="0">
                <a:solidFill>
                  <a:schemeClr val="accent4">
                    <a:lumMod val="50000"/>
                  </a:schemeClr>
                </a:solidFill>
              </a:rPr>
              <a:t>THE DECISION PROCESS</a:t>
            </a:r>
          </a:p>
        </p:txBody>
      </p:sp>
      <p:sp>
        <p:nvSpPr>
          <p:cNvPr id="2" name="TextBox 1">
            <a:extLst>
              <a:ext uri="{FF2B5EF4-FFF2-40B4-BE49-F238E27FC236}">
                <a16:creationId xmlns:a16="http://schemas.microsoft.com/office/drawing/2014/main" id="{60A4AD57-0875-3843-A16E-0DD5A18899A3}"/>
              </a:ext>
            </a:extLst>
          </p:cNvPr>
          <p:cNvSpPr txBox="1"/>
          <p:nvPr/>
        </p:nvSpPr>
        <p:spPr>
          <a:xfrm>
            <a:off x="595424" y="744279"/>
            <a:ext cx="5786136" cy="584775"/>
          </a:xfrm>
          <a:prstGeom prst="rect">
            <a:avLst/>
          </a:prstGeom>
          <a:noFill/>
        </p:spPr>
        <p:txBody>
          <a:bodyPr wrap="none" rtlCol="0">
            <a:spAutoFit/>
          </a:bodyPr>
          <a:lstStyle/>
          <a:p>
            <a:r>
              <a:rPr lang="en-US" sz="3200" b="1" dirty="0"/>
              <a:t>MONITORING AND EVALUATION:</a:t>
            </a:r>
          </a:p>
        </p:txBody>
      </p:sp>
      <p:sp>
        <p:nvSpPr>
          <p:cNvPr id="4" name="TextBox 3">
            <a:extLst>
              <a:ext uri="{FF2B5EF4-FFF2-40B4-BE49-F238E27FC236}">
                <a16:creationId xmlns:a16="http://schemas.microsoft.com/office/drawing/2014/main" id="{D69F9054-5487-8449-BEC0-B3A8980E79F9}"/>
              </a:ext>
            </a:extLst>
          </p:cNvPr>
          <p:cNvSpPr txBox="1"/>
          <p:nvPr/>
        </p:nvSpPr>
        <p:spPr>
          <a:xfrm>
            <a:off x="1307804" y="1704001"/>
            <a:ext cx="6293839" cy="369332"/>
          </a:xfrm>
          <a:prstGeom prst="rect">
            <a:avLst/>
          </a:prstGeom>
          <a:noFill/>
        </p:spPr>
        <p:txBody>
          <a:bodyPr wrap="none" rtlCol="0">
            <a:spAutoFit/>
          </a:bodyPr>
          <a:lstStyle/>
          <a:p>
            <a:r>
              <a:rPr lang="en-US" dirty="0"/>
              <a:t>PLAN FOR DETERMINING SUCCESS OR FAILURE OF THE STOCKING</a:t>
            </a:r>
          </a:p>
        </p:txBody>
      </p:sp>
      <p:sp>
        <p:nvSpPr>
          <p:cNvPr id="6" name="TextBox 5">
            <a:extLst>
              <a:ext uri="{FF2B5EF4-FFF2-40B4-BE49-F238E27FC236}">
                <a16:creationId xmlns:a16="http://schemas.microsoft.com/office/drawing/2014/main" id="{CBD6472C-D083-D44B-934A-B141A0DB27AA}"/>
              </a:ext>
            </a:extLst>
          </p:cNvPr>
          <p:cNvSpPr txBox="1"/>
          <p:nvPr/>
        </p:nvSpPr>
        <p:spPr>
          <a:xfrm>
            <a:off x="1307804" y="2278840"/>
            <a:ext cx="7212808" cy="646331"/>
          </a:xfrm>
          <a:prstGeom prst="rect">
            <a:avLst/>
          </a:prstGeom>
          <a:noFill/>
        </p:spPr>
        <p:txBody>
          <a:bodyPr wrap="none" rtlCol="0">
            <a:spAutoFit/>
          </a:bodyPr>
          <a:lstStyle/>
          <a:p>
            <a:r>
              <a:rPr lang="en-US" dirty="0"/>
              <a:t>IF A FAILURE, PLAN FOR TERMINATING OR EVEN REVERSING THE STOCKING</a:t>
            </a:r>
          </a:p>
          <a:p>
            <a:endParaRPr lang="en-US" dirty="0"/>
          </a:p>
        </p:txBody>
      </p:sp>
      <p:grpSp>
        <p:nvGrpSpPr>
          <p:cNvPr id="8" name="Group 7">
            <a:extLst>
              <a:ext uri="{FF2B5EF4-FFF2-40B4-BE49-F238E27FC236}">
                <a16:creationId xmlns:a16="http://schemas.microsoft.com/office/drawing/2014/main" id="{511FEF8E-535D-4D42-A5F8-3CC607439E7A}"/>
              </a:ext>
            </a:extLst>
          </p:cNvPr>
          <p:cNvGrpSpPr/>
          <p:nvPr/>
        </p:nvGrpSpPr>
        <p:grpSpPr>
          <a:xfrm>
            <a:off x="0" y="6515101"/>
            <a:ext cx="9144000" cy="342899"/>
            <a:chOff x="0" y="6515101"/>
            <a:chExt cx="9144000" cy="342899"/>
          </a:xfrm>
        </p:grpSpPr>
        <p:sp>
          <p:nvSpPr>
            <p:cNvPr id="9" name="Rectangle 8">
              <a:extLst>
                <a:ext uri="{FF2B5EF4-FFF2-40B4-BE49-F238E27FC236}">
                  <a16:creationId xmlns:a16="http://schemas.microsoft.com/office/drawing/2014/main" id="{FAE71AE3-18F1-2248-A36E-49EBF86FE41B}"/>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EA83DA27-4732-2943-99EA-D45764830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3574419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E5184-5C28-7F46-B70A-C8B72C3725E6}"/>
              </a:ext>
            </a:extLst>
          </p:cNvPr>
          <p:cNvPicPr>
            <a:picLocks noChangeAspect="1"/>
          </p:cNvPicPr>
          <p:nvPr/>
        </p:nvPicPr>
        <p:blipFill>
          <a:blip r:embed="rId3"/>
          <a:stretch>
            <a:fillRect/>
          </a:stretch>
        </p:blipFill>
        <p:spPr>
          <a:xfrm>
            <a:off x="954363" y="0"/>
            <a:ext cx="7235274" cy="6858000"/>
          </a:xfrm>
          <a:prstGeom prst="rect">
            <a:avLst/>
          </a:prstGeom>
        </p:spPr>
      </p:pic>
      <p:grpSp>
        <p:nvGrpSpPr>
          <p:cNvPr id="4" name="Group 3">
            <a:extLst>
              <a:ext uri="{FF2B5EF4-FFF2-40B4-BE49-F238E27FC236}">
                <a16:creationId xmlns:a16="http://schemas.microsoft.com/office/drawing/2014/main" id="{482ABA98-856E-8442-8354-1EEB83B63D59}"/>
              </a:ext>
            </a:extLst>
          </p:cNvPr>
          <p:cNvGrpSpPr/>
          <p:nvPr/>
        </p:nvGrpSpPr>
        <p:grpSpPr>
          <a:xfrm>
            <a:off x="0" y="6515101"/>
            <a:ext cx="9144000" cy="342899"/>
            <a:chOff x="0" y="6515101"/>
            <a:chExt cx="9144000" cy="342899"/>
          </a:xfrm>
        </p:grpSpPr>
        <p:sp>
          <p:nvSpPr>
            <p:cNvPr id="5" name="Rectangle 4">
              <a:extLst>
                <a:ext uri="{FF2B5EF4-FFF2-40B4-BE49-F238E27FC236}">
                  <a16:creationId xmlns:a16="http://schemas.microsoft.com/office/drawing/2014/main" id="{9D393CE4-985C-774B-BBBC-FD7580CE7ADB}"/>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6" name="Picture 2" descr="Invent">
              <a:extLst>
                <a:ext uri="{FF2B5EF4-FFF2-40B4-BE49-F238E27FC236}">
                  <a16:creationId xmlns:a16="http://schemas.microsoft.com/office/drawing/2014/main" id="{8E0D8015-23F9-8540-AC5B-FFFC93E51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grpSp>
    </p:spTree>
    <p:extLst>
      <p:ext uri="{BB962C8B-B14F-4D97-AF65-F5344CB8AC3E}">
        <p14:creationId xmlns:p14="http://schemas.microsoft.com/office/powerpoint/2010/main" val="3474986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62060-AE0D-5F4A-87EB-F4A8768A1A70}"/>
              </a:ext>
            </a:extLst>
          </p:cNvPr>
          <p:cNvPicPr>
            <a:picLocks noChangeAspect="1"/>
          </p:cNvPicPr>
          <p:nvPr/>
        </p:nvPicPr>
        <p:blipFill rotWithShape="1">
          <a:blip r:embed="rId2"/>
          <a:srcRect l="23725" t="26471" r="26667" b="25883"/>
          <a:stretch/>
        </p:blipFill>
        <p:spPr>
          <a:xfrm>
            <a:off x="2872964" y="2455433"/>
            <a:ext cx="3402106" cy="3267636"/>
          </a:xfrm>
          <a:prstGeom prst="rect">
            <a:avLst/>
          </a:prstGeom>
        </p:spPr>
      </p:pic>
      <p:sp>
        <p:nvSpPr>
          <p:cNvPr id="3" name="TextBox 2">
            <a:extLst>
              <a:ext uri="{FF2B5EF4-FFF2-40B4-BE49-F238E27FC236}">
                <a16:creationId xmlns:a16="http://schemas.microsoft.com/office/drawing/2014/main" id="{CA2E4AB2-2500-C743-86BF-26E0BE55118C}"/>
              </a:ext>
            </a:extLst>
          </p:cNvPr>
          <p:cNvSpPr txBox="1"/>
          <p:nvPr/>
        </p:nvSpPr>
        <p:spPr>
          <a:xfrm>
            <a:off x="1179978" y="1028700"/>
            <a:ext cx="6788077" cy="646331"/>
          </a:xfrm>
          <a:prstGeom prst="rect">
            <a:avLst/>
          </a:prstGeom>
          <a:noFill/>
        </p:spPr>
        <p:txBody>
          <a:bodyPr wrap="none" rtlCol="0">
            <a:spAutoFit/>
          </a:bodyPr>
          <a:lstStyle/>
          <a:p>
            <a:r>
              <a:rPr lang="en-US" sz="3600" b="1" spc="300"/>
              <a:t>QUESTIONS AND DISCUSSION</a:t>
            </a:r>
          </a:p>
        </p:txBody>
      </p:sp>
    </p:spTree>
    <p:extLst>
      <p:ext uri="{BB962C8B-B14F-4D97-AF65-F5344CB8AC3E}">
        <p14:creationId xmlns:p14="http://schemas.microsoft.com/office/powerpoint/2010/main" val="357986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r pollution in Victorian-era Britain – its effects on health now revealed">
            <a:extLst>
              <a:ext uri="{FF2B5EF4-FFF2-40B4-BE49-F238E27FC236}">
                <a16:creationId xmlns:a16="http://schemas.microsoft.com/office/drawing/2014/main" id="{1768857B-4744-B54F-916F-B4BC82FC4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045"/>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The silent highwayman.jpg">
            <a:extLst>
              <a:ext uri="{FF2B5EF4-FFF2-40B4-BE49-F238E27FC236}">
                <a16:creationId xmlns:a16="http://schemas.microsoft.com/office/drawing/2014/main" id="{25AEA8BD-6547-6448-BFE3-BFE38E40B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963"/>
            <a:ext cx="4768513" cy="336271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3A42999-C1C9-2545-B34C-BF156ACFE515}"/>
              </a:ext>
            </a:extLst>
          </p:cNvPr>
          <p:cNvGrpSpPr/>
          <p:nvPr/>
        </p:nvGrpSpPr>
        <p:grpSpPr>
          <a:xfrm>
            <a:off x="0" y="-260536"/>
            <a:ext cx="9144000" cy="906660"/>
            <a:chOff x="0" y="-260536"/>
            <a:chExt cx="9144000" cy="906660"/>
          </a:xfrm>
        </p:grpSpPr>
        <p:sp>
          <p:nvSpPr>
            <p:cNvPr id="13" name="Rectangle 12">
              <a:extLst>
                <a:ext uri="{FF2B5EF4-FFF2-40B4-BE49-F238E27FC236}">
                  <a16:creationId xmlns:a16="http://schemas.microsoft.com/office/drawing/2014/main" id="{221A22B1-06F0-5B48-B67B-5A6E43D2505E}"/>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406F81-D988-1B49-BE87-0D10E940A6E2}"/>
                </a:ext>
              </a:extLst>
            </p:cNvPr>
            <p:cNvSpPr txBox="1"/>
            <p:nvPr/>
          </p:nvSpPr>
          <p:spPr>
            <a:xfrm>
              <a:off x="0" y="-27021"/>
              <a:ext cx="3549883" cy="461665"/>
            </a:xfrm>
            <a:prstGeom prst="rect">
              <a:avLst/>
            </a:prstGeom>
            <a:noFill/>
          </p:spPr>
          <p:txBody>
            <a:bodyPr wrap="none" rtlCol="0">
              <a:spAutoFit/>
            </a:bodyPr>
            <a:lstStyle/>
            <a:p>
              <a:r>
                <a:rPr lang="en-US" sz="2400" b="1">
                  <a:solidFill>
                    <a:schemeClr val="accent4">
                      <a:lumMod val="40000"/>
                      <a:lumOff val="60000"/>
                    </a:schemeClr>
                  </a:solidFill>
                </a:rPr>
                <a:t>HISTORY OF FISH CULTURE</a:t>
              </a:r>
            </a:p>
          </p:txBody>
        </p:sp>
        <p:pic>
          <p:nvPicPr>
            <p:cNvPr id="15" name="Picture 14">
              <a:extLst>
                <a:ext uri="{FF2B5EF4-FFF2-40B4-BE49-F238E27FC236}">
                  <a16:creationId xmlns:a16="http://schemas.microsoft.com/office/drawing/2014/main" id="{1D24B9A4-6AB8-F94F-A73A-56DD362BD9F0}"/>
                </a:ext>
              </a:extLst>
            </p:cNvPr>
            <p:cNvPicPr>
              <a:picLocks noChangeAspect="1"/>
            </p:cNvPicPr>
            <p:nvPr/>
          </p:nvPicPr>
          <p:blipFill>
            <a:blip r:embed="rId5"/>
            <a:stretch>
              <a:fillRect/>
            </a:stretch>
          </p:blipFill>
          <p:spPr>
            <a:xfrm rot="2841072">
              <a:off x="8050104" y="-260536"/>
              <a:ext cx="906660" cy="906660"/>
            </a:xfrm>
            <a:prstGeom prst="rect">
              <a:avLst/>
            </a:prstGeom>
          </p:spPr>
        </p:pic>
      </p:grpSp>
      <p:sp>
        <p:nvSpPr>
          <p:cNvPr id="10" name="Rectangle 9">
            <a:extLst>
              <a:ext uri="{FF2B5EF4-FFF2-40B4-BE49-F238E27FC236}">
                <a16:creationId xmlns:a16="http://schemas.microsoft.com/office/drawing/2014/main" id="{33A1E8DC-B24D-2F4F-9526-7F08961EF4C2}"/>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bg1">
                    <a:lumMod val="75000"/>
                  </a:schemeClr>
                </a:solidFill>
              </a:rPr>
              <a:t>					David Philipp and Julie Claussen</a:t>
            </a:r>
          </a:p>
        </p:txBody>
      </p:sp>
      <p:pic>
        <p:nvPicPr>
          <p:cNvPr id="11" name="Picture 2" descr="Invent">
            <a:extLst>
              <a:ext uri="{FF2B5EF4-FFF2-40B4-BE49-F238E27FC236}">
                <a16:creationId xmlns:a16="http://schemas.microsoft.com/office/drawing/2014/main" id="{AD6A17FF-DB0B-BA4D-A65F-196F96581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4" name="TextBox 3">
            <a:extLst>
              <a:ext uri="{FF2B5EF4-FFF2-40B4-BE49-F238E27FC236}">
                <a16:creationId xmlns:a16="http://schemas.microsoft.com/office/drawing/2014/main" id="{68680A94-3922-1644-9613-DEE7C0D485BA}"/>
              </a:ext>
            </a:extLst>
          </p:cNvPr>
          <p:cNvSpPr txBox="1"/>
          <p:nvPr/>
        </p:nvSpPr>
        <p:spPr>
          <a:xfrm>
            <a:off x="4701320" y="5839922"/>
            <a:ext cx="4518801" cy="461665"/>
          </a:xfrm>
          <a:prstGeom prst="rect">
            <a:avLst/>
          </a:prstGeom>
          <a:noFill/>
        </p:spPr>
        <p:txBody>
          <a:bodyPr wrap="none" rtlCol="0">
            <a:spAutoFit/>
          </a:bodyPr>
          <a:lstStyle/>
          <a:p>
            <a:r>
              <a:rPr lang="en-US" sz="2400" dirty="0"/>
              <a:t>Impact of the Industrial Revolution</a:t>
            </a:r>
          </a:p>
        </p:txBody>
      </p:sp>
    </p:spTree>
    <p:extLst>
      <p:ext uri="{BB962C8B-B14F-4D97-AF65-F5344CB8AC3E}">
        <p14:creationId xmlns:p14="http://schemas.microsoft.com/office/powerpoint/2010/main" val="1299417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C35BE7-FBD5-5A45-BFF8-2113FD24EBE8}"/>
              </a:ext>
            </a:extLst>
          </p:cNvPr>
          <p:cNvSpPr txBox="1"/>
          <p:nvPr/>
        </p:nvSpPr>
        <p:spPr>
          <a:xfrm>
            <a:off x="2940148" y="1392702"/>
            <a:ext cx="184731" cy="369332"/>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DCD8B491-6382-8A46-B097-079226F1C42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285F18AD-6022-324B-91AC-41DE03572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pic>
        <p:nvPicPr>
          <p:cNvPr id="3074" name="Picture 2" descr="http://www.krisweb.com/krisbigriver/krisdb/html/krisweb/history/hptm24.jpg">
            <a:extLst>
              <a:ext uri="{FF2B5EF4-FFF2-40B4-BE49-F238E27FC236}">
                <a16:creationId xmlns:a16="http://schemas.microsoft.com/office/drawing/2014/main" id="{98ACEBBE-34BA-E543-8BDD-E4B40E4D7F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19"/>
          <a:stretch/>
        </p:blipFill>
        <p:spPr bwMode="auto">
          <a:xfrm>
            <a:off x="0" y="407415"/>
            <a:ext cx="9144000" cy="64065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25D41B5-C324-A249-B4BC-54A80B643250}"/>
              </a:ext>
            </a:extLst>
          </p:cNvPr>
          <p:cNvGrpSpPr/>
          <p:nvPr/>
        </p:nvGrpSpPr>
        <p:grpSpPr>
          <a:xfrm>
            <a:off x="0" y="-260536"/>
            <a:ext cx="9144000" cy="906660"/>
            <a:chOff x="0" y="-260536"/>
            <a:chExt cx="9144000" cy="906660"/>
          </a:xfrm>
        </p:grpSpPr>
        <p:sp>
          <p:nvSpPr>
            <p:cNvPr id="12" name="Rectangle 11">
              <a:extLst>
                <a:ext uri="{FF2B5EF4-FFF2-40B4-BE49-F238E27FC236}">
                  <a16:creationId xmlns:a16="http://schemas.microsoft.com/office/drawing/2014/main" id="{B27ABD1E-AEA6-BC47-9D7D-F193F52F5F72}"/>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AB6F9C-8A6D-8648-9E04-E6DF4B528441}"/>
                </a:ext>
              </a:extLst>
            </p:cNvPr>
            <p:cNvSpPr txBox="1"/>
            <p:nvPr/>
          </p:nvSpPr>
          <p:spPr>
            <a:xfrm>
              <a:off x="0" y="-27021"/>
              <a:ext cx="3549883" cy="461665"/>
            </a:xfrm>
            <a:prstGeom prst="rect">
              <a:avLst/>
            </a:prstGeom>
            <a:noFill/>
          </p:spPr>
          <p:txBody>
            <a:bodyPr wrap="none" rtlCol="0">
              <a:spAutoFit/>
            </a:bodyPr>
            <a:lstStyle/>
            <a:p>
              <a:r>
                <a:rPr lang="en-US" sz="2400" b="1">
                  <a:solidFill>
                    <a:schemeClr val="accent4">
                      <a:lumMod val="40000"/>
                      <a:lumOff val="60000"/>
                    </a:schemeClr>
                  </a:solidFill>
                </a:rPr>
                <a:t>HISTORY OF FISH CULTURE</a:t>
              </a:r>
            </a:p>
          </p:txBody>
        </p:sp>
        <p:pic>
          <p:nvPicPr>
            <p:cNvPr id="14" name="Picture 13">
              <a:extLst>
                <a:ext uri="{FF2B5EF4-FFF2-40B4-BE49-F238E27FC236}">
                  <a16:creationId xmlns:a16="http://schemas.microsoft.com/office/drawing/2014/main" id="{76E0DDF3-2170-684C-9C40-19279D99BD3A}"/>
                </a:ext>
              </a:extLst>
            </p:cNvPr>
            <p:cNvPicPr>
              <a:picLocks noChangeAspect="1"/>
            </p:cNvPicPr>
            <p:nvPr/>
          </p:nvPicPr>
          <p:blipFill>
            <a:blip r:embed="rId5"/>
            <a:stretch>
              <a:fillRect/>
            </a:stretch>
          </p:blipFill>
          <p:spPr>
            <a:xfrm rot="2841072">
              <a:off x="8050104" y="-260536"/>
              <a:ext cx="906660" cy="906660"/>
            </a:xfrm>
            <a:prstGeom prst="rect">
              <a:avLst/>
            </a:prstGeom>
          </p:spPr>
        </p:pic>
      </p:grpSp>
    </p:spTree>
    <p:extLst>
      <p:ext uri="{BB962C8B-B14F-4D97-AF65-F5344CB8AC3E}">
        <p14:creationId xmlns:p14="http://schemas.microsoft.com/office/powerpoint/2010/main" val="1241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C35BE7-FBD5-5A45-BFF8-2113FD24EBE8}"/>
              </a:ext>
            </a:extLst>
          </p:cNvPr>
          <p:cNvSpPr txBox="1"/>
          <p:nvPr/>
        </p:nvSpPr>
        <p:spPr>
          <a:xfrm>
            <a:off x="2940148" y="1392702"/>
            <a:ext cx="184731" cy="369332"/>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DCD8B491-6382-8A46-B097-079226F1C42C}"/>
              </a:ext>
            </a:extLst>
          </p:cNvPr>
          <p:cNvSpPr/>
          <p:nvPr/>
        </p:nvSpPr>
        <p:spPr>
          <a:xfrm>
            <a:off x="0" y="6515101"/>
            <a:ext cx="9144000" cy="3428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solidFill>
                  <a:schemeClr val="bg1">
                    <a:lumMod val="75000"/>
                  </a:schemeClr>
                </a:solidFill>
              </a:rPr>
              <a:t>					David Philipp and Julie Claussen</a:t>
            </a:r>
          </a:p>
        </p:txBody>
      </p:sp>
      <p:pic>
        <p:nvPicPr>
          <p:cNvPr id="10" name="Picture 2" descr="Invent">
            <a:extLst>
              <a:ext uri="{FF2B5EF4-FFF2-40B4-BE49-F238E27FC236}">
                <a16:creationId xmlns:a16="http://schemas.microsoft.com/office/drawing/2014/main" id="{285F18AD-6022-324B-91AC-41DE03572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67" y="6538680"/>
            <a:ext cx="881019" cy="314650"/>
          </a:xfrm>
          <a:prstGeom prst="rect">
            <a:avLst/>
          </a:prstGeom>
          <a:solidFill>
            <a:schemeClr val="bg1"/>
          </a:solidFill>
        </p:spPr>
      </p:pic>
      <p:sp>
        <p:nvSpPr>
          <p:cNvPr id="11" name="Rectangle 10">
            <a:extLst>
              <a:ext uri="{FF2B5EF4-FFF2-40B4-BE49-F238E27FC236}">
                <a16:creationId xmlns:a16="http://schemas.microsoft.com/office/drawing/2014/main" id="{603E4BAC-C996-D846-97EA-921FEBA13D67}"/>
              </a:ext>
            </a:extLst>
          </p:cNvPr>
          <p:cNvSpPr/>
          <p:nvPr/>
        </p:nvSpPr>
        <p:spPr>
          <a:xfrm>
            <a:off x="1307572" y="5557674"/>
            <a:ext cx="6944061" cy="707886"/>
          </a:xfrm>
          <a:prstGeom prst="rect">
            <a:avLst/>
          </a:prstGeom>
        </p:spPr>
        <p:txBody>
          <a:bodyPr wrap="square">
            <a:spAutoFit/>
          </a:bodyPr>
          <a:lstStyle/>
          <a:p>
            <a:r>
              <a:rPr lang="en-US" sz="2000"/>
              <a:t>The request for 2019 budget for the National Fish Hatchery System operation and maintenance was </a:t>
            </a:r>
            <a:r>
              <a:rPr lang="en-US" sz="2000" b="1"/>
              <a:t>$82.2 million</a:t>
            </a:r>
            <a:r>
              <a:rPr lang="en-US" sz="2000"/>
              <a:t>.</a:t>
            </a:r>
          </a:p>
        </p:txBody>
      </p:sp>
      <p:pic>
        <p:nvPicPr>
          <p:cNvPr id="5122" name="Picture 2" descr="Chattahoochee Forest National Fish Hatchery | Official Georgia Tourism &amp;  Travel Website | Explore Georgia.org">
            <a:extLst>
              <a:ext uri="{FF2B5EF4-FFF2-40B4-BE49-F238E27FC236}">
                <a16:creationId xmlns:a16="http://schemas.microsoft.com/office/drawing/2014/main" id="{9AB04A36-5D5A-3146-B9D3-9E17B5FDE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176" y="1358901"/>
            <a:ext cx="5265644" cy="39492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E0D6B8-AB2D-FC48-92BB-AC3A783D3C30}"/>
              </a:ext>
            </a:extLst>
          </p:cNvPr>
          <p:cNvSpPr/>
          <p:nvPr/>
        </p:nvSpPr>
        <p:spPr>
          <a:xfrm>
            <a:off x="1" y="762456"/>
            <a:ext cx="9144000" cy="461665"/>
          </a:xfrm>
          <a:prstGeom prst="rect">
            <a:avLst/>
          </a:prstGeom>
        </p:spPr>
        <p:txBody>
          <a:bodyPr wrap="square">
            <a:spAutoFit/>
          </a:bodyPr>
          <a:lstStyle/>
          <a:p>
            <a:r>
              <a:rPr lang="en-US" sz="2400"/>
              <a:t>The </a:t>
            </a:r>
            <a:r>
              <a:rPr lang="en-US" sz="2400" b="1"/>
              <a:t>National Fish Hatchery System</a:t>
            </a:r>
            <a:r>
              <a:rPr lang="en-US" sz="2400"/>
              <a:t> was established in the U.S. in 1871.</a:t>
            </a:r>
          </a:p>
        </p:txBody>
      </p:sp>
      <p:grpSp>
        <p:nvGrpSpPr>
          <p:cNvPr id="12" name="Group 11">
            <a:extLst>
              <a:ext uri="{FF2B5EF4-FFF2-40B4-BE49-F238E27FC236}">
                <a16:creationId xmlns:a16="http://schemas.microsoft.com/office/drawing/2014/main" id="{F0BD76D8-3129-D44A-BF59-91C2FC85F38F}"/>
              </a:ext>
            </a:extLst>
          </p:cNvPr>
          <p:cNvGrpSpPr/>
          <p:nvPr/>
        </p:nvGrpSpPr>
        <p:grpSpPr>
          <a:xfrm>
            <a:off x="0" y="-260536"/>
            <a:ext cx="9144000" cy="906660"/>
            <a:chOff x="0" y="-260536"/>
            <a:chExt cx="9144000" cy="906660"/>
          </a:xfrm>
        </p:grpSpPr>
        <p:sp>
          <p:nvSpPr>
            <p:cNvPr id="13" name="Rectangle 12">
              <a:extLst>
                <a:ext uri="{FF2B5EF4-FFF2-40B4-BE49-F238E27FC236}">
                  <a16:creationId xmlns:a16="http://schemas.microsoft.com/office/drawing/2014/main" id="{0C340832-1CAC-8E49-8E4C-240FAB05DFAB}"/>
                </a:ext>
              </a:extLst>
            </p:cNvPr>
            <p:cNvSpPr/>
            <p:nvPr/>
          </p:nvSpPr>
          <p:spPr>
            <a:xfrm>
              <a:off x="0" y="-10182"/>
              <a:ext cx="9144000" cy="40075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5A8646-C2DA-6B4C-9188-F35C1F9B1CC3}"/>
                </a:ext>
              </a:extLst>
            </p:cNvPr>
            <p:cNvSpPr txBox="1"/>
            <p:nvPr/>
          </p:nvSpPr>
          <p:spPr>
            <a:xfrm>
              <a:off x="0" y="-27021"/>
              <a:ext cx="3549883" cy="461665"/>
            </a:xfrm>
            <a:prstGeom prst="rect">
              <a:avLst/>
            </a:prstGeom>
            <a:noFill/>
          </p:spPr>
          <p:txBody>
            <a:bodyPr wrap="none" rtlCol="0">
              <a:spAutoFit/>
            </a:bodyPr>
            <a:lstStyle/>
            <a:p>
              <a:r>
                <a:rPr lang="en-US" sz="2400" b="1">
                  <a:solidFill>
                    <a:schemeClr val="accent4">
                      <a:lumMod val="40000"/>
                      <a:lumOff val="60000"/>
                    </a:schemeClr>
                  </a:solidFill>
                </a:rPr>
                <a:t>HISTORY OF FISH CULTURE</a:t>
              </a:r>
            </a:p>
          </p:txBody>
        </p:sp>
        <p:pic>
          <p:nvPicPr>
            <p:cNvPr id="15" name="Picture 14">
              <a:extLst>
                <a:ext uri="{FF2B5EF4-FFF2-40B4-BE49-F238E27FC236}">
                  <a16:creationId xmlns:a16="http://schemas.microsoft.com/office/drawing/2014/main" id="{5E50B5FC-7CA2-244D-8B5C-F9CE7024BDFB}"/>
                </a:ext>
              </a:extLst>
            </p:cNvPr>
            <p:cNvPicPr>
              <a:picLocks noChangeAspect="1"/>
            </p:cNvPicPr>
            <p:nvPr/>
          </p:nvPicPr>
          <p:blipFill>
            <a:blip r:embed="rId5"/>
            <a:stretch>
              <a:fillRect/>
            </a:stretch>
          </p:blipFill>
          <p:spPr>
            <a:xfrm rot="2841072">
              <a:off x="8050104" y="-260536"/>
              <a:ext cx="906660" cy="906660"/>
            </a:xfrm>
            <a:prstGeom prst="rect">
              <a:avLst/>
            </a:prstGeom>
          </p:spPr>
        </p:pic>
      </p:grpSp>
    </p:spTree>
    <p:extLst>
      <p:ext uri="{BB962C8B-B14F-4D97-AF65-F5344CB8AC3E}">
        <p14:creationId xmlns:p14="http://schemas.microsoft.com/office/powerpoint/2010/main" val="39204692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84391DBDC62F49AEFBD3B4FC96FB3A" ma:contentTypeVersion="11" ma:contentTypeDescription="Create a new document." ma:contentTypeScope="" ma:versionID="07e40ae788f6e6e3801c43909523981f">
  <xsd:schema xmlns:xsd="http://www.w3.org/2001/XMLSchema" xmlns:xs="http://www.w3.org/2001/XMLSchema" xmlns:p="http://schemas.microsoft.com/office/2006/metadata/properties" xmlns:ns2="8285f3b1-ece4-43f6-acc2-8b6c9fe027fa" xmlns:ns3="93544a62-7387-464b-9666-29f086469931" targetNamespace="http://schemas.microsoft.com/office/2006/metadata/properties" ma:root="true" ma:fieldsID="d974d369c20447ff462fb7f3d39d0ba0" ns2:_="" ns3:_="">
    <xsd:import namespace="8285f3b1-ece4-43f6-acc2-8b6c9fe027fa"/>
    <xsd:import namespace="93544a62-7387-464b-9666-29f08646993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5f3b1-ece4-43f6-acc2-8b6c9fe027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544a62-7387-464b-9666-29f08646993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62459-4AAC-43E0-A82E-094B1876CA38}">
  <ds:schemaRefs>
    <ds:schemaRef ds:uri="http://schemas.microsoft.com/sharepoint/v3/contenttype/forms"/>
  </ds:schemaRefs>
</ds:datastoreItem>
</file>

<file path=customXml/itemProps2.xml><?xml version="1.0" encoding="utf-8"?>
<ds:datastoreItem xmlns:ds="http://schemas.openxmlformats.org/officeDocument/2006/customXml" ds:itemID="{6A8965CC-DE93-4563-AFA1-96BEE06D539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CA3F5B-5A7C-4A30-814B-3E0B148938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85f3b1-ece4-43f6-acc2-8b6c9fe027fa"/>
    <ds:schemaRef ds:uri="93544a62-7387-464b-9666-29f086469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3768</TotalTime>
  <Words>2328</Words>
  <Application>Microsoft Office PowerPoint</Application>
  <PresentationFormat>On-screen Show (4:3)</PresentationFormat>
  <Paragraphs>387</Paragraphs>
  <Slides>64</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Hypothetical Stocking Program:</vt:lpstr>
      <vt:lpstr>One Hypothetical Stocking Program:</vt:lpstr>
      <vt:lpstr>One Hypothetical Stocking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Claussen, Julie Elizabeth</dc:creator>
  <cp:lastModifiedBy>Madhav Reddy Enugu</cp:lastModifiedBy>
  <cp:revision>149</cp:revision>
  <dcterms:created xsi:type="dcterms:W3CDTF">2020-07-14T16:50:26Z</dcterms:created>
  <dcterms:modified xsi:type="dcterms:W3CDTF">2021-03-04T14:45:44Z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0x010100F284391DBDC62F49AEFBD3B4FC96FB3A</vt:lpwstr>
  </property>
</Properties>
</file>