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59" r:id="rId5"/>
  </p:sldMasterIdLst>
  <p:notesMasterIdLst>
    <p:notesMasterId r:id="rId16"/>
  </p:notesMasterIdLst>
  <p:sldIdLst>
    <p:sldId id="322" r:id="rId6"/>
    <p:sldId id="357" r:id="rId7"/>
    <p:sldId id="3142" r:id="rId8"/>
    <p:sldId id="3124" r:id="rId9"/>
    <p:sldId id="3119" r:id="rId10"/>
    <p:sldId id="3125" r:id="rId11"/>
    <p:sldId id="256" r:id="rId12"/>
    <p:sldId id="1794" r:id="rId13"/>
    <p:sldId id="3127" r:id="rId14"/>
    <p:sldId id="3141" r:id="rId15"/>
  </p:sldIdLst>
  <p:sldSz cx="12192000" cy="6858000"/>
  <p:notesSz cx="6858000" cy="1076325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53EF011-3F0E-4660-BBA0-63CCF0947594}">
          <p14:sldIdLst>
            <p14:sldId id="322"/>
            <p14:sldId id="357"/>
            <p14:sldId id="3142"/>
            <p14:sldId id="3124"/>
            <p14:sldId id="3119"/>
            <p14:sldId id="3125"/>
            <p14:sldId id="256"/>
            <p14:sldId id="1794"/>
            <p14:sldId id="3127"/>
            <p14:sldId id="314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049" userDrawn="1">
          <p15:clr>
            <a:srgbClr val="A4A3A4"/>
          </p15:clr>
        </p15:guide>
        <p15:guide id="2" pos="3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E165E14-90D4-EDEE-2294-8F16A667AC1E}" name="Kidan Araya" initials="KA" userId="S::k.araya@worldbenchmarkingalliance.org::cf35b4d8-26c4-4185-86a4-2fd28bde46f2" providerId="AD"/>
  <p188:author id="{FDE9EB42-BCE6-77B4-33D5-23DE9420EE04}" name="Semia Parmenter" initials="SP" userId="S::s.parmenter@worldbenchmarkingalliance.org::b078518d-9c0d-4166-b6ee-1885442d71db" providerId="AD"/>
  <p188:author id="{CFDC6D66-79FF-5101-D088-F860009E933B}" name="Andrea Webster" initials="AW" userId="S::a.webster@worldbenchmarkingalliance.org::f9852220-e1d2-4822-ae4b-c6266f907c68" providerId="AD"/>
  <p188:author id="{C03E766F-3412-7E94-7D4B-0ED17BF553CC}" name="Elli Siapkidou" initials="ES" userId="7872fb502f047e11" providerId="Windows Live"/>
  <p188:author id="{96EDEC8B-59C9-3666-C868-30D5C6377538}" name="Vicky Sins" initials="VS" userId="S::v.sins@worldbenchmarkingalliance.org::c972fdc8-1a5d-49d6-a8fa-7b69f58e4bcb" providerId="AD"/>
  <p188:author id="{7A8155F0-3E10-9BF1-16FF-09DE6CAB2D23}" name="Bruno Besek" initials="BB" userId="S::b.besek@worldbenchmarkingalliance.org::8fdfcd67-d208-41d4-b5d8-becd62366df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Semia Parmenter" initials="SP" lastIdx="6" clrIdx="6">
    <p:extLst>
      <p:ext uri="{19B8F6BF-5375-455C-9EA6-DF929625EA0E}">
        <p15:presenceInfo xmlns:p15="http://schemas.microsoft.com/office/powerpoint/2012/main" userId="S::s.parmenter@worldbenchmarkingalliance.org::b078518d-9c0d-4166-b6ee-1885442d71db" providerId="AD"/>
      </p:ext>
    </p:extLst>
  </p:cmAuthor>
  <p:cmAuthor id="1" name="Matt Gwyn" initials="MG" lastIdx="4" clrIdx="0">
    <p:extLst>
      <p:ext uri="{19B8F6BF-5375-455C-9EA6-DF929625EA0E}">
        <p15:presenceInfo xmlns:p15="http://schemas.microsoft.com/office/powerpoint/2012/main" userId="Matt Gwyn" providerId="None"/>
      </p:ext>
    </p:extLst>
  </p:cmAuthor>
  <p:cmAuthor id="8" name="Emilie Goodall" initials="EG [2]" lastIdx="1" clrIdx="7">
    <p:extLst>
      <p:ext uri="{19B8F6BF-5375-455C-9EA6-DF929625EA0E}">
        <p15:presenceInfo xmlns:p15="http://schemas.microsoft.com/office/powerpoint/2012/main" userId="c1f6fb17b6944066" providerId="Windows Live"/>
      </p:ext>
    </p:extLst>
  </p:cmAuthor>
  <p:cmAuthor id="2" name="Samantha Ndiwalana" initials="SN" lastIdx="10" clrIdx="1">
    <p:extLst>
      <p:ext uri="{19B8F6BF-5375-455C-9EA6-DF929625EA0E}">
        <p15:presenceInfo xmlns:p15="http://schemas.microsoft.com/office/powerpoint/2012/main" userId="S::s.ndiwalana@worldbenchmarkingalliance.org::245713d9-0845-4250-bf9b-b4d57ac3c14b" providerId="AD"/>
      </p:ext>
    </p:extLst>
  </p:cmAuthor>
  <p:cmAuthor id="9" name="blancacivit@gmail.com" initials="b" lastIdx="1" clrIdx="8">
    <p:extLst>
      <p:ext uri="{19B8F6BF-5375-455C-9EA6-DF929625EA0E}">
        <p15:presenceInfo xmlns:p15="http://schemas.microsoft.com/office/powerpoint/2012/main" userId="6b43684f5e5d0b43" providerId="Windows Live"/>
      </p:ext>
    </p:extLst>
  </p:cmAuthor>
  <p:cmAuthor id="3" name="Matt Gwyn" initials="MG [2]" lastIdx="1" clrIdx="2">
    <p:extLst>
      <p:ext uri="{19B8F6BF-5375-455C-9EA6-DF929625EA0E}">
        <p15:presenceInfo xmlns:p15="http://schemas.microsoft.com/office/powerpoint/2012/main" userId="S::m.gwyn@worldbenchmarkingalliance.org::07c8a76e-b4a6-416c-abb4-d76963165c32" providerId="AD"/>
      </p:ext>
    </p:extLst>
  </p:cmAuthor>
  <p:cmAuthor id="10" name="Blanca  Civit Sarda" initials="BS" lastIdx="19" clrIdx="9">
    <p:extLst>
      <p:ext uri="{19B8F6BF-5375-455C-9EA6-DF929625EA0E}">
        <p15:presenceInfo xmlns:p15="http://schemas.microsoft.com/office/powerpoint/2012/main" userId="S::b.civit@worldbenchmarkingalliance.org::0a2968d6-14fe-43af-b63e-12702a3089c1" providerId="AD"/>
      </p:ext>
    </p:extLst>
  </p:cmAuthor>
  <p:cmAuthor id="4" name="Bruno Besek" initials="BB" lastIdx="3" clrIdx="3">
    <p:extLst>
      <p:ext uri="{19B8F6BF-5375-455C-9EA6-DF929625EA0E}">
        <p15:presenceInfo xmlns:p15="http://schemas.microsoft.com/office/powerpoint/2012/main" userId="S::b.besek@worldbenchmarkingalliance.org::8fdfcd67-d208-41d4-b5d8-becd62366df9" providerId="AD"/>
      </p:ext>
    </p:extLst>
  </p:cmAuthor>
  <p:cmAuthor id="5" name="Emilie Goodall" initials="EG" lastIdx="19" clrIdx="4">
    <p:extLst>
      <p:ext uri="{19B8F6BF-5375-455C-9EA6-DF929625EA0E}">
        <p15:presenceInfo xmlns:p15="http://schemas.microsoft.com/office/powerpoint/2012/main" userId="S::e.goodall@worldbenchmarkingalliance.org::660ea035-8ef0-4f11-8abf-a94186498319" providerId="AD"/>
      </p:ext>
    </p:extLst>
  </p:cmAuthor>
  <p:cmAuthor id="6" name="Pratik Desai" initials="PD" lastIdx="7" clrIdx="5">
    <p:extLst>
      <p:ext uri="{19B8F6BF-5375-455C-9EA6-DF929625EA0E}">
        <p15:presenceInfo xmlns:p15="http://schemas.microsoft.com/office/powerpoint/2012/main" userId="Pratik Desa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9EED"/>
    <a:srgbClr val="0073B4"/>
    <a:srgbClr val="D9D9D9"/>
    <a:srgbClr val="1D4A69"/>
    <a:srgbClr val="0073BE"/>
    <a:srgbClr val="FD4F57"/>
    <a:srgbClr val="00B3BA"/>
    <a:srgbClr val="FF8C0A"/>
    <a:srgbClr val="C39164"/>
    <a:srgbClr val="009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37382F-6469-4044-80E4-6D8915F2B091}" v="36" dt="2022-07-11T20:02:35.866"/>
    <p1510:client id="{08AAB22A-BD97-43A7-811F-7F788D5E5F80}" v="1" dt="2022-07-13T08:05:41.172"/>
    <p1510:client id="{28963EFA-FA3C-4E13-8A91-7DA4466EE870}" v="2" dt="2022-07-13T08:14:50.568"/>
    <p1510:client id="{4B9F328D-0A95-E27A-911C-BCF0011C82A3}" v="835" dt="2022-07-13T07:34:25.269"/>
    <p1510:client id="{56488668-E96F-4751-8932-F06EC0FE123E}" v="16" dt="2022-07-11T14:39:55.979"/>
    <p1510:client id="{61574BD8-723A-4CD2-A027-C5EF0FF80D21}" v="1" dt="2022-07-13T08:07:39.557"/>
    <p1510:client id="{B52F997C-A96B-4867-A3D5-4C4F040BE5B5}" v="18" dt="2022-07-13T09:27:02.3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78" autoAdjust="0"/>
    <p:restoredTop sz="48401" autoAdjust="0"/>
  </p:normalViewPr>
  <p:slideViewPr>
    <p:cSldViewPr snapToGrid="0">
      <p:cViewPr>
        <p:scale>
          <a:sx n="49" d="100"/>
          <a:sy n="49" d="100"/>
        </p:scale>
        <p:origin x="2072" y="40"/>
      </p:cViewPr>
      <p:guideLst>
        <p:guide orient="horz" pos="1049"/>
        <p:guide pos="3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037CB0-3DB0-9141-A2E6-5EEF5736772F}" type="datetimeFigureOut">
              <a:rPr lang="nl-NL" smtClean="0"/>
              <a:t>13-7-2022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3CA25E-F89C-B540-885D-EB7DCF3BD08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7717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Honour</a:t>
            </a:r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3CA25E-F89C-B540-885D-EB7DCF3BD08B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29568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Benchmark starting point</a:t>
            </a:r>
          </a:p>
          <a:p>
            <a:r>
              <a:rPr lang="en-US" dirty="0">
                <a:cs typeface="Calibri"/>
              </a:rPr>
              <a:t>The work that comes out of it is important</a:t>
            </a:r>
          </a:p>
          <a:p>
            <a:r>
              <a:rPr lang="en-US" dirty="0">
                <a:cs typeface="Calibri"/>
              </a:rPr>
              <a:t>We will actively share findings – we can already see areas of sharing – especially on the social indicators</a:t>
            </a:r>
          </a:p>
          <a:p>
            <a:r>
              <a:rPr lang="en-US" dirty="0">
                <a:cs typeface="Calibri"/>
              </a:rPr>
              <a:t>Welcome working with you sharing what we find and pulling together players across the sector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62791-C381-4009-9FD6-4525CB492657}" type="slidenum">
              <a:rPr lang="en-NL" smtClean="0"/>
              <a:t>10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82647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Well </a:t>
            </a:r>
            <a:r>
              <a:rPr lang="en-US" dirty="0" err="1">
                <a:cs typeface="Calibri"/>
              </a:rPr>
              <a:t>recognised</a:t>
            </a:r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Free and publicly available data and methodology – no black box</a:t>
            </a:r>
          </a:p>
          <a:p>
            <a:r>
              <a:rPr lang="en-US" dirty="0">
                <a:cs typeface="Calibri"/>
              </a:rPr>
              <a:t>Existing benchmarks – investment processes and due diligence</a:t>
            </a:r>
          </a:p>
          <a:p>
            <a:r>
              <a:rPr lang="en-US" dirty="0">
                <a:cs typeface="Calibri"/>
              </a:rPr>
              <a:t>Embedded in Bloomberg terminals</a:t>
            </a:r>
          </a:p>
          <a:p>
            <a:r>
              <a:rPr lang="en-US" dirty="0">
                <a:cs typeface="Calibri"/>
              </a:rPr>
              <a:t>Finance system amplifies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3CA25E-F89C-B540-885D-EB7DCF3BD08B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6091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UN Environment </a:t>
            </a:r>
            <a:r>
              <a:rPr lang="en-US" dirty="0" err="1">
                <a:cs typeface="Calibri"/>
              </a:rPr>
              <a:t>Programme</a:t>
            </a:r>
            <a:r>
              <a:rPr lang="en-US" dirty="0">
                <a:cs typeface="Calibri"/>
              </a:rPr>
              <a:t> Finance Initiative, IMF, IFC and OECD plus many partners</a:t>
            </a:r>
          </a:p>
          <a:p>
            <a:r>
              <a:rPr lang="en-US" dirty="0">
                <a:cs typeface="Calibri"/>
              </a:rPr>
              <a:t>Disclosure works if it is used well</a:t>
            </a:r>
          </a:p>
          <a:p>
            <a:r>
              <a:rPr lang="en-US" dirty="0">
                <a:cs typeface="Calibri"/>
              </a:rPr>
              <a:t>Convergence</a:t>
            </a:r>
            <a:endParaRPr lang="en-US" dirty="0"/>
          </a:p>
          <a:p>
            <a:r>
              <a:rPr lang="en-US" dirty="0">
                <a:cs typeface="Calibri"/>
              </a:rPr>
              <a:t>Where markets work &amp; where they don't, sharing best practices globally</a:t>
            </a:r>
          </a:p>
          <a:p>
            <a:r>
              <a:rPr lang="en-US" dirty="0">
                <a:cs typeface="Calibri"/>
              </a:rPr>
              <a:t>Toxic debate – 25 years in finance</a:t>
            </a:r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3CA25E-F89C-B540-885D-EB7DCF3BD08B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3400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dirty="0">
                <a:cs typeface="Calibri"/>
              </a:rPr>
              <a:t>Objective with the finance</a:t>
            </a:r>
          </a:p>
          <a:p>
            <a:r>
              <a:rPr lang="en-GB" dirty="0">
                <a:cs typeface="Calibri"/>
              </a:rPr>
              <a:t>Move the dial</a:t>
            </a:r>
          </a:p>
          <a:p>
            <a:r>
              <a:rPr lang="en-GB" dirty="0">
                <a:cs typeface="Calibri"/>
              </a:rPr>
              <a:t>The sector is ready for it – give investors a pathway forwards &amp; institutions a level playing field</a:t>
            </a:r>
          </a:p>
          <a:p>
            <a:r>
              <a:rPr lang="en-GB" dirty="0">
                <a:cs typeface="Calibri"/>
              </a:rPr>
              <a:t>This is hard – confusing and evolving quickly – we want to help make sense of this, and will share all our work with you</a:t>
            </a:r>
          </a:p>
          <a:p>
            <a:r>
              <a:rPr lang="en-GB" dirty="0">
                <a:cs typeface="Calibri"/>
              </a:rPr>
              <a:t>Certainty in knowing we are recognised</a:t>
            </a:r>
          </a:p>
          <a:p>
            <a:endParaRPr lang="en-GB" dirty="0">
              <a:cs typeface="Calibri"/>
            </a:endParaRPr>
          </a:p>
        </p:txBody>
      </p:sp>
      <p:sp>
        <p:nvSpPr>
          <p:cNvPr id="157" name="Google Shape;1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5035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 dirty="0">
                <a:latin typeface="Calibri"/>
                <a:cs typeface="Calibri"/>
              </a:rPr>
              <a:t>First version of the finance benchmark – the findings will launch at COP27</a:t>
            </a:r>
          </a:p>
          <a:p>
            <a:r>
              <a:rPr lang="en-GB" sz="2400" dirty="0">
                <a:latin typeface="Calibri"/>
                <a:cs typeface="Calibri"/>
              </a:rPr>
              <a:t>Based on those who decide where money flows</a:t>
            </a:r>
          </a:p>
          <a:p>
            <a:r>
              <a:rPr lang="en-GB" sz="2400" dirty="0">
                <a:latin typeface="Calibri"/>
                <a:cs typeface="Calibri"/>
              </a:rPr>
              <a:t>Includes state pension funds, SWF, development banks and consultants</a:t>
            </a:r>
          </a:p>
          <a:p>
            <a:r>
              <a:rPr lang="en-GB" sz="2400" dirty="0">
                <a:latin typeface="Calibri"/>
                <a:cs typeface="Calibri"/>
              </a:rPr>
              <a:t>Not simply on size – also on regional dominance, ability to influence systems and policies</a:t>
            </a:r>
          </a:p>
          <a:p>
            <a:r>
              <a:rPr lang="en-GB" sz="2400" dirty="0">
                <a:latin typeface="Calibri"/>
                <a:cs typeface="Calibri"/>
              </a:rPr>
              <a:t>First assessments returned this week, spoken to many institutions within it</a:t>
            </a:r>
          </a:p>
          <a:p>
            <a:r>
              <a:rPr lang="en-GB" sz="2400" dirty="0">
                <a:latin typeface="Calibri"/>
                <a:cs typeface="Calibri"/>
              </a:rPr>
              <a:t>Not optional</a:t>
            </a:r>
          </a:p>
          <a:p>
            <a:endParaRPr lang="en-GB" sz="2400" dirty="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3CA25E-F89C-B540-885D-EB7DCF3BD08B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68908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cs typeface="Calibri"/>
              </a:rPr>
              <a:t>Broad not deep so we are relevant globally and across the sector</a:t>
            </a:r>
          </a:p>
          <a:p>
            <a:r>
              <a:rPr lang="en-GB" dirty="0">
                <a:cs typeface="Calibri"/>
              </a:rPr>
              <a:t>Not just box-ticking</a:t>
            </a:r>
          </a:p>
          <a:p>
            <a:r>
              <a:rPr lang="en-GB" dirty="0">
                <a:cs typeface="Calibri"/>
              </a:rPr>
              <a:t>Meaningful indicators </a:t>
            </a:r>
          </a:p>
          <a:p>
            <a:r>
              <a:rPr lang="en-GB" dirty="0">
                <a:cs typeface="Calibri"/>
              </a:rPr>
              <a:t>32 indicators most with sub-elements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3CA25E-F89C-B540-885D-EB7DCF3BD08B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2471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Like JSE – we needed to make sense of all this</a:t>
            </a:r>
          </a:p>
          <a:p>
            <a:r>
              <a:rPr lang="en-US" dirty="0">
                <a:cs typeface="Calibri"/>
              </a:rPr>
              <a:t>Consultations – 18 months</a:t>
            </a:r>
          </a:p>
          <a:p>
            <a:r>
              <a:rPr lang="en-US" dirty="0">
                <a:cs typeface="Calibri"/>
              </a:rPr>
              <a:t>7 regional events, 9 round tables, 75 expert interview and over 500 written comments</a:t>
            </a:r>
          </a:p>
          <a:p>
            <a:r>
              <a:rPr lang="en-US" dirty="0">
                <a:cs typeface="Calibri"/>
              </a:rPr>
              <a:t>Had to draw a line in the sand</a:t>
            </a:r>
          </a:p>
          <a:p>
            <a:r>
              <a:rPr lang="en-US" dirty="0">
                <a:cs typeface="Calibri"/>
              </a:rPr>
              <a:t>Aspirational – represent the direction of travel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3CA25E-F89C-B540-885D-EB7DCF3BD08B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9141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cs typeface="Calibri" panose="020F0502020204030204"/>
              </a:rPr>
              <a:t>Might feel like nothing new</a:t>
            </a:r>
          </a:p>
          <a:p>
            <a:r>
              <a:rPr lang="en-GB" dirty="0">
                <a:cs typeface="Calibri" panose="020F0502020204030204"/>
              </a:rPr>
              <a:t>We have a team specialising in the social indicators</a:t>
            </a:r>
          </a:p>
          <a:p>
            <a:r>
              <a:rPr lang="en-GB" dirty="0">
                <a:cs typeface="Calibri" panose="020F0502020204030204"/>
              </a:rPr>
              <a:t>Governance – extra weight</a:t>
            </a:r>
          </a:p>
          <a:p>
            <a:r>
              <a:rPr lang="en-GB" dirty="0">
                <a:cs typeface="Calibri" panose="020F0502020204030204"/>
              </a:rPr>
              <a:t>Focus on Woman – other areas in future versions of the benchmark</a:t>
            </a:r>
          </a:p>
          <a:p>
            <a:r>
              <a:rPr lang="en-GB" dirty="0">
                <a:cs typeface="Calibri" panose="020F0502020204030204"/>
              </a:rPr>
              <a:t>Remove bias through organisations – overcome ‘there are none’</a:t>
            </a:r>
          </a:p>
          <a:p>
            <a:r>
              <a:rPr lang="en-GB" dirty="0">
                <a:cs typeface="Calibri" panose="020F0502020204030204"/>
              </a:rPr>
              <a:t>Capture women who fall out the workplace when they have children</a:t>
            </a:r>
          </a:p>
          <a:p>
            <a:r>
              <a:rPr lang="en-GB" dirty="0">
                <a:cs typeface="Calibri" panose="020F0502020204030204"/>
              </a:rPr>
              <a:t>Studies = 30% of women = else conform = 10 years ago</a:t>
            </a:r>
          </a:p>
          <a:p>
            <a:r>
              <a:rPr lang="en-GB" dirty="0">
                <a:cs typeface="Calibri" panose="020F0502020204030204"/>
              </a:rPr>
              <a:t>Recognise regional and cultural barriers = hence the timebound target</a:t>
            </a:r>
          </a:p>
          <a:p>
            <a:r>
              <a:rPr lang="en-GB" dirty="0">
                <a:cs typeface="Calibri" panose="020F0502020204030204"/>
              </a:rPr>
              <a:t>Not just board level – senior executive and managers so it flows downwards further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62791-C381-4009-9FD6-4525CB492657}" type="slidenum">
              <a:rPr lang="en-NL" smtClean="0"/>
              <a:t>8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43899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cs typeface="Calibri" panose="020F0502020204030204"/>
              </a:rPr>
              <a:t>Climate and nature intimately related</a:t>
            </a:r>
          </a:p>
          <a:p>
            <a:r>
              <a:rPr lang="en-GB" dirty="0">
                <a:cs typeface="Calibri" panose="020F0502020204030204"/>
              </a:rPr>
              <a:t>Half the world population reliant on natural capital</a:t>
            </a:r>
          </a:p>
          <a:p>
            <a:r>
              <a:rPr lang="en-GB" dirty="0">
                <a:cs typeface="Calibri" panose="020F0502020204030204"/>
              </a:rPr>
              <a:t>$44 trillion at risk according to IPBES</a:t>
            </a:r>
          </a:p>
          <a:p>
            <a:r>
              <a:rPr lang="en-GB" dirty="0">
                <a:cs typeface="Calibri" panose="020F0502020204030204"/>
              </a:rPr>
              <a:t>Business risk transmit to finance system = systemic risk = market shocks = pandemic</a:t>
            </a:r>
          </a:p>
          <a:p>
            <a:r>
              <a:rPr lang="en-GB" dirty="0">
                <a:cs typeface="Calibri" panose="020F0502020204030204"/>
              </a:rPr>
              <a:t>4 indicators and 11 sub elements</a:t>
            </a:r>
          </a:p>
          <a:p>
            <a:r>
              <a:rPr lang="en-GB" dirty="0">
                <a:cs typeface="Calibri" panose="020F0502020204030204"/>
              </a:rPr>
              <a:t>Strategy, identification and impact</a:t>
            </a:r>
          </a:p>
          <a:p>
            <a:r>
              <a:rPr lang="en-GB" dirty="0">
                <a:cs typeface="Calibri" panose="020F0502020204030204"/>
              </a:rPr>
              <a:t>Sector &amp; location &amp; $/% of portfolio in these areas</a:t>
            </a:r>
          </a:p>
          <a:p>
            <a:r>
              <a:rPr lang="en-GB" dirty="0">
                <a:cs typeface="Calibri" panose="020F0502020204030204"/>
              </a:rPr>
              <a:t>Recognise the need for nuance – learnt from our client experience – engagement</a:t>
            </a:r>
          </a:p>
          <a:p>
            <a:r>
              <a:rPr lang="en-GB" dirty="0">
                <a:cs typeface="Calibri" panose="020F0502020204030204"/>
              </a:rPr>
              <a:t>Global institutions seeing it – strong focus for thematic investors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62791-C381-4009-9FD6-4525CB492657}" type="slidenum">
              <a:rPr lang="en-NL" smtClean="0"/>
              <a:t>9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279672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EBE78C6-B951-439D-A0E2-3E4408E0A8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1365441"/>
            <a:ext cx="12191998" cy="40640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879CDA-E189-4654-8398-CEF7CF9DFC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CE0279-2E10-4D4D-875B-B095A51EC7A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E7C87C5-A023-4961-B02B-4D535EFC592F}"/>
              </a:ext>
            </a:extLst>
          </p:cNvPr>
          <p:cNvSpPr/>
          <p:nvPr userDrawn="1"/>
        </p:nvSpPr>
        <p:spPr>
          <a:xfrm>
            <a:off x="0" y="5429441"/>
            <a:ext cx="12192000" cy="1436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8B7CA1F-0C74-4BBE-B1B6-641A9A52C8B4}"/>
              </a:ext>
            </a:extLst>
          </p:cNvPr>
          <p:cNvSpPr>
            <a:spLocks noGrp="1" noChangeAspect="1"/>
          </p:cNvSpPr>
          <p:nvPr>
            <p:ph type="ctrTitle" hasCustomPrompt="1"/>
          </p:nvPr>
        </p:nvSpPr>
        <p:spPr>
          <a:xfrm>
            <a:off x="561108" y="2038385"/>
            <a:ext cx="11069784" cy="2703918"/>
          </a:xfrm>
          <a:prstGeom prst="rect">
            <a:avLst/>
          </a:prstGeom>
        </p:spPr>
        <p:txBody>
          <a:bodyPr lIns="144000" tIns="144000" rIns="144000" bIns="144000" anchor="ctr" anchorCtr="0"/>
          <a:lstStyle>
            <a:lvl1pPr algn="ctr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l-NL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074185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0B7C1-F77A-DBAD-80D3-145D90033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79778-6A98-1472-80DF-C5F8936C35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8FD559-26B8-02C1-8A68-EDDB3E2FC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9A407-38DE-4F59-9877-8CEAD6C22147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F054B5-4F9C-137D-8C31-84F4D4CC7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D9435-7A7B-5153-B9F9-D2E6602CF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4F064-B8F9-455E-B5D7-F01AB716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149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4E8B4-D74D-012C-8DED-385FD0D83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AAFAEB-E6BA-F9D6-EC6C-F5A1BB1F0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70CA18-FAC6-CFDB-9400-09DAF872C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9A407-38DE-4F59-9877-8CEAD6C22147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BAF10-C84F-C73A-D75D-66B039833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05F4AF-9C1B-8A96-3FD8-FD1425AA1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4F064-B8F9-455E-B5D7-F01AB716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2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95784-9225-CEA3-D51E-BC4947078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249FF1-1A0C-4342-14A8-624A606093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04F165-F133-E1F5-5B97-53DAB00B1B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0E1E79-C12E-632D-663E-EC4B02DF2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9A407-38DE-4F59-9877-8CEAD6C22147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0B9CF9-71EB-1245-8040-D24D0425C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C28BA2-1352-B5E0-9DDD-D3FC3D777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4F064-B8F9-455E-B5D7-F01AB716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19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33BB7-C1CE-8988-B1A6-111793B49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90E276-B0CA-7751-ED21-A6EF4F2DB0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8F5A5B-0F13-7CCE-7282-0EC7FD697D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DA1D93-0DB8-8AE5-36EC-D14E3B2688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5AF953-1761-46EE-B76B-2650D166A6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9F7F4B-599F-C9CA-B8B9-E5E3AAF60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9A407-38DE-4F59-9877-8CEAD6C22147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8EFCE1-BCDC-9EAF-FD89-1511C245A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A9D930-7B61-F229-6996-FEFF4C8F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4F064-B8F9-455E-B5D7-F01AB716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24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1145D-AEFC-6FE9-5CE4-C54FBF366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CC2001-BC21-DEBA-2BC2-5D6C83A4C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9A407-38DE-4F59-9877-8CEAD6C22147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42DA9B-0373-784A-E00F-DD15ABE46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3A7065-A81B-C83D-0F33-175CC39BF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4F064-B8F9-455E-B5D7-F01AB716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69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BB7F8C-638A-BE11-B5E7-4FDA7602F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9A407-38DE-4F59-9877-8CEAD6C22147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600088-E83D-1513-5A35-F2B5C9909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B4C308-9865-FD96-4170-7137CB295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4F064-B8F9-455E-B5D7-F01AB716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4950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26EAB-9028-43ED-3454-8031E1FFA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5E259-6308-1CA2-CACF-0412CF865F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57F333-A538-566B-7262-E5766427D3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AFC00E-F59F-250B-E9CA-C7E10BC02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9A407-38DE-4F59-9877-8CEAD6C22147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31A2DC-87C3-12BA-AEB1-7AF9A4147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23AA00-09BA-7A24-BB0F-71C072D9B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4F064-B8F9-455E-B5D7-F01AB716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6002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77DC6-2DCF-4297-5816-D0A89ECE6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15CF3C-0765-450F-836E-79AA6261AC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F163E5-FE06-5441-E710-8BEB6A3E40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84AAE4-DE63-7C26-B7D3-C49ECB93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9A407-38DE-4F59-9877-8CEAD6C22147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EF26E3-CD0E-67B9-B686-C2950C8B6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E9A1CB-D92F-C0D0-2875-89621BE5D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4F064-B8F9-455E-B5D7-F01AB716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2662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9B8E8-F50E-EBF0-F111-E6D66E315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65E589-3466-DA27-BB85-A340CF841D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EEBBFE-5128-BEC1-90EC-57A365591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9A407-38DE-4F59-9877-8CEAD6C22147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1DCBEF-C9A1-DCCD-C0F3-C7FE079F6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76DB2-3100-D1FF-38E4-1794F6B42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4F064-B8F9-455E-B5D7-F01AB716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6388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4F78A7-864F-2998-D9F6-96C1D84FDA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E59DE2-5180-E185-FD76-BA377A31E7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D4831-B4F6-7718-B047-40F26BCD0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9A407-38DE-4F59-9877-8CEAD6C22147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9EE70C-0370-F793-F430-93C504718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3FCBA-0F13-71B4-A9FE-70BC3243E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4F064-B8F9-455E-B5D7-F01AB716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21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/>
          <p:cNvSpPr>
            <a:spLocks noGrp="1"/>
          </p:cNvSpPr>
          <p:nvPr>
            <p:ph type="pic" sz="quarter" idx="10"/>
          </p:nvPr>
        </p:nvSpPr>
        <p:spPr>
          <a:xfrm>
            <a:off x="0" y="1368000"/>
            <a:ext cx="12192000" cy="5490000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57355571-446A-E44F-9D0A-F7B783AD74F6}"/>
              </a:ext>
            </a:extLst>
          </p:cNvPr>
          <p:cNvSpPr>
            <a:spLocks noGrp="1" noChangeAspect="1"/>
          </p:cNvSpPr>
          <p:nvPr>
            <p:ph type="ctrTitle" hasCustomPrompt="1"/>
          </p:nvPr>
        </p:nvSpPr>
        <p:spPr>
          <a:xfrm>
            <a:off x="561108" y="2939157"/>
            <a:ext cx="11069784" cy="979686"/>
          </a:xfrm>
          <a:prstGeom prst="rect">
            <a:avLst/>
          </a:prstGeom>
        </p:spPr>
        <p:txBody>
          <a:bodyPr lIns="144000" tIns="144000" rIns="144000" bIns="144000" anchor="ctr" anchorCtr="0"/>
          <a:lstStyle>
            <a:lvl1pPr algn="ctr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l-NL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487068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1ADB04C-CBAC-41C5-8E24-42D4A8CC7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040" y="1669838"/>
            <a:ext cx="11063778" cy="4572000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6DE781-3967-48A5-A463-3AD1C87B96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CE0279-2E10-4D4D-875B-B095A51EC7A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D255504-732B-4F2C-87D4-F2F12196E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33657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926DE2-49DD-425B-BD6E-8526219877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CE0279-2E10-4D4D-875B-B095A51EC7A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8B6FFA5-9909-4812-9EFC-3D51FADFB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73902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/>
          </p:nvPr>
        </p:nvSpPr>
        <p:spPr>
          <a:xfrm>
            <a:off x="6217920" y="1368000"/>
            <a:ext cx="5974079" cy="5490000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A3033CD-A6C9-401B-990C-5F72957AAC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040" y="1669838"/>
            <a:ext cx="52560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2B1E30B-6BCA-4F4D-BC41-98C4BA0D1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2DD327-185A-41E0-A65E-82F9D38F3B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CE0279-2E10-4D4D-875B-B095A51EC7A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9947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2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CE0279-2E10-4D4D-875B-B095A51EC7A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AD35722E-4B6B-480B-97CB-E9ADC02CB9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039" y="1669838"/>
            <a:ext cx="5264575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6ABBA49-B386-4405-BAF7-9198C5689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B239BC71-BB7A-4497-81BA-52008B27ABC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353388" y="1669838"/>
            <a:ext cx="5264575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22358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879CDA-E189-4654-8398-CEF7CF9DFC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CE0279-2E10-4D4D-875B-B095A51EC7A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E7C87C5-A023-4961-B02B-4D535EFC592F}"/>
              </a:ext>
            </a:extLst>
          </p:cNvPr>
          <p:cNvSpPr/>
          <p:nvPr userDrawn="1"/>
        </p:nvSpPr>
        <p:spPr>
          <a:xfrm>
            <a:off x="0" y="5429441"/>
            <a:ext cx="12192000" cy="1436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B9C875-B713-413C-A00F-A736D3DBB5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357983"/>
            <a:ext cx="12192000" cy="4064000"/>
          </a:xfrm>
          <a:prstGeom prst="rect">
            <a:avLst/>
          </a:prstGeom>
        </p:spPr>
      </p:pic>
      <p:sp>
        <p:nvSpPr>
          <p:cNvPr id="14" name="Titel 1">
            <a:extLst>
              <a:ext uri="{FF2B5EF4-FFF2-40B4-BE49-F238E27FC236}">
                <a16:creationId xmlns:a16="http://schemas.microsoft.com/office/drawing/2014/main" id="{28B7CA1F-0C74-4BBE-B1B6-641A9A52C8B4}"/>
              </a:ext>
            </a:extLst>
          </p:cNvPr>
          <p:cNvSpPr>
            <a:spLocks noGrp="1" noChangeAspect="1"/>
          </p:cNvSpPr>
          <p:nvPr>
            <p:ph type="ctrTitle" hasCustomPrompt="1"/>
          </p:nvPr>
        </p:nvSpPr>
        <p:spPr>
          <a:xfrm>
            <a:off x="561108" y="2038385"/>
            <a:ext cx="11069784" cy="2703918"/>
          </a:xfrm>
          <a:prstGeom prst="rect">
            <a:avLst/>
          </a:prstGeom>
        </p:spPr>
        <p:txBody>
          <a:bodyPr lIns="144000" tIns="144000" rIns="144000" bIns="144000" anchor="ctr" anchorCtr="0"/>
          <a:lstStyle>
            <a:lvl1pPr algn="ctr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l-NL"/>
              <a:t>Click to add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23E1E8-E326-42ED-8127-C34662F945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26851" y="5675795"/>
            <a:ext cx="1338054" cy="9526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ED0DA61-B04F-4CBB-A94A-7E9B6596C1B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48968" y="5726107"/>
            <a:ext cx="2199346" cy="8428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D794D38-F48E-4F80-ABC1-B5B54A8F67F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271412" y="5798960"/>
            <a:ext cx="1010348" cy="6971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164C85A-4C18-4076-8DC4-616ABF2612D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089641" y="5951832"/>
            <a:ext cx="3136229" cy="42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352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4B2DD-C5E8-7847-8BB4-61DD664D6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5B96F6-9C5A-0D4D-86AE-C8778841A6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1CA790-2322-CB48-B36A-3BE18AA24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EFDC9-F6A4-7948-87DD-D78905B3960A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61FF69-4FD3-0248-A24C-1C6C48DA1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F170A-0473-B64A-B92D-E68269C22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682D0-D0CA-FF47-A265-0939F94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084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64915-E715-32C0-19A7-4493ED349A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5C6C96-9B34-0652-4201-553E6BF4EE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568A0B-ADEF-5A8D-0810-58132CE9C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9A407-38DE-4F59-9877-8CEAD6C22147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D08C4-2566-A7CB-B29B-36ECC38B6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BDD2C-9D3F-C0FB-82F5-98EA3783F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4F064-B8F9-455E-B5D7-F01AB716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079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10807907" y="6341360"/>
            <a:ext cx="11904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E0279-2E10-4D4D-875B-B095A51EC7A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51FBE767-9FE7-45AA-A576-0A42354AD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040" y="149629"/>
            <a:ext cx="7890933" cy="108600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BB0DCD-3991-4E47-B88E-D7C3C7F50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4040" y="1669838"/>
            <a:ext cx="105156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49959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0" r:id="rId2"/>
    <p:sldLayoutId id="2147483653" r:id="rId3"/>
    <p:sldLayoutId id="2147483652" r:id="rId4"/>
    <p:sldLayoutId id="2147483655" r:id="rId5"/>
    <p:sldLayoutId id="2147483656" r:id="rId6"/>
    <p:sldLayoutId id="2147483658" r:id="rId7"/>
    <p:sldLayoutId id="214748367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B35005-2D1D-5ADD-A03F-C425BB8B4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D24ED0-D966-8BA8-9624-762483D3E7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32FCF-E9D0-175C-B4B0-4E09223A95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9A407-38DE-4F59-9877-8CEAD6C22147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A5B62-FB37-E067-76A2-ECB760E635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05BD3-900F-684A-C239-ED5C686E78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4F064-B8F9-455E-B5D7-F01AB716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17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svg"/><Relationship Id="rId3" Type="http://schemas.openxmlformats.org/officeDocument/2006/relationships/image" Target="../media/image89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2.svg"/><Relationship Id="rId5" Type="http://schemas.openxmlformats.org/officeDocument/2006/relationships/image" Target="../media/image91.png"/><Relationship Id="rId10" Type="http://schemas.openxmlformats.org/officeDocument/2006/relationships/image" Target="../media/image95.svg"/><Relationship Id="rId4" Type="http://schemas.openxmlformats.org/officeDocument/2006/relationships/image" Target="../media/image90.svg"/><Relationship Id="rId9" Type="http://schemas.openxmlformats.org/officeDocument/2006/relationships/image" Target="../media/image9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sv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26" Type="http://schemas.openxmlformats.org/officeDocument/2006/relationships/image" Target="../media/image51.png"/><Relationship Id="rId39" Type="http://schemas.openxmlformats.org/officeDocument/2006/relationships/image" Target="../media/image64.png"/><Relationship Id="rId21" Type="http://schemas.openxmlformats.org/officeDocument/2006/relationships/image" Target="../media/image46.png"/><Relationship Id="rId34" Type="http://schemas.openxmlformats.org/officeDocument/2006/relationships/image" Target="../media/image59.jfif"/><Relationship Id="rId42" Type="http://schemas.openxmlformats.org/officeDocument/2006/relationships/image" Target="../media/image67.jfif"/><Relationship Id="rId47" Type="http://schemas.openxmlformats.org/officeDocument/2006/relationships/image" Target="../media/image72.png"/><Relationship Id="rId50" Type="http://schemas.openxmlformats.org/officeDocument/2006/relationships/image" Target="../media/image75.jfif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41.jfif"/><Relationship Id="rId29" Type="http://schemas.openxmlformats.org/officeDocument/2006/relationships/image" Target="../media/image54.png"/><Relationship Id="rId11" Type="http://schemas.openxmlformats.org/officeDocument/2006/relationships/image" Target="../media/image36.png"/><Relationship Id="rId24" Type="http://schemas.openxmlformats.org/officeDocument/2006/relationships/image" Target="../media/image49.jpg"/><Relationship Id="rId32" Type="http://schemas.openxmlformats.org/officeDocument/2006/relationships/image" Target="../media/image57.jfif"/><Relationship Id="rId37" Type="http://schemas.openxmlformats.org/officeDocument/2006/relationships/image" Target="../media/image62.png"/><Relationship Id="rId40" Type="http://schemas.openxmlformats.org/officeDocument/2006/relationships/image" Target="../media/image65.jpg"/><Relationship Id="rId45" Type="http://schemas.openxmlformats.org/officeDocument/2006/relationships/image" Target="../media/image70.jfif"/><Relationship Id="rId53" Type="http://schemas.openxmlformats.org/officeDocument/2006/relationships/image" Target="../media/image78.jpg"/><Relationship Id="rId5" Type="http://schemas.openxmlformats.org/officeDocument/2006/relationships/image" Target="../media/image30.jpg"/><Relationship Id="rId10" Type="http://schemas.openxmlformats.org/officeDocument/2006/relationships/image" Target="../media/image35.png"/><Relationship Id="rId19" Type="http://schemas.openxmlformats.org/officeDocument/2006/relationships/image" Target="../media/image44.jpg"/><Relationship Id="rId31" Type="http://schemas.openxmlformats.org/officeDocument/2006/relationships/image" Target="../media/image56.jpg"/><Relationship Id="rId44" Type="http://schemas.openxmlformats.org/officeDocument/2006/relationships/image" Target="../media/image69.png"/><Relationship Id="rId52" Type="http://schemas.openxmlformats.org/officeDocument/2006/relationships/image" Target="../media/image77.jpg"/><Relationship Id="rId4" Type="http://schemas.openxmlformats.org/officeDocument/2006/relationships/image" Target="../media/image29.png"/><Relationship Id="rId9" Type="http://schemas.openxmlformats.org/officeDocument/2006/relationships/image" Target="../media/image34.jfif"/><Relationship Id="rId14" Type="http://schemas.openxmlformats.org/officeDocument/2006/relationships/image" Target="../media/image39.jpg"/><Relationship Id="rId22" Type="http://schemas.openxmlformats.org/officeDocument/2006/relationships/image" Target="../media/image47.png"/><Relationship Id="rId27" Type="http://schemas.openxmlformats.org/officeDocument/2006/relationships/image" Target="../media/image52.png"/><Relationship Id="rId30" Type="http://schemas.openxmlformats.org/officeDocument/2006/relationships/image" Target="../media/image55.svg"/><Relationship Id="rId35" Type="http://schemas.openxmlformats.org/officeDocument/2006/relationships/image" Target="../media/image60.png"/><Relationship Id="rId43" Type="http://schemas.openxmlformats.org/officeDocument/2006/relationships/image" Target="../media/image68.jfif"/><Relationship Id="rId48" Type="http://schemas.openxmlformats.org/officeDocument/2006/relationships/image" Target="../media/image73.png"/><Relationship Id="rId8" Type="http://schemas.openxmlformats.org/officeDocument/2006/relationships/image" Target="../media/image33.jpeg"/><Relationship Id="rId51" Type="http://schemas.openxmlformats.org/officeDocument/2006/relationships/image" Target="../media/image76.jpg"/><Relationship Id="rId3" Type="http://schemas.openxmlformats.org/officeDocument/2006/relationships/image" Target="../media/image28.jfif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5" Type="http://schemas.openxmlformats.org/officeDocument/2006/relationships/image" Target="../media/image50.jpg"/><Relationship Id="rId33" Type="http://schemas.openxmlformats.org/officeDocument/2006/relationships/image" Target="../media/image58.png"/><Relationship Id="rId38" Type="http://schemas.openxmlformats.org/officeDocument/2006/relationships/image" Target="../media/image63.jpg"/><Relationship Id="rId46" Type="http://schemas.openxmlformats.org/officeDocument/2006/relationships/image" Target="../media/image71.jfif"/><Relationship Id="rId20" Type="http://schemas.openxmlformats.org/officeDocument/2006/relationships/image" Target="../media/image45.png"/><Relationship Id="rId41" Type="http://schemas.openxmlformats.org/officeDocument/2006/relationships/image" Target="../media/image66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1.jfif"/><Relationship Id="rId15" Type="http://schemas.openxmlformats.org/officeDocument/2006/relationships/image" Target="../media/image40.jfif"/><Relationship Id="rId23" Type="http://schemas.openxmlformats.org/officeDocument/2006/relationships/image" Target="../media/image48.png"/><Relationship Id="rId28" Type="http://schemas.openxmlformats.org/officeDocument/2006/relationships/image" Target="../media/image53.jfif"/><Relationship Id="rId36" Type="http://schemas.openxmlformats.org/officeDocument/2006/relationships/image" Target="../media/image61.jfif"/><Relationship Id="rId49" Type="http://schemas.openxmlformats.org/officeDocument/2006/relationships/image" Target="../media/image74.jf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jpe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62A506EC-69E0-4BF4-B05D-F2B2314105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19" r="2773"/>
          <a:stretch/>
        </p:blipFill>
        <p:spPr>
          <a:xfrm>
            <a:off x="-36471" y="1361316"/>
            <a:ext cx="12264315" cy="405504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5F57867-E6B3-4A96-9DD9-67322BA940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1108" y="2318580"/>
            <a:ext cx="11069784" cy="2703918"/>
          </a:xfrm>
        </p:spPr>
        <p:txBody>
          <a:bodyPr>
            <a:normAutofit/>
          </a:bodyPr>
          <a:lstStyle/>
          <a:p>
            <a:r>
              <a:rPr lang="en-US" dirty="0"/>
              <a:t>World Benchmarking Alliance</a:t>
            </a:r>
            <a:br>
              <a:rPr lang="en-NL" dirty="0"/>
            </a:br>
            <a:r>
              <a:rPr lang="en-US" dirty="0"/>
              <a:t>Financial System Benchmark</a:t>
            </a:r>
            <a:br>
              <a:rPr lang="en-US" dirty="0"/>
            </a:br>
            <a:endParaRPr lang="en-NL" sz="3800" dirty="0"/>
          </a:p>
        </p:txBody>
      </p:sp>
    </p:spTree>
    <p:extLst>
      <p:ext uri="{BB962C8B-B14F-4D97-AF65-F5344CB8AC3E}">
        <p14:creationId xmlns:p14="http://schemas.microsoft.com/office/powerpoint/2010/main" val="3658106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01043-2A8E-36B7-D7FB-1025EEAE0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040" y="149629"/>
            <a:ext cx="8185281" cy="1086003"/>
          </a:xfrm>
        </p:spPr>
        <p:txBody>
          <a:bodyPr>
            <a:normAutofit/>
          </a:bodyPr>
          <a:lstStyle/>
          <a:p>
            <a:r>
              <a:rPr lang="en-GB" dirty="0">
                <a:cs typeface="Calibri"/>
              </a:rPr>
              <a:t>The Path Ahead – </a:t>
            </a:r>
            <a:br>
              <a:rPr lang="en-GB" dirty="0">
                <a:cs typeface="Calibri"/>
              </a:rPr>
            </a:br>
            <a:r>
              <a:rPr lang="en-GB" dirty="0">
                <a:cs typeface="Calibri"/>
              </a:rPr>
              <a:t>Sustainability will ultimately move markets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5954032-2ECF-5011-C571-09EAE979DDBF}"/>
              </a:ext>
            </a:extLst>
          </p:cNvPr>
          <p:cNvGrpSpPr/>
          <p:nvPr/>
        </p:nvGrpSpPr>
        <p:grpSpPr>
          <a:xfrm>
            <a:off x="8664917" y="2162435"/>
            <a:ext cx="2302399" cy="2489485"/>
            <a:chOff x="8540226" y="1753726"/>
            <a:chExt cx="2302399" cy="2489485"/>
          </a:xfrm>
        </p:grpSpPr>
        <p:sp>
          <p:nvSpPr>
            <p:cNvPr id="5" name="Arc 4">
              <a:extLst>
                <a:ext uri="{FF2B5EF4-FFF2-40B4-BE49-F238E27FC236}">
                  <a16:creationId xmlns:a16="http://schemas.microsoft.com/office/drawing/2014/main" id="{79AB9134-4B0B-7C8D-C48C-B21704D89E6A}"/>
                </a:ext>
              </a:extLst>
            </p:cNvPr>
            <p:cNvSpPr/>
            <p:nvPr/>
          </p:nvSpPr>
          <p:spPr>
            <a:xfrm>
              <a:off x="9666557" y="3067143"/>
              <a:ext cx="1176068" cy="1176068"/>
            </a:xfrm>
            <a:prstGeom prst="arc">
              <a:avLst>
                <a:gd name="adj1" fmla="val 15956854"/>
                <a:gd name="adj2" fmla="val 10795556"/>
              </a:avLst>
            </a:prstGeom>
            <a:ln w="38100">
              <a:solidFill>
                <a:srgbClr val="259E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685C2AF-7007-FD78-CC4B-0D7B5C3D75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40226" y="3655937"/>
              <a:ext cx="1143000" cy="0"/>
            </a:xfrm>
            <a:prstGeom prst="line">
              <a:avLst/>
            </a:prstGeom>
            <a:ln w="38100">
              <a:solidFill>
                <a:srgbClr val="259E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09ACC25-79A4-0497-6F8B-58576CE460C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08272" y="1753726"/>
              <a:ext cx="0" cy="1333939"/>
            </a:xfrm>
            <a:prstGeom prst="line">
              <a:avLst/>
            </a:prstGeom>
            <a:ln w="38100">
              <a:solidFill>
                <a:srgbClr val="259EED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12FCBDEC-924A-9040-E4B3-94A89CFC2FEC}"/>
                </a:ext>
              </a:extLst>
            </p:cNvPr>
            <p:cNvSpPr/>
            <p:nvPr/>
          </p:nvSpPr>
          <p:spPr>
            <a:xfrm>
              <a:off x="9814281" y="3214866"/>
              <a:ext cx="880621" cy="880621"/>
            </a:xfrm>
            <a:prstGeom prst="ellipse">
              <a:avLst/>
            </a:prstGeom>
            <a:solidFill>
              <a:srgbClr val="259EED"/>
            </a:solidFill>
            <a:ln>
              <a:solidFill>
                <a:srgbClr val="259EED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D6C9151-0D41-49DE-A73B-12F629C05030}"/>
              </a:ext>
            </a:extLst>
          </p:cNvPr>
          <p:cNvGrpSpPr/>
          <p:nvPr/>
        </p:nvGrpSpPr>
        <p:grpSpPr>
          <a:xfrm>
            <a:off x="6347299" y="3496636"/>
            <a:ext cx="2317619" cy="2489485"/>
            <a:chOff x="6222608" y="3087927"/>
            <a:chExt cx="2317619" cy="2489485"/>
          </a:xfrm>
        </p:grpSpPr>
        <p:sp>
          <p:nvSpPr>
            <p:cNvPr id="10" name="Arc 9">
              <a:extLst>
                <a:ext uri="{FF2B5EF4-FFF2-40B4-BE49-F238E27FC236}">
                  <a16:creationId xmlns:a16="http://schemas.microsoft.com/office/drawing/2014/main" id="{5C8602DE-90A7-6393-5936-D0D6FD9095DD}"/>
                </a:ext>
              </a:extLst>
            </p:cNvPr>
            <p:cNvSpPr/>
            <p:nvPr/>
          </p:nvSpPr>
          <p:spPr>
            <a:xfrm rot="10800000">
              <a:off x="7364159" y="3087927"/>
              <a:ext cx="1176068" cy="1176068"/>
            </a:xfrm>
            <a:prstGeom prst="arc">
              <a:avLst>
                <a:gd name="adj1" fmla="val 10895"/>
                <a:gd name="adj2" fmla="val 15969831"/>
              </a:avLst>
            </a:prstGeom>
            <a:ln w="38100">
              <a:solidFill>
                <a:srgbClr val="192C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C49B3113-FD36-3C28-BD52-C0964366D6D3}"/>
                </a:ext>
              </a:extLst>
            </p:cNvPr>
            <p:cNvCxnSpPr>
              <a:cxnSpLocks/>
            </p:cNvCxnSpPr>
            <p:nvPr/>
          </p:nvCxnSpPr>
          <p:spPr>
            <a:xfrm>
              <a:off x="6222608" y="3656199"/>
              <a:ext cx="1141550" cy="0"/>
            </a:xfrm>
            <a:prstGeom prst="line">
              <a:avLst/>
            </a:prstGeom>
            <a:ln w="38100">
              <a:solidFill>
                <a:srgbClr val="192C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DBE056B-8B3D-D62A-9919-CFE73C4D6D4D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7998512" y="4243473"/>
              <a:ext cx="0" cy="1333939"/>
            </a:xfrm>
            <a:prstGeom prst="line">
              <a:avLst/>
            </a:prstGeom>
            <a:ln w="38100">
              <a:solidFill>
                <a:srgbClr val="192C3B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45FBA77-2C5F-E220-CA82-E848F96E62EB}"/>
                </a:ext>
              </a:extLst>
            </p:cNvPr>
            <p:cNvSpPr/>
            <p:nvPr/>
          </p:nvSpPr>
          <p:spPr>
            <a:xfrm>
              <a:off x="7511883" y="3235650"/>
              <a:ext cx="880621" cy="880621"/>
            </a:xfrm>
            <a:prstGeom prst="ellipse">
              <a:avLst/>
            </a:prstGeom>
            <a:solidFill>
              <a:srgbClr val="192C3B"/>
            </a:solidFill>
            <a:ln>
              <a:solidFill>
                <a:srgbClr val="192C3B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A6830FB-AF65-2D50-0E07-F575E957D771}"/>
              </a:ext>
            </a:extLst>
          </p:cNvPr>
          <p:cNvGrpSpPr/>
          <p:nvPr/>
        </p:nvGrpSpPr>
        <p:grpSpPr>
          <a:xfrm>
            <a:off x="4030611" y="2162435"/>
            <a:ext cx="2302399" cy="2489485"/>
            <a:chOff x="3905920" y="1753726"/>
            <a:chExt cx="2302399" cy="2489485"/>
          </a:xfrm>
        </p:grpSpPr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3B121435-A342-6911-6129-F8660E0A3AD9}"/>
                </a:ext>
              </a:extLst>
            </p:cNvPr>
            <p:cNvSpPr/>
            <p:nvPr/>
          </p:nvSpPr>
          <p:spPr>
            <a:xfrm>
              <a:off x="5032251" y="3067143"/>
              <a:ext cx="1176068" cy="1176068"/>
            </a:xfrm>
            <a:prstGeom prst="arc">
              <a:avLst>
                <a:gd name="adj1" fmla="val 15956854"/>
                <a:gd name="adj2" fmla="val 10795556"/>
              </a:avLst>
            </a:prstGeom>
            <a:ln w="38100">
              <a:solidFill>
                <a:srgbClr val="0073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2955847-2B8B-949B-6DDF-385F238CD4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05920" y="3655937"/>
              <a:ext cx="1143000" cy="0"/>
            </a:xfrm>
            <a:prstGeom prst="line">
              <a:avLst/>
            </a:prstGeom>
            <a:ln w="38100">
              <a:solidFill>
                <a:srgbClr val="0073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2297D54-4433-D950-CDCE-B4DBD81409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73966" y="1753726"/>
              <a:ext cx="0" cy="1333939"/>
            </a:xfrm>
            <a:prstGeom prst="line">
              <a:avLst/>
            </a:prstGeom>
            <a:ln w="38100">
              <a:solidFill>
                <a:srgbClr val="0073BE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4618D6E-8F3C-C3F6-2DED-97EF0D2C564D}"/>
                </a:ext>
              </a:extLst>
            </p:cNvPr>
            <p:cNvSpPr/>
            <p:nvPr/>
          </p:nvSpPr>
          <p:spPr>
            <a:xfrm>
              <a:off x="5179975" y="3214866"/>
              <a:ext cx="880621" cy="880621"/>
            </a:xfrm>
            <a:prstGeom prst="ellipse">
              <a:avLst/>
            </a:prstGeom>
            <a:solidFill>
              <a:srgbClr val="0073BE"/>
            </a:solidFill>
            <a:ln>
              <a:solidFill>
                <a:srgbClr val="0073BE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0EBAF77-909E-2940-3118-D205F1F19D67}"/>
              </a:ext>
            </a:extLst>
          </p:cNvPr>
          <p:cNvGrpSpPr/>
          <p:nvPr/>
        </p:nvGrpSpPr>
        <p:grpSpPr>
          <a:xfrm>
            <a:off x="1725849" y="3496636"/>
            <a:ext cx="2317619" cy="2489485"/>
            <a:chOff x="1601158" y="3087927"/>
            <a:chExt cx="2317619" cy="2489485"/>
          </a:xfrm>
        </p:grpSpPr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083C16FB-1B30-4913-3274-BD9884C16149}"/>
                </a:ext>
              </a:extLst>
            </p:cNvPr>
            <p:cNvSpPr/>
            <p:nvPr/>
          </p:nvSpPr>
          <p:spPr>
            <a:xfrm rot="10800000">
              <a:off x="2742709" y="3087927"/>
              <a:ext cx="1176068" cy="1176068"/>
            </a:xfrm>
            <a:prstGeom prst="arc">
              <a:avLst>
                <a:gd name="adj1" fmla="val 10895"/>
                <a:gd name="adj2" fmla="val 15969831"/>
              </a:avLst>
            </a:prstGeom>
            <a:ln w="38100">
              <a:solidFill>
                <a:srgbClr val="259E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03382BE-EBE0-EDD4-6A0C-C1A7CEC90FDB}"/>
                </a:ext>
              </a:extLst>
            </p:cNvPr>
            <p:cNvCxnSpPr>
              <a:cxnSpLocks/>
            </p:cNvCxnSpPr>
            <p:nvPr/>
          </p:nvCxnSpPr>
          <p:spPr>
            <a:xfrm>
              <a:off x="1601158" y="3656199"/>
              <a:ext cx="1141550" cy="0"/>
            </a:xfrm>
            <a:prstGeom prst="line">
              <a:avLst/>
            </a:prstGeom>
            <a:ln w="38100">
              <a:solidFill>
                <a:srgbClr val="259E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58C50EA-D03E-96E3-C6A1-6D7D0FF74298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3377062" y="4243473"/>
              <a:ext cx="0" cy="1333939"/>
            </a:xfrm>
            <a:prstGeom prst="line">
              <a:avLst/>
            </a:prstGeom>
            <a:ln w="38100">
              <a:solidFill>
                <a:srgbClr val="259EED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F2A890D-392B-4259-31C8-D390F0B96901}"/>
                </a:ext>
              </a:extLst>
            </p:cNvPr>
            <p:cNvSpPr/>
            <p:nvPr/>
          </p:nvSpPr>
          <p:spPr>
            <a:xfrm>
              <a:off x="2890432" y="3235650"/>
              <a:ext cx="880621" cy="880621"/>
            </a:xfrm>
            <a:prstGeom prst="ellipse">
              <a:avLst/>
            </a:prstGeom>
            <a:solidFill>
              <a:srgbClr val="259EED"/>
            </a:solidFill>
            <a:ln>
              <a:solidFill>
                <a:srgbClr val="259EED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b="1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41C916C-0AF0-41D0-B349-0D71DA4320AF}"/>
              </a:ext>
            </a:extLst>
          </p:cNvPr>
          <p:cNvGrpSpPr/>
          <p:nvPr/>
        </p:nvGrpSpPr>
        <p:grpSpPr>
          <a:xfrm>
            <a:off x="123823" y="2162435"/>
            <a:ext cx="1600410" cy="2489485"/>
            <a:chOff x="0" y="1753726"/>
            <a:chExt cx="1600410" cy="2489485"/>
          </a:xfrm>
        </p:grpSpPr>
        <p:sp>
          <p:nvSpPr>
            <p:cNvPr id="25" name="Arc 24">
              <a:extLst>
                <a:ext uri="{FF2B5EF4-FFF2-40B4-BE49-F238E27FC236}">
                  <a16:creationId xmlns:a16="http://schemas.microsoft.com/office/drawing/2014/main" id="{C72A0023-66A6-6D77-5FAC-AD18AB1BD463}"/>
                </a:ext>
              </a:extLst>
            </p:cNvPr>
            <p:cNvSpPr/>
            <p:nvPr/>
          </p:nvSpPr>
          <p:spPr>
            <a:xfrm>
              <a:off x="424342" y="3067143"/>
              <a:ext cx="1176068" cy="1176068"/>
            </a:xfrm>
            <a:prstGeom prst="arc">
              <a:avLst>
                <a:gd name="adj1" fmla="val 15956854"/>
                <a:gd name="adj2" fmla="val 10891041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7A47048-DCAA-A4F5-4F81-9CE6787E4A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3655937"/>
              <a:ext cx="438631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FCC97236-9696-EA37-1E28-ECC9E17BE0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6057" y="1753726"/>
              <a:ext cx="0" cy="1333939"/>
            </a:xfrm>
            <a:prstGeom prst="line">
              <a:avLst/>
            </a:prstGeom>
            <a:ln w="38100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57D74E10-65EB-B365-48EE-7E6971350E62}"/>
                </a:ext>
              </a:extLst>
            </p:cNvPr>
            <p:cNvSpPr/>
            <p:nvPr/>
          </p:nvSpPr>
          <p:spPr>
            <a:xfrm>
              <a:off x="572066" y="3214866"/>
              <a:ext cx="880621" cy="880621"/>
            </a:xfrm>
            <a:prstGeom prst="ellipse">
              <a:avLst/>
            </a:prstGeom>
            <a:solidFill>
              <a:srgbClr val="192C3B"/>
            </a:solidFill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988472BC-45EE-30E7-A6B1-6519EA0491D2}"/>
              </a:ext>
            </a:extLst>
          </p:cNvPr>
          <p:cNvSpPr txBox="1"/>
          <p:nvPr/>
        </p:nvSpPr>
        <p:spPr>
          <a:xfrm>
            <a:off x="633678" y="1581097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2022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9459C55-F2CB-184E-7A98-646411743F5F}"/>
              </a:ext>
            </a:extLst>
          </p:cNvPr>
          <p:cNvSpPr txBox="1"/>
          <p:nvPr/>
        </p:nvSpPr>
        <p:spPr>
          <a:xfrm>
            <a:off x="3043934" y="6048183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2023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CF87E31-2889-B89E-FE2F-6A45DAA6D9FD}"/>
              </a:ext>
            </a:extLst>
          </p:cNvPr>
          <p:cNvSpPr txBox="1"/>
          <p:nvPr/>
        </p:nvSpPr>
        <p:spPr>
          <a:xfrm>
            <a:off x="5240840" y="1581097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2024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BA8B143-273C-8F2C-3146-697CB997BACC}"/>
              </a:ext>
            </a:extLst>
          </p:cNvPr>
          <p:cNvSpPr txBox="1"/>
          <p:nvPr/>
        </p:nvSpPr>
        <p:spPr>
          <a:xfrm>
            <a:off x="7666483" y="6047137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2025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0344F83-80AB-B49B-32A1-E5413A1634BA}"/>
              </a:ext>
            </a:extLst>
          </p:cNvPr>
          <p:cNvSpPr txBox="1"/>
          <p:nvPr/>
        </p:nvSpPr>
        <p:spPr>
          <a:xfrm>
            <a:off x="9875146" y="1581097"/>
            <a:ext cx="915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2026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21D9AF8-3866-1F0C-A3BC-8C7CF48DA1F1}"/>
              </a:ext>
            </a:extLst>
          </p:cNvPr>
          <p:cNvGrpSpPr/>
          <p:nvPr/>
        </p:nvGrpSpPr>
        <p:grpSpPr>
          <a:xfrm>
            <a:off x="1200080" y="2101928"/>
            <a:ext cx="2391593" cy="1157305"/>
            <a:chOff x="1075389" y="1769344"/>
            <a:chExt cx="2123731" cy="1164882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3E71E19-F342-C905-0FFA-092D3ABFFCD9}"/>
                </a:ext>
              </a:extLst>
            </p:cNvPr>
            <p:cNvSpPr txBox="1"/>
            <p:nvPr/>
          </p:nvSpPr>
          <p:spPr>
            <a:xfrm>
              <a:off x="1075389" y="1769344"/>
              <a:ext cx="1667492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b="1" noProof="1">
                  <a:cs typeface="Calibri"/>
                </a:rPr>
                <a:t>1st Benchmark</a:t>
              </a: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596F90FC-5D56-08C4-4500-3042CCE0DBD2}"/>
                </a:ext>
              </a:extLst>
            </p:cNvPr>
            <p:cNvCxnSpPr/>
            <p:nvPr/>
          </p:nvCxnSpPr>
          <p:spPr>
            <a:xfrm>
              <a:off x="1136650" y="2158920"/>
              <a:ext cx="140335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451BCAC-C0D8-EFAA-441E-B803759CB1FA}"/>
                </a:ext>
              </a:extLst>
            </p:cNvPr>
            <p:cNvSpPr/>
            <p:nvPr/>
          </p:nvSpPr>
          <p:spPr>
            <a:xfrm>
              <a:off x="1075389" y="2190726"/>
              <a:ext cx="2123731" cy="743500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US" sz="1400" b="1" noProof="1"/>
                <a:t>- COP27 launch &amp; findings</a:t>
              </a:r>
              <a:endParaRPr lang="en-US" sz="1400" b="1" noProof="1">
                <a:cs typeface="Calibri"/>
              </a:endParaRPr>
            </a:p>
            <a:p>
              <a:r>
                <a:rPr lang="en-US" sz="1400" b="1" noProof="1">
                  <a:cs typeface="Calibri"/>
                </a:rPr>
                <a:t>- Assessing 400 institutions</a:t>
              </a:r>
            </a:p>
            <a:p>
              <a:r>
                <a:rPr lang="en-US" sz="1400" b="1" noProof="1">
                  <a:cs typeface="Calibri"/>
                </a:rPr>
                <a:t>- ~ 20% response rate 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29FE432-E35D-3F9D-11BC-232B44A8A008}"/>
              </a:ext>
            </a:extLst>
          </p:cNvPr>
          <p:cNvGrpSpPr/>
          <p:nvPr/>
        </p:nvGrpSpPr>
        <p:grpSpPr>
          <a:xfrm>
            <a:off x="3604633" y="4802843"/>
            <a:ext cx="3395019" cy="1337168"/>
            <a:chOff x="1075389" y="1776888"/>
            <a:chExt cx="3395019" cy="1337168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9215D17-5FCE-B550-0D4A-EB4FDFBBD480}"/>
                </a:ext>
              </a:extLst>
            </p:cNvPr>
            <p:cNvSpPr txBox="1"/>
            <p:nvPr/>
          </p:nvSpPr>
          <p:spPr>
            <a:xfrm>
              <a:off x="1075389" y="1776888"/>
              <a:ext cx="1875458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b="1" noProof="1"/>
                <a:t>Engage &amp; Review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E76D369-579B-E7B5-8809-4F027E2B9B33}"/>
                </a:ext>
              </a:extLst>
            </p:cNvPr>
            <p:cNvCxnSpPr/>
            <p:nvPr/>
          </p:nvCxnSpPr>
          <p:spPr>
            <a:xfrm>
              <a:off x="1136650" y="2158920"/>
              <a:ext cx="1403350" cy="0"/>
            </a:xfrm>
            <a:prstGeom prst="line">
              <a:avLst/>
            </a:prstGeom>
            <a:ln w="38100">
              <a:solidFill>
                <a:srgbClr val="259E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31842BF-B799-D84C-2195-B6E99679681F}"/>
                </a:ext>
              </a:extLst>
            </p:cNvPr>
            <p:cNvSpPr/>
            <p:nvPr/>
          </p:nvSpPr>
          <p:spPr>
            <a:xfrm>
              <a:off x="1075389" y="2190726"/>
              <a:ext cx="3395019" cy="923330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US" sz="1200" b="1" noProof="1">
                  <a:cs typeface="Calibri"/>
                </a:rPr>
                <a:t>- </a:t>
              </a:r>
              <a:r>
                <a:rPr lang="en-US" sz="1400" b="1" noProof="1">
                  <a:cs typeface="Calibri"/>
                </a:rPr>
                <a:t>Peer to Peer learning &amp; collaboration</a:t>
              </a:r>
            </a:p>
            <a:p>
              <a:r>
                <a:rPr lang="en-US" sz="1400" b="1" noProof="1">
                  <a:cs typeface="Calibri"/>
                </a:rPr>
                <a:t>- Support &amp; align with regulatory changes</a:t>
              </a:r>
            </a:p>
            <a:p>
              <a:r>
                <a:rPr lang="en-US" sz="1400" b="1" noProof="1">
                  <a:cs typeface="Calibri"/>
                </a:rPr>
                <a:t>- Stakeholder review</a:t>
              </a:r>
            </a:p>
            <a:p>
              <a:endParaRPr lang="en-US" sz="1200" b="1" noProof="1">
                <a:cs typeface="Calibri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8118D2F-14CC-1CF2-4481-8F22F6F24CB2}"/>
              </a:ext>
            </a:extLst>
          </p:cNvPr>
          <p:cNvGrpSpPr/>
          <p:nvPr/>
        </p:nvGrpSpPr>
        <p:grpSpPr>
          <a:xfrm>
            <a:off x="5830301" y="2109473"/>
            <a:ext cx="3494299" cy="1437045"/>
            <a:chOff x="1075388" y="1769344"/>
            <a:chExt cx="2961888" cy="1437045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0D9555C-79FD-D4A4-85FC-418DA63356E8}"/>
                </a:ext>
              </a:extLst>
            </p:cNvPr>
            <p:cNvSpPr txBox="1"/>
            <p:nvPr/>
          </p:nvSpPr>
          <p:spPr>
            <a:xfrm>
              <a:off x="1075389" y="1769344"/>
              <a:ext cx="1841017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b="1" noProof="1"/>
                <a:t>2nd Benchmark</a:t>
              </a: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89F73FDC-1906-1DA6-726A-AC62BB54B6EE}"/>
                </a:ext>
              </a:extLst>
            </p:cNvPr>
            <p:cNvCxnSpPr/>
            <p:nvPr/>
          </p:nvCxnSpPr>
          <p:spPr>
            <a:xfrm>
              <a:off x="1136650" y="2158920"/>
              <a:ext cx="1403350" cy="0"/>
            </a:xfrm>
            <a:prstGeom prst="line">
              <a:avLst/>
            </a:prstGeom>
            <a:ln w="38100">
              <a:solidFill>
                <a:srgbClr val="0073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FF8971CB-CB8D-291F-A2A8-3F0DAB3FB4BB}"/>
                </a:ext>
              </a:extLst>
            </p:cNvPr>
            <p:cNvSpPr/>
            <p:nvPr/>
          </p:nvSpPr>
          <p:spPr>
            <a:xfrm>
              <a:off x="1075388" y="2190726"/>
              <a:ext cx="2961888" cy="1015663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US" sz="1400" b="1" noProof="1">
                  <a:cs typeface="Calibri"/>
                </a:rPr>
                <a:t>- Target 50% response</a:t>
              </a:r>
              <a:endParaRPr lang="en-US" dirty="0"/>
            </a:p>
            <a:p>
              <a:r>
                <a:rPr lang="en-US" sz="1400" b="1" noProof="1">
                  <a:cs typeface="Calibri"/>
                </a:rPr>
                <a:t>- Indicators tailored to context &amp; urgency</a:t>
              </a:r>
            </a:p>
            <a:p>
              <a:r>
                <a:rPr lang="en-US" sz="1400" b="1" noProof="1">
                  <a:cs typeface="Calibri"/>
                </a:rPr>
                <a:t>- Stronger empowerment of stakeholders</a:t>
              </a:r>
            </a:p>
            <a:p>
              <a:endParaRPr lang="en-US" dirty="0">
                <a:cs typeface="Calibri" panose="020F0502020204030204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D79DC2F-D5C7-1622-D562-5F1626ECD2B2}"/>
              </a:ext>
            </a:extLst>
          </p:cNvPr>
          <p:cNvGrpSpPr/>
          <p:nvPr/>
        </p:nvGrpSpPr>
        <p:grpSpPr>
          <a:xfrm>
            <a:off x="8315319" y="4823364"/>
            <a:ext cx="3402564" cy="1152502"/>
            <a:chOff x="1075389" y="1776888"/>
            <a:chExt cx="3402564" cy="1152502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D2E53DD-235E-61B7-F241-014B8782AC4B}"/>
                </a:ext>
              </a:extLst>
            </p:cNvPr>
            <p:cNvSpPr txBox="1"/>
            <p:nvPr/>
          </p:nvSpPr>
          <p:spPr>
            <a:xfrm>
              <a:off x="1075389" y="1776888"/>
              <a:ext cx="2062214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b="1" noProof="1"/>
                <a:t>Engage &amp; Review</a:t>
              </a: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C2C8188-A1C4-AD66-095C-B987ECCD8968}"/>
                </a:ext>
              </a:extLst>
            </p:cNvPr>
            <p:cNvCxnSpPr/>
            <p:nvPr/>
          </p:nvCxnSpPr>
          <p:spPr>
            <a:xfrm>
              <a:off x="1136650" y="2158920"/>
              <a:ext cx="1403350" cy="0"/>
            </a:xfrm>
            <a:prstGeom prst="line">
              <a:avLst/>
            </a:prstGeom>
            <a:ln w="38100">
              <a:solidFill>
                <a:srgbClr val="192C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7601A7A-8676-8A76-990E-3A8237DF9AA9}"/>
                </a:ext>
              </a:extLst>
            </p:cNvPr>
            <p:cNvSpPr/>
            <p:nvPr/>
          </p:nvSpPr>
          <p:spPr>
            <a:xfrm>
              <a:off x="1075389" y="2190726"/>
              <a:ext cx="3402564" cy="738664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US" sz="1100" b="1" noProof="1">
                  <a:ea typeface="+mn-lt"/>
                  <a:cs typeface="+mn-lt"/>
                </a:rPr>
                <a:t>-</a:t>
              </a:r>
              <a:r>
                <a:rPr lang="en-US" sz="1400" b="1" noProof="1">
                  <a:cs typeface="Calibri"/>
                </a:rPr>
                <a:t> Embedded into investment processes</a:t>
              </a:r>
            </a:p>
            <a:p>
              <a:r>
                <a:rPr lang="en-US" sz="1400" b="1" noProof="1">
                  <a:cs typeface="Calibri"/>
                </a:rPr>
                <a:t>- Sustainability is actively moving markets</a:t>
              </a:r>
            </a:p>
            <a:p>
              <a:r>
                <a:rPr lang="en-US" sz="1400" b="1" noProof="1">
                  <a:cs typeface="Calibri"/>
                </a:rPr>
                <a:t>- Stakeholder review</a:t>
              </a:r>
              <a:endParaRPr lang="en-US" sz="1400" b="1" dirty="0">
                <a:cs typeface="Calibri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6D4575A-914C-1E88-39A8-91B7A54948EE}"/>
              </a:ext>
            </a:extLst>
          </p:cNvPr>
          <p:cNvGrpSpPr/>
          <p:nvPr/>
        </p:nvGrpSpPr>
        <p:grpSpPr>
          <a:xfrm>
            <a:off x="10377534" y="2159433"/>
            <a:ext cx="1878564" cy="1321779"/>
            <a:chOff x="992399" y="1776888"/>
            <a:chExt cx="1878564" cy="1321779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C1949F6-AE38-CA09-5AC4-23084E50E0B1}"/>
                </a:ext>
              </a:extLst>
            </p:cNvPr>
            <p:cNvSpPr txBox="1"/>
            <p:nvPr/>
          </p:nvSpPr>
          <p:spPr>
            <a:xfrm>
              <a:off x="1075389" y="1776888"/>
              <a:ext cx="1720303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b="1" noProof="1">
                  <a:cs typeface="Calibri"/>
                </a:rPr>
                <a:t>3rd Benchmark</a:t>
              </a: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3EEF90E9-631F-29B0-2C38-271F291AC4DF}"/>
                </a:ext>
              </a:extLst>
            </p:cNvPr>
            <p:cNvCxnSpPr/>
            <p:nvPr/>
          </p:nvCxnSpPr>
          <p:spPr>
            <a:xfrm>
              <a:off x="1136650" y="2158920"/>
              <a:ext cx="1403350" cy="0"/>
            </a:xfrm>
            <a:prstGeom prst="line">
              <a:avLst/>
            </a:prstGeom>
            <a:ln w="38100">
              <a:solidFill>
                <a:srgbClr val="259E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08F52B7-E9C1-0A4D-99E1-AAD6F5E2931E}"/>
                </a:ext>
              </a:extLst>
            </p:cNvPr>
            <p:cNvSpPr/>
            <p:nvPr/>
          </p:nvSpPr>
          <p:spPr>
            <a:xfrm>
              <a:off x="992399" y="2190726"/>
              <a:ext cx="1878564" cy="907941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US" sz="1400" b="1" noProof="1">
                  <a:cs typeface="Calibri"/>
                </a:rPr>
                <a:t>- Target 80% response</a:t>
              </a:r>
              <a:endParaRPr lang="en-US" dirty="0"/>
            </a:p>
            <a:p>
              <a:r>
                <a:rPr lang="en-US" sz="1400" b="1" noProof="1">
                  <a:cs typeface="Calibri"/>
                </a:rPr>
                <a:t>- Stakeholder feedback mechanism</a:t>
              </a:r>
            </a:p>
            <a:p>
              <a:endParaRPr lang="en-US" sz="1100" noProof="1">
                <a:cs typeface="Calibri"/>
              </a:endParaRPr>
            </a:p>
          </p:txBody>
        </p:sp>
      </p:grpSp>
      <p:pic>
        <p:nvPicPr>
          <p:cNvPr id="54" name="Graphic 53" descr="Rocket">
            <a:extLst>
              <a:ext uri="{FF2B5EF4-FFF2-40B4-BE49-F238E27FC236}">
                <a16:creationId xmlns:a16="http://schemas.microsoft.com/office/drawing/2014/main" id="{433C7DC0-5344-18DB-3539-0E81C73BB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0576" y="3768663"/>
            <a:ext cx="650086" cy="6500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7" name="Graphic 56" descr="Gears">
            <a:extLst>
              <a:ext uri="{FF2B5EF4-FFF2-40B4-BE49-F238E27FC236}">
                <a16:creationId xmlns:a16="http://schemas.microsoft.com/office/drawing/2014/main" id="{A6B3251A-7FBC-9007-B8EA-3667195A6A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4573" y="3767384"/>
            <a:ext cx="650086" cy="650086"/>
          </a:xfrm>
          <a:prstGeom prst="rect">
            <a:avLst/>
          </a:prstGeom>
        </p:spPr>
      </p:pic>
      <p:pic>
        <p:nvPicPr>
          <p:cNvPr id="65" name="Graphic 65" descr="Upward trend with solid fill">
            <a:extLst>
              <a:ext uri="{FF2B5EF4-FFF2-40B4-BE49-F238E27FC236}">
                <a16:creationId xmlns:a16="http://schemas.microsoft.com/office/drawing/2014/main" id="{3D583B2B-D8DB-B1AB-C21B-DE85528036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98281" y="3725942"/>
            <a:ext cx="708878" cy="716246"/>
          </a:xfrm>
          <a:prstGeom prst="rect">
            <a:avLst/>
          </a:prstGeom>
        </p:spPr>
      </p:pic>
      <p:pic>
        <p:nvPicPr>
          <p:cNvPr id="66" name="Graphic 65" descr="Upward trend with solid fill">
            <a:extLst>
              <a:ext uri="{FF2B5EF4-FFF2-40B4-BE49-F238E27FC236}">
                <a16:creationId xmlns:a16="http://schemas.microsoft.com/office/drawing/2014/main" id="{A8AE566A-CD15-D606-516D-F3D8C26C16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051154" y="3722262"/>
            <a:ext cx="670588" cy="677558"/>
          </a:xfrm>
          <a:prstGeom prst="rect">
            <a:avLst/>
          </a:prstGeom>
        </p:spPr>
      </p:pic>
      <p:sp>
        <p:nvSpPr>
          <p:cNvPr id="69" name="Rectangle 68">
            <a:extLst>
              <a:ext uri="{FF2B5EF4-FFF2-40B4-BE49-F238E27FC236}">
                <a16:creationId xmlns:a16="http://schemas.microsoft.com/office/drawing/2014/main" id="{D0F90653-6EB9-DF2D-6410-C375428E4118}"/>
              </a:ext>
            </a:extLst>
          </p:cNvPr>
          <p:cNvSpPr/>
          <p:nvPr/>
        </p:nvSpPr>
        <p:spPr>
          <a:xfrm>
            <a:off x="4692558" y="5369081"/>
            <a:ext cx="3395019" cy="49244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endParaRPr lang="en-US" sz="1400" b="1" noProof="1">
              <a:cs typeface="Calibri"/>
            </a:endParaRPr>
          </a:p>
          <a:p>
            <a:endParaRPr lang="en-US" sz="1200" b="1" noProof="1">
              <a:cs typeface="Calibri"/>
            </a:endParaRPr>
          </a:p>
        </p:txBody>
      </p:sp>
      <p:pic>
        <p:nvPicPr>
          <p:cNvPr id="58" name="Graphic 57" descr="Megaphone with solid fill">
            <a:extLst>
              <a:ext uri="{FF2B5EF4-FFF2-40B4-BE49-F238E27FC236}">
                <a16:creationId xmlns:a16="http://schemas.microsoft.com/office/drawing/2014/main" id="{64BA846B-3AE7-1667-DF83-21C9C94B3D7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078346" y="3705161"/>
            <a:ext cx="698060" cy="69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056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B147E-1EF3-58AC-E7B4-BF83F14D4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Benchmarking System-Level Change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0EE75C-33E7-C1A7-1F45-AF2C57F458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905" y="1398223"/>
            <a:ext cx="5738812" cy="54804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B86AA0-FA35-1D78-DACE-1423B6781E76}"/>
              </a:ext>
            </a:extLst>
          </p:cNvPr>
          <p:cNvSpPr txBox="1"/>
          <p:nvPr/>
        </p:nvSpPr>
        <p:spPr>
          <a:xfrm>
            <a:off x="7223760" y="3021390"/>
            <a:ext cx="48593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‘The financial system is the connective tissue across all world systems’</a:t>
            </a:r>
          </a:p>
        </p:txBody>
      </p:sp>
    </p:spTree>
    <p:extLst>
      <p:ext uri="{BB962C8B-B14F-4D97-AF65-F5344CB8AC3E}">
        <p14:creationId xmlns:p14="http://schemas.microsoft.com/office/powerpoint/2010/main" val="95965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B147E-1EF3-58AC-E7B4-BF83F14D4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Benchmarking role in the ecosystem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B86AA0-FA35-1D78-DACE-1423B6781E76}"/>
              </a:ext>
            </a:extLst>
          </p:cNvPr>
          <p:cNvSpPr txBox="1"/>
          <p:nvPr/>
        </p:nvSpPr>
        <p:spPr>
          <a:xfrm>
            <a:off x="6498546" y="2645110"/>
            <a:ext cx="54348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Peer to Peer learning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Focus for decision-making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Feedback mechanism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Comfortable conversation for all stakeholders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9BBF2E-8006-743A-9EEA-66AF60987F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2938"/>
          <a:stretch/>
        </p:blipFill>
        <p:spPr>
          <a:xfrm>
            <a:off x="479272" y="1331907"/>
            <a:ext cx="5776483" cy="56143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D84FFF6-15F4-1152-045F-FC22AE1227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0841" y="5619126"/>
            <a:ext cx="2592302" cy="112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740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25"/>
          <p:cNvGrpSpPr/>
          <p:nvPr/>
        </p:nvGrpSpPr>
        <p:grpSpPr>
          <a:xfrm rot="-707089">
            <a:off x="4364257" y="2579712"/>
            <a:ext cx="3357332" cy="3215699"/>
            <a:chOff x="2609068" y="1381505"/>
            <a:chExt cx="3597546" cy="3597546"/>
          </a:xfrm>
          <a:solidFill>
            <a:schemeClr val="accent1"/>
          </a:solidFill>
        </p:grpSpPr>
        <p:sp>
          <p:nvSpPr>
            <p:cNvPr id="160" name="Google Shape;160;p25"/>
            <p:cNvSpPr/>
            <p:nvPr/>
          </p:nvSpPr>
          <p:spPr>
            <a:xfrm>
              <a:off x="2609068" y="1381505"/>
              <a:ext cx="3597546" cy="3597546"/>
            </a:xfrm>
            <a:custGeom>
              <a:avLst/>
              <a:gdLst/>
              <a:ahLst/>
              <a:cxnLst/>
              <a:rect l="l" t="t" r="r" b="b"/>
              <a:pathLst>
                <a:path w="3597546" h="3597546" extrusionOk="0">
                  <a:moveTo>
                    <a:pt x="3538887" y="1498455"/>
                  </a:moveTo>
                  <a:cubicBezTo>
                    <a:pt x="3575885" y="1485860"/>
                    <a:pt x="3595566" y="1445712"/>
                    <a:pt x="3582970" y="1408714"/>
                  </a:cubicBezTo>
                  <a:lnTo>
                    <a:pt x="3483783" y="1121385"/>
                  </a:lnTo>
                  <a:cubicBezTo>
                    <a:pt x="3471187" y="1084386"/>
                    <a:pt x="3431040" y="1064706"/>
                    <a:pt x="3394042" y="1077301"/>
                  </a:cubicBezTo>
                  <a:lnTo>
                    <a:pt x="3238175" y="1130831"/>
                  </a:lnTo>
                  <a:cubicBezTo>
                    <a:pt x="3201177" y="1143426"/>
                    <a:pt x="3156306" y="1126108"/>
                    <a:pt x="3137413" y="1092258"/>
                  </a:cubicBezTo>
                  <a:lnTo>
                    <a:pt x="3029566" y="919073"/>
                  </a:lnTo>
                  <a:cubicBezTo>
                    <a:pt x="3006737" y="887585"/>
                    <a:pt x="3009099" y="837204"/>
                    <a:pt x="3035077" y="808078"/>
                  </a:cubicBezTo>
                  <a:lnTo>
                    <a:pt x="3155519" y="668743"/>
                  </a:lnTo>
                  <a:cubicBezTo>
                    <a:pt x="3180709" y="639616"/>
                    <a:pt x="3177561" y="594745"/>
                    <a:pt x="3148434" y="568768"/>
                  </a:cubicBezTo>
                  <a:lnTo>
                    <a:pt x="2918570" y="369605"/>
                  </a:lnTo>
                  <a:cubicBezTo>
                    <a:pt x="2889444" y="344415"/>
                    <a:pt x="2844573" y="347563"/>
                    <a:pt x="2818596" y="376690"/>
                  </a:cubicBezTo>
                  <a:lnTo>
                    <a:pt x="2707600" y="505004"/>
                  </a:lnTo>
                  <a:cubicBezTo>
                    <a:pt x="2682409" y="534131"/>
                    <a:pt x="2633603" y="542003"/>
                    <a:pt x="2600540" y="521535"/>
                  </a:cubicBezTo>
                  <a:lnTo>
                    <a:pt x="2423419" y="427858"/>
                  </a:lnTo>
                  <a:cubicBezTo>
                    <a:pt x="2387995" y="411327"/>
                    <a:pt x="2365166" y="367244"/>
                    <a:pt x="2372251" y="328671"/>
                  </a:cubicBezTo>
                  <a:lnTo>
                    <a:pt x="2408463" y="140529"/>
                  </a:lnTo>
                  <a:cubicBezTo>
                    <a:pt x="2415547" y="102743"/>
                    <a:pt x="2390357" y="64957"/>
                    <a:pt x="2352571" y="57872"/>
                  </a:cubicBezTo>
                  <a:lnTo>
                    <a:pt x="2054221" y="1194"/>
                  </a:lnTo>
                  <a:cubicBezTo>
                    <a:pt x="2016435" y="-5891"/>
                    <a:pt x="1978649" y="19300"/>
                    <a:pt x="1971565" y="57085"/>
                  </a:cubicBezTo>
                  <a:lnTo>
                    <a:pt x="1937715" y="230270"/>
                  </a:lnTo>
                  <a:cubicBezTo>
                    <a:pt x="1930630" y="268056"/>
                    <a:pt x="1892057" y="298757"/>
                    <a:pt x="1853484" y="297970"/>
                  </a:cubicBezTo>
                  <a:lnTo>
                    <a:pt x="1655896" y="305842"/>
                  </a:lnTo>
                  <a:cubicBezTo>
                    <a:pt x="1617323" y="309778"/>
                    <a:pt x="1574814" y="282226"/>
                    <a:pt x="1562219" y="245227"/>
                  </a:cubicBezTo>
                  <a:lnTo>
                    <a:pt x="1497668" y="58660"/>
                  </a:lnTo>
                  <a:cubicBezTo>
                    <a:pt x="1485073" y="21661"/>
                    <a:pt x="1444925" y="1981"/>
                    <a:pt x="1407927" y="14576"/>
                  </a:cubicBezTo>
                  <a:lnTo>
                    <a:pt x="1120597" y="113764"/>
                  </a:lnTo>
                  <a:cubicBezTo>
                    <a:pt x="1083599" y="126359"/>
                    <a:pt x="1063919" y="166507"/>
                    <a:pt x="1076514" y="203505"/>
                  </a:cubicBezTo>
                  <a:lnTo>
                    <a:pt x="1136341" y="375903"/>
                  </a:lnTo>
                  <a:cubicBezTo>
                    <a:pt x="1148937" y="412901"/>
                    <a:pt x="1131618" y="457772"/>
                    <a:pt x="1097769" y="476665"/>
                  </a:cubicBezTo>
                  <a:lnTo>
                    <a:pt x="932456" y="579788"/>
                  </a:lnTo>
                  <a:cubicBezTo>
                    <a:pt x="900968" y="602617"/>
                    <a:pt x="850587" y="599469"/>
                    <a:pt x="821460" y="574278"/>
                  </a:cubicBezTo>
                  <a:lnTo>
                    <a:pt x="668743" y="442028"/>
                  </a:lnTo>
                  <a:cubicBezTo>
                    <a:pt x="639616" y="416837"/>
                    <a:pt x="594745" y="419986"/>
                    <a:pt x="568768" y="449113"/>
                  </a:cubicBezTo>
                  <a:lnTo>
                    <a:pt x="369605" y="678189"/>
                  </a:lnTo>
                  <a:cubicBezTo>
                    <a:pt x="344415" y="707316"/>
                    <a:pt x="347563" y="752186"/>
                    <a:pt x="376690" y="778164"/>
                  </a:cubicBezTo>
                  <a:lnTo>
                    <a:pt x="517599" y="900180"/>
                  </a:lnTo>
                  <a:cubicBezTo>
                    <a:pt x="546726" y="925371"/>
                    <a:pt x="554598" y="973390"/>
                    <a:pt x="534131" y="1007240"/>
                  </a:cubicBezTo>
                  <a:lnTo>
                    <a:pt x="442815" y="1177276"/>
                  </a:lnTo>
                  <a:cubicBezTo>
                    <a:pt x="426284" y="1212700"/>
                    <a:pt x="381413" y="1235529"/>
                    <a:pt x="343627" y="1227657"/>
                  </a:cubicBezTo>
                  <a:lnTo>
                    <a:pt x="142103" y="1188297"/>
                  </a:lnTo>
                  <a:cubicBezTo>
                    <a:pt x="104318" y="1181212"/>
                    <a:pt x="66532" y="1206403"/>
                    <a:pt x="59447" y="1244188"/>
                  </a:cubicBezTo>
                  <a:lnTo>
                    <a:pt x="1194" y="1542539"/>
                  </a:lnTo>
                  <a:cubicBezTo>
                    <a:pt x="-5891" y="1580324"/>
                    <a:pt x="19300" y="1618110"/>
                    <a:pt x="57085" y="1625195"/>
                  </a:cubicBezTo>
                  <a:lnTo>
                    <a:pt x="240504" y="1660619"/>
                  </a:lnTo>
                  <a:cubicBezTo>
                    <a:pt x="278290" y="1667704"/>
                    <a:pt x="308990" y="1706277"/>
                    <a:pt x="308203" y="1744850"/>
                  </a:cubicBezTo>
                  <a:lnTo>
                    <a:pt x="313714" y="1937715"/>
                  </a:lnTo>
                  <a:cubicBezTo>
                    <a:pt x="316862" y="1976288"/>
                    <a:pt x="289310" y="2018797"/>
                    <a:pt x="252312" y="2031392"/>
                  </a:cubicBezTo>
                  <a:lnTo>
                    <a:pt x="59447" y="2097517"/>
                  </a:lnTo>
                  <a:cubicBezTo>
                    <a:pt x="22448" y="2110112"/>
                    <a:pt x="2768" y="2150260"/>
                    <a:pt x="15363" y="2187258"/>
                  </a:cubicBezTo>
                  <a:lnTo>
                    <a:pt x="114551" y="2474588"/>
                  </a:lnTo>
                  <a:cubicBezTo>
                    <a:pt x="127146" y="2511586"/>
                    <a:pt x="167294" y="2531266"/>
                    <a:pt x="204292" y="2518671"/>
                  </a:cubicBezTo>
                  <a:lnTo>
                    <a:pt x="378264" y="2458844"/>
                  </a:lnTo>
                  <a:cubicBezTo>
                    <a:pt x="415263" y="2446248"/>
                    <a:pt x="460134" y="2463567"/>
                    <a:pt x="478239" y="2498204"/>
                  </a:cubicBezTo>
                  <a:lnTo>
                    <a:pt x="579001" y="2665091"/>
                  </a:lnTo>
                  <a:cubicBezTo>
                    <a:pt x="601043" y="2697366"/>
                    <a:pt x="597894" y="2746960"/>
                    <a:pt x="572704" y="2776874"/>
                  </a:cubicBezTo>
                  <a:lnTo>
                    <a:pt x="441241" y="2928017"/>
                  </a:lnTo>
                  <a:cubicBezTo>
                    <a:pt x="416050" y="2957144"/>
                    <a:pt x="419199" y="3002014"/>
                    <a:pt x="448325" y="3027992"/>
                  </a:cubicBezTo>
                  <a:lnTo>
                    <a:pt x="678189" y="3227154"/>
                  </a:lnTo>
                  <a:cubicBezTo>
                    <a:pt x="707316" y="3252345"/>
                    <a:pt x="752186" y="3249196"/>
                    <a:pt x="778164" y="3220070"/>
                  </a:cubicBezTo>
                  <a:lnTo>
                    <a:pt x="895457" y="3085458"/>
                  </a:lnTo>
                  <a:cubicBezTo>
                    <a:pt x="920648" y="3056331"/>
                    <a:pt x="968667" y="3049246"/>
                    <a:pt x="1001730" y="3069714"/>
                  </a:cubicBezTo>
                  <a:lnTo>
                    <a:pt x="1174914" y="3164965"/>
                  </a:lnTo>
                  <a:cubicBezTo>
                    <a:pt x="1210339" y="3181497"/>
                    <a:pt x="1232380" y="3226367"/>
                    <a:pt x="1225295" y="3264940"/>
                  </a:cubicBezTo>
                  <a:lnTo>
                    <a:pt x="1188297" y="3455443"/>
                  </a:lnTo>
                  <a:cubicBezTo>
                    <a:pt x="1181212" y="3493229"/>
                    <a:pt x="1206403" y="3531015"/>
                    <a:pt x="1244188" y="3538100"/>
                  </a:cubicBezTo>
                  <a:lnTo>
                    <a:pt x="1542539" y="3596353"/>
                  </a:lnTo>
                  <a:cubicBezTo>
                    <a:pt x="1580324" y="3603438"/>
                    <a:pt x="1618110" y="3578247"/>
                    <a:pt x="1625195" y="3540461"/>
                  </a:cubicBezTo>
                  <a:lnTo>
                    <a:pt x="1658257" y="3371213"/>
                  </a:lnTo>
                  <a:cubicBezTo>
                    <a:pt x="1665342" y="3333427"/>
                    <a:pt x="1703915" y="3302726"/>
                    <a:pt x="1742488" y="3304300"/>
                  </a:cubicBezTo>
                  <a:lnTo>
                    <a:pt x="1944012" y="3299577"/>
                  </a:lnTo>
                  <a:cubicBezTo>
                    <a:pt x="1982585" y="3296428"/>
                    <a:pt x="2025094" y="3323980"/>
                    <a:pt x="2037690" y="3360979"/>
                  </a:cubicBezTo>
                  <a:lnTo>
                    <a:pt x="2099092" y="3538100"/>
                  </a:lnTo>
                  <a:cubicBezTo>
                    <a:pt x="2111687" y="3575098"/>
                    <a:pt x="2151834" y="3594779"/>
                    <a:pt x="2188833" y="3582183"/>
                  </a:cubicBezTo>
                  <a:lnTo>
                    <a:pt x="2476162" y="3482996"/>
                  </a:lnTo>
                  <a:cubicBezTo>
                    <a:pt x="2513161" y="3470400"/>
                    <a:pt x="2532841" y="3430253"/>
                    <a:pt x="2520246" y="3393254"/>
                  </a:cubicBezTo>
                  <a:lnTo>
                    <a:pt x="2465928" y="3235814"/>
                  </a:lnTo>
                  <a:cubicBezTo>
                    <a:pt x="2453333" y="3198815"/>
                    <a:pt x="2470652" y="3153944"/>
                    <a:pt x="2505289" y="3135839"/>
                  </a:cubicBezTo>
                  <a:lnTo>
                    <a:pt x="2680048" y="3029566"/>
                  </a:lnTo>
                  <a:cubicBezTo>
                    <a:pt x="2712323" y="3007525"/>
                    <a:pt x="2761917" y="3009886"/>
                    <a:pt x="2791831" y="3035864"/>
                  </a:cubicBezTo>
                  <a:lnTo>
                    <a:pt x="2929591" y="3155519"/>
                  </a:lnTo>
                  <a:cubicBezTo>
                    <a:pt x="2958718" y="3180709"/>
                    <a:pt x="3003589" y="3177561"/>
                    <a:pt x="3029566" y="3148434"/>
                  </a:cubicBezTo>
                  <a:lnTo>
                    <a:pt x="3228729" y="2918570"/>
                  </a:lnTo>
                  <a:cubicBezTo>
                    <a:pt x="3253919" y="2889444"/>
                    <a:pt x="3250770" y="2844573"/>
                    <a:pt x="3221644" y="2818596"/>
                  </a:cubicBezTo>
                  <a:lnTo>
                    <a:pt x="3098840" y="2711536"/>
                  </a:lnTo>
                  <a:cubicBezTo>
                    <a:pt x="3069714" y="2686345"/>
                    <a:pt x="3061842" y="2638326"/>
                    <a:pt x="3082309" y="2605263"/>
                  </a:cubicBezTo>
                  <a:lnTo>
                    <a:pt x="3179922" y="2424207"/>
                  </a:lnTo>
                  <a:cubicBezTo>
                    <a:pt x="3196453" y="2388782"/>
                    <a:pt x="3241324" y="2365954"/>
                    <a:pt x="3279110" y="2373826"/>
                  </a:cubicBezTo>
                  <a:lnTo>
                    <a:pt x="3455443" y="2408463"/>
                  </a:lnTo>
                  <a:cubicBezTo>
                    <a:pt x="3493229" y="2415547"/>
                    <a:pt x="3531015" y="2390357"/>
                    <a:pt x="3538100" y="2352571"/>
                  </a:cubicBezTo>
                  <a:lnTo>
                    <a:pt x="3596353" y="2054221"/>
                  </a:lnTo>
                  <a:cubicBezTo>
                    <a:pt x="3603438" y="2016435"/>
                    <a:pt x="3578247" y="1978649"/>
                    <a:pt x="3540461" y="1971565"/>
                  </a:cubicBezTo>
                  <a:lnTo>
                    <a:pt x="3381446" y="1940864"/>
                  </a:lnTo>
                  <a:cubicBezTo>
                    <a:pt x="3343660" y="1933779"/>
                    <a:pt x="3312959" y="1895206"/>
                    <a:pt x="3313747" y="1856633"/>
                  </a:cubicBezTo>
                  <a:lnTo>
                    <a:pt x="3306662" y="1651173"/>
                  </a:lnTo>
                  <a:cubicBezTo>
                    <a:pt x="3303513" y="1612600"/>
                    <a:pt x="3330278" y="1570091"/>
                    <a:pt x="3367276" y="1557495"/>
                  </a:cubicBezTo>
                  <a:lnTo>
                    <a:pt x="3538887" y="1498455"/>
                  </a:lnTo>
                  <a:close/>
                  <a:moveTo>
                    <a:pt x="2165217" y="2861892"/>
                  </a:moveTo>
                  <a:cubicBezTo>
                    <a:pt x="1577963" y="3064203"/>
                    <a:pt x="937966" y="2752471"/>
                    <a:pt x="735655" y="2165217"/>
                  </a:cubicBezTo>
                  <a:cubicBezTo>
                    <a:pt x="533344" y="1577963"/>
                    <a:pt x="845076" y="937966"/>
                    <a:pt x="1432330" y="735655"/>
                  </a:cubicBezTo>
                  <a:cubicBezTo>
                    <a:pt x="2019584" y="533344"/>
                    <a:pt x="2659581" y="845076"/>
                    <a:pt x="2861892" y="1432330"/>
                  </a:cubicBezTo>
                  <a:cubicBezTo>
                    <a:pt x="3064203" y="2019584"/>
                    <a:pt x="2751683" y="2659580"/>
                    <a:pt x="2165217" y="28618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25"/>
            <p:cNvSpPr/>
            <p:nvPr/>
          </p:nvSpPr>
          <p:spPr>
            <a:xfrm>
              <a:off x="3357991" y="2130428"/>
              <a:ext cx="2098913" cy="2098913"/>
            </a:xfrm>
            <a:custGeom>
              <a:avLst/>
              <a:gdLst/>
              <a:ahLst/>
              <a:cxnLst/>
              <a:rect l="l" t="t" r="r" b="b"/>
              <a:pathLst>
                <a:path w="2098913" h="2098913" extrusionOk="0">
                  <a:moveTo>
                    <a:pt x="2041334" y="707811"/>
                  </a:moveTo>
                  <a:cubicBezTo>
                    <a:pt x="1852405" y="159917"/>
                    <a:pt x="1255704" y="-131348"/>
                    <a:pt x="707811" y="57580"/>
                  </a:cubicBezTo>
                  <a:cubicBezTo>
                    <a:pt x="159917" y="246509"/>
                    <a:pt x="-131348" y="843210"/>
                    <a:pt x="57580" y="1391103"/>
                  </a:cubicBezTo>
                  <a:cubicBezTo>
                    <a:pt x="246509" y="1938997"/>
                    <a:pt x="843210" y="2230263"/>
                    <a:pt x="1391103" y="2041334"/>
                  </a:cubicBezTo>
                  <a:cubicBezTo>
                    <a:pt x="1938997" y="1853192"/>
                    <a:pt x="2230263" y="1255704"/>
                    <a:pt x="2041334" y="707811"/>
                  </a:cubicBezTo>
                  <a:close/>
                  <a:moveTo>
                    <a:pt x="1668986" y="1738260"/>
                  </a:moveTo>
                  <a:cubicBezTo>
                    <a:pt x="1665837" y="1741409"/>
                    <a:pt x="1661901" y="1744558"/>
                    <a:pt x="1658753" y="1747707"/>
                  </a:cubicBezTo>
                  <a:cubicBezTo>
                    <a:pt x="1355679" y="1995676"/>
                    <a:pt x="969949" y="2036610"/>
                    <a:pt x="646409" y="1878382"/>
                  </a:cubicBezTo>
                  <a:cubicBezTo>
                    <a:pt x="425204" y="1770536"/>
                    <a:pt x="259105" y="1583181"/>
                    <a:pt x="178810" y="1350169"/>
                  </a:cubicBezTo>
                  <a:cubicBezTo>
                    <a:pt x="98515" y="1117157"/>
                    <a:pt x="114259" y="867613"/>
                    <a:pt x="222106" y="645622"/>
                  </a:cubicBezTo>
                  <a:cubicBezTo>
                    <a:pt x="380334" y="321294"/>
                    <a:pt x="709385" y="115834"/>
                    <a:pt x="1100625" y="125280"/>
                  </a:cubicBezTo>
                  <a:cubicBezTo>
                    <a:pt x="1105349" y="125280"/>
                    <a:pt x="1110072" y="125280"/>
                    <a:pt x="1114008" y="126067"/>
                  </a:cubicBezTo>
                  <a:cubicBezTo>
                    <a:pt x="1503674" y="164640"/>
                    <a:pt x="1805173" y="408673"/>
                    <a:pt x="1922466" y="749532"/>
                  </a:cubicBezTo>
                  <a:cubicBezTo>
                    <a:pt x="2038972" y="1090392"/>
                    <a:pt x="1951592" y="1468249"/>
                    <a:pt x="1668986" y="1738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2" name="Google Shape;162;p25"/>
          <p:cNvGrpSpPr/>
          <p:nvPr/>
        </p:nvGrpSpPr>
        <p:grpSpPr>
          <a:xfrm rot="-707089">
            <a:off x="3206336" y="1898363"/>
            <a:ext cx="2662381" cy="2550065"/>
            <a:chOff x="2609068" y="1381505"/>
            <a:chExt cx="3597546" cy="3597546"/>
          </a:xfrm>
          <a:solidFill>
            <a:schemeClr val="tx2"/>
          </a:solidFill>
        </p:grpSpPr>
        <p:sp>
          <p:nvSpPr>
            <p:cNvPr id="163" name="Google Shape;163;p25"/>
            <p:cNvSpPr/>
            <p:nvPr/>
          </p:nvSpPr>
          <p:spPr>
            <a:xfrm>
              <a:off x="2609068" y="1381505"/>
              <a:ext cx="3597546" cy="3597546"/>
            </a:xfrm>
            <a:custGeom>
              <a:avLst/>
              <a:gdLst/>
              <a:ahLst/>
              <a:cxnLst/>
              <a:rect l="l" t="t" r="r" b="b"/>
              <a:pathLst>
                <a:path w="3597546" h="3597546" extrusionOk="0">
                  <a:moveTo>
                    <a:pt x="3538887" y="1498455"/>
                  </a:moveTo>
                  <a:cubicBezTo>
                    <a:pt x="3575885" y="1485860"/>
                    <a:pt x="3595566" y="1445712"/>
                    <a:pt x="3582970" y="1408714"/>
                  </a:cubicBezTo>
                  <a:lnTo>
                    <a:pt x="3483783" y="1121385"/>
                  </a:lnTo>
                  <a:cubicBezTo>
                    <a:pt x="3471187" y="1084386"/>
                    <a:pt x="3431040" y="1064706"/>
                    <a:pt x="3394042" y="1077301"/>
                  </a:cubicBezTo>
                  <a:lnTo>
                    <a:pt x="3238175" y="1130831"/>
                  </a:lnTo>
                  <a:cubicBezTo>
                    <a:pt x="3201177" y="1143426"/>
                    <a:pt x="3156306" y="1126108"/>
                    <a:pt x="3137413" y="1092258"/>
                  </a:cubicBezTo>
                  <a:lnTo>
                    <a:pt x="3029566" y="919073"/>
                  </a:lnTo>
                  <a:cubicBezTo>
                    <a:pt x="3006737" y="887585"/>
                    <a:pt x="3009099" y="837204"/>
                    <a:pt x="3035077" y="808078"/>
                  </a:cubicBezTo>
                  <a:lnTo>
                    <a:pt x="3155519" y="668743"/>
                  </a:lnTo>
                  <a:cubicBezTo>
                    <a:pt x="3180709" y="639616"/>
                    <a:pt x="3177561" y="594745"/>
                    <a:pt x="3148434" y="568768"/>
                  </a:cubicBezTo>
                  <a:lnTo>
                    <a:pt x="2918570" y="369605"/>
                  </a:lnTo>
                  <a:cubicBezTo>
                    <a:pt x="2889444" y="344415"/>
                    <a:pt x="2844573" y="347563"/>
                    <a:pt x="2818596" y="376690"/>
                  </a:cubicBezTo>
                  <a:lnTo>
                    <a:pt x="2707600" y="505004"/>
                  </a:lnTo>
                  <a:cubicBezTo>
                    <a:pt x="2682409" y="534131"/>
                    <a:pt x="2633603" y="542003"/>
                    <a:pt x="2600540" y="521535"/>
                  </a:cubicBezTo>
                  <a:lnTo>
                    <a:pt x="2423419" y="427858"/>
                  </a:lnTo>
                  <a:cubicBezTo>
                    <a:pt x="2387995" y="411327"/>
                    <a:pt x="2365166" y="367244"/>
                    <a:pt x="2372251" y="328671"/>
                  </a:cubicBezTo>
                  <a:lnTo>
                    <a:pt x="2408463" y="140529"/>
                  </a:lnTo>
                  <a:cubicBezTo>
                    <a:pt x="2415547" y="102743"/>
                    <a:pt x="2390357" y="64957"/>
                    <a:pt x="2352571" y="57872"/>
                  </a:cubicBezTo>
                  <a:lnTo>
                    <a:pt x="2054221" y="1194"/>
                  </a:lnTo>
                  <a:cubicBezTo>
                    <a:pt x="2016435" y="-5891"/>
                    <a:pt x="1978649" y="19300"/>
                    <a:pt x="1971565" y="57085"/>
                  </a:cubicBezTo>
                  <a:lnTo>
                    <a:pt x="1937715" y="230270"/>
                  </a:lnTo>
                  <a:cubicBezTo>
                    <a:pt x="1930630" y="268056"/>
                    <a:pt x="1892057" y="298757"/>
                    <a:pt x="1853484" y="297970"/>
                  </a:cubicBezTo>
                  <a:lnTo>
                    <a:pt x="1655896" y="305842"/>
                  </a:lnTo>
                  <a:cubicBezTo>
                    <a:pt x="1617323" y="309778"/>
                    <a:pt x="1574814" y="282226"/>
                    <a:pt x="1562219" y="245227"/>
                  </a:cubicBezTo>
                  <a:lnTo>
                    <a:pt x="1497668" y="58660"/>
                  </a:lnTo>
                  <a:cubicBezTo>
                    <a:pt x="1485073" y="21661"/>
                    <a:pt x="1444925" y="1981"/>
                    <a:pt x="1407927" y="14576"/>
                  </a:cubicBezTo>
                  <a:lnTo>
                    <a:pt x="1120597" y="113764"/>
                  </a:lnTo>
                  <a:cubicBezTo>
                    <a:pt x="1083599" y="126359"/>
                    <a:pt x="1063919" y="166507"/>
                    <a:pt x="1076514" y="203505"/>
                  </a:cubicBezTo>
                  <a:lnTo>
                    <a:pt x="1136341" y="375903"/>
                  </a:lnTo>
                  <a:cubicBezTo>
                    <a:pt x="1148937" y="412901"/>
                    <a:pt x="1131618" y="457772"/>
                    <a:pt x="1097769" y="476665"/>
                  </a:cubicBezTo>
                  <a:lnTo>
                    <a:pt x="932456" y="579788"/>
                  </a:lnTo>
                  <a:cubicBezTo>
                    <a:pt x="900968" y="602617"/>
                    <a:pt x="850587" y="599469"/>
                    <a:pt x="821460" y="574278"/>
                  </a:cubicBezTo>
                  <a:lnTo>
                    <a:pt x="668743" y="442028"/>
                  </a:lnTo>
                  <a:cubicBezTo>
                    <a:pt x="639616" y="416837"/>
                    <a:pt x="594745" y="419986"/>
                    <a:pt x="568768" y="449113"/>
                  </a:cubicBezTo>
                  <a:lnTo>
                    <a:pt x="369605" y="678189"/>
                  </a:lnTo>
                  <a:cubicBezTo>
                    <a:pt x="344415" y="707316"/>
                    <a:pt x="347563" y="752186"/>
                    <a:pt x="376690" y="778164"/>
                  </a:cubicBezTo>
                  <a:lnTo>
                    <a:pt x="517599" y="900180"/>
                  </a:lnTo>
                  <a:cubicBezTo>
                    <a:pt x="546726" y="925371"/>
                    <a:pt x="554598" y="973390"/>
                    <a:pt x="534131" y="1007240"/>
                  </a:cubicBezTo>
                  <a:lnTo>
                    <a:pt x="442815" y="1177276"/>
                  </a:lnTo>
                  <a:cubicBezTo>
                    <a:pt x="426284" y="1212700"/>
                    <a:pt x="381413" y="1235529"/>
                    <a:pt x="343627" y="1227657"/>
                  </a:cubicBezTo>
                  <a:lnTo>
                    <a:pt x="142103" y="1188297"/>
                  </a:lnTo>
                  <a:cubicBezTo>
                    <a:pt x="104318" y="1181212"/>
                    <a:pt x="66532" y="1206403"/>
                    <a:pt x="59447" y="1244188"/>
                  </a:cubicBezTo>
                  <a:lnTo>
                    <a:pt x="1194" y="1542539"/>
                  </a:lnTo>
                  <a:cubicBezTo>
                    <a:pt x="-5891" y="1580324"/>
                    <a:pt x="19300" y="1618110"/>
                    <a:pt x="57085" y="1625195"/>
                  </a:cubicBezTo>
                  <a:lnTo>
                    <a:pt x="240504" y="1660619"/>
                  </a:lnTo>
                  <a:cubicBezTo>
                    <a:pt x="278290" y="1667704"/>
                    <a:pt x="308990" y="1706277"/>
                    <a:pt x="308203" y="1744850"/>
                  </a:cubicBezTo>
                  <a:lnTo>
                    <a:pt x="313714" y="1937715"/>
                  </a:lnTo>
                  <a:cubicBezTo>
                    <a:pt x="316862" y="1976288"/>
                    <a:pt x="289310" y="2018797"/>
                    <a:pt x="252312" y="2031392"/>
                  </a:cubicBezTo>
                  <a:lnTo>
                    <a:pt x="59447" y="2097517"/>
                  </a:lnTo>
                  <a:cubicBezTo>
                    <a:pt x="22448" y="2110112"/>
                    <a:pt x="2768" y="2150260"/>
                    <a:pt x="15363" y="2187258"/>
                  </a:cubicBezTo>
                  <a:lnTo>
                    <a:pt x="114551" y="2474588"/>
                  </a:lnTo>
                  <a:cubicBezTo>
                    <a:pt x="127146" y="2511586"/>
                    <a:pt x="167294" y="2531266"/>
                    <a:pt x="204292" y="2518671"/>
                  </a:cubicBezTo>
                  <a:lnTo>
                    <a:pt x="378264" y="2458844"/>
                  </a:lnTo>
                  <a:cubicBezTo>
                    <a:pt x="415263" y="2446248"/>
                    <a:pt x="460134" y="2463567"/>
                    <a:pt x="478239" y="2498204"/>
                  </a:cubicBezTo>
                  <a:lnTo>
                    <a:pt x="579001" y="2665091"/>
                  </a:lnTo>
                  <a:cubicBezTo>
                    <a:pt x="601043" y="2697366"/>
                    <a:pt x="597894" y="2746960"/>
                    <a:pt x="572704" y="2776874"/>
                  </a:cubicBezTo>
                  <a:lnTo>
                    <a:pt x="441241" y="2928017"/>
                  </a:lnTo>
                  <a:cubicBezTo>
                    <a:pt x="416050" y="2957144"/>
                    <a:pt x="419199" y="3002014"/>
                    <a:pt x="448325" y="3027992"/>
                  </a:cubicBezTo>
                  <a:lnTo>
                    <a:pt x="678189" y="3227154"/>
                  </a:lnTo>
                  <a:cubicBezTo>
                    <a:pt x="707316" y="3252345"/>
                    <a:pt x="752186" y="3249196"/>
                    <a:pt x="778164" y="3220070"/>
                  </a:cubicBezTo>
                  <a:lnTo>
                    <a:pt x="895457" y="3085458"/>
                  </a:lnTo>
                  <a:cubicBezTo>
                    <a:pt x="920648" y="3056331"/>
                    <a:pt x="968667" y="3049246"/>
                    <a:pt x="1001730" y="3069714"/>
                  </a:cubicBezTo>
                  <a:lnTo>
                    <a:pt x="1174914" y="3164965"/>
                  </a:lnTo>
                  <a:cubicBezTo>
                    <a:pt x="1210339" y="3181497"/>
                    <a:pt x="1232380" y="3226367"/>
                    <a:pt x="1225295" y="3264940"/>
                  </a:cubicBezTo>
                  <a:lnTo>
                    <a:pt x="1188297" y="3455443"/>
                  </a:lnTo>
                  <a:cubicBezTo>
                    <a:pt x="1181212" y="3493229"/>
                    <a:pt x="1206403" y="3531015"/>
                    <a:pt x="1244188" y="3538100"/>
                  </a:cubicBezTo>
                  <a:lnTo>
                    <a:pt x="1542539" y="3596353"/>
                  </a:lnTo>
                  <a:cubicBezTo>
                    <a:pt x="1580324" y="3603438"/>
                    <a:pt x="1618110" y="3578247"/>
                    <a:pt x="1625195" y="3540461"/>
                  </a:cubicBezTo>
                  <a:lnTo>
                    <a:pt x="1658257" y="3371213"/>
                  </a:lnTo>
                  <a:cubicBezTo>
                    <a:pt x="1665342" y="3333427"/>
                    <a:pt x="1703915" y="3302726"/>
                    <a:pt x="1742488" y="3304300"/>
                  </a:cubicBezTo>
                  <a:lnTo>
                    <a:pt x="1944012" y="3299577"/>
                  </a:lnTo>
                  <a:cubicBezTo>
                    <a:pt x="1982585" y="3296428"/>
                    <a:pt x="2025094" y="3323980"/>
                    <a:pt x="2037690" y="3360979"/>
                  </a:cubicBezTo>
                  <a:lnTo>
                    <a:pt x="2099092" y="3538100"/>
                  </a:lnTo>
                  <a:cubicBezTo>
                    <a:pt x="2111687" y="3575098"/>
                    <a:pt x="2151834" y="3594779"/>
                    <a:pt x="2188833" y="3582183"/>
                  </a:cubicBezTo>
                  <a:lnTo>
                    <a:pt x="2476162" y="3482996"/>
                  </a:lnTo>
                  <a:cubicBezTo>
                    <a:pt x="2513161" y="3470400"/>
                    <a:pt x="2532841" y="3430253"/>
                    <a:pt x="2520246" y="3393254"/>
                  </a:cubicBezTo>
                  <a:lnTo>
                    <a:pt x="2465928" y="3235814"/>
                  </a:lnTo>
                  <a:cubicBezTo>
                    <a:pt x="2453333" y="3198815"/>
                    <a:pt x="2470652" y="3153944"/>
                    <a:pt x="2505289" y="3135839"/>
                  </a:cubicBezTo>
                  <a:lnTo>
                    <a:pt x="2680048" y="3029566"/>
                  </a:lnTo>
                  <a:cubicBezTo>
                    <a:pt x="2712323" y="3007525"/>
                    <a:pt x="2761917" y="3009886"/>
                    <a:pt x="2791831" y="3035864"/>
                  </a:cubicBezTo>
                  <a:lnTo>
                    <a:pt x="2929591" y="3155519"/>
                  </a:lnTo>
                  <a:cubicBezTo>
                    <a:pt x="2958718" y="3180709"/>
                    <a:pt x="3003589" y="3177561"/>
                    <a:pt x="3029566" y="3148434"/>
                  </a:cubicBezTo>
                  <a:lnTo>
                    <a:pt x="3228729" y="2918570"/>
                  </a:lnTo>
                  <a:cubicBezTo>
                    <a:pt x="3253919" y="2889444"/>
                    <a:pt x="3250770" y="2844573"/>
                    <a:pt x="3221644" y="2818596"/>
                  </a:cubicBezTo>
                  <a:lnTo>
                    <a:pt x="3098840" y="2711536"/>
                  </a:lnTo>
                  <a:cubicBezTo>
                    <a:pt x="3069714" y="2686345"/>
                    <a:pt x="3061842" y="2638326"/>
                    <a:pt x="3082309" y="2605263"/>
                  </a:cubicBezTo>
                  <a:lnTo>
                    <a:pt x="3179922" y="2424207"/>
                  </a:lnTo>
                  <a:cubicBezTo>
                    <a:pt x="3196453" y="2388782"/>
                    <a:pt x="3241324" y="2365954"/>
                    <a:pt x="3279110" y="2373826"/>
                  </a:cubicBezTo>
                  <a:lnTo>
                    <a:pt x="3455443" y="2408463"/>
                  </a:lnTo>
                  <a:cubicBezTo>
                    <a:pt x="3493229" y="2415547"/>
                    <a:pt x="3531015" y="2390357"/>
                    <a:pt x="3538100" y="2352571"/>
                  </a:cubicBezTo>
                  <a:lnTo>
                    <a:pt x="3596353" y="2054221"/>
                  </a:lnTo>
                  <a:cubicBezTo>
                    <a:pt x="3603438" y="2016435"/>
                    <a:pt x="3578247" y="1978649"/>
                    <a:pt x="3540461" y="1971565"/>
                  </a:cubicBezTo>
                  <a:lnTo>
                    <a:pt x="3381446" y="1940864"/>
                  </a:lnTo>
                  <a:cubicBezTo>
                    <a:pt x="3343660" y="1933779"/>
                    <a:pt x="3312959" y="1895206"/>
                    <a:pt x="3313747" y="1856633"/>
                  </a:cubicBezTo>
                  <a:lnTo>
                    <a:pt x="3306662" y="1651173"/>
                  </a:lnTo>
                  <a:cubicBezTo>
                    <a:pt x="3303513" y="1612600"/>
                    <a:pt x="3330278" y="1570091"/>
                    <a:pt x="3367276" y="1557495"/>
                  </a:cubicBezTo>
                  <a:lnTo>
                    <a:pt x="3538887" y="1498455"/>
                  </a:lnTo>
                  <a:close/>
                  <a:moveTo>
                    <a:pt x="2165217" y="2861892"/>
                  </a:moveTo>
                  <a:cubicBezTo>
                    <a:pt x="1577963" y="3064203"/>
                    <a:pt x="937966" y="2752471"/>
                    <a:pt x="735655" y="2165217"/>
                  </a:cubicBezTo>
                  <a:cubicBezTo>
                    <a:pt x="533344" y="1577963"/>
                    <a:pt x="845076" y="937966"/>
                    <a:pt x="1432330" y="735655"/>
                  </a:cubicBezTo>
                  <a:cubicBezTo>
                    <a:pt x="2019584" y="533344"/>
                    <a:pt x="2659581" y="845076"/>
                    <a:pt x="2861892" y="1432330"/>
                  </a:cubicBezTo>
                  <a:cubicBezTo>
                    <a:pt x="3064203" y="2019584"/>
                    <a:pt x="2751683" y="2659580"/>
                    <a:pt x="2165217" y="28618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chemeClr val="bg1">
                    <a:lumMod val="6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25"/>
            <p:cNvSpPr/>
            <p:nvPr/>
          </p:nvSpPr>
          <p:spPr>
            <a:xfrm>
              <a:off x="3357991" y="2130428"/>
              <a:ext cx="2098913" cy="2098913"/>
            </a:xfrm>
            <a:custGeom>
              <a:avLst/>
              <a:gdLst/>
              <a:ahLst/>
              <a:cxnLst/>
              <a:rect l="l" t="t" r="r" b="b"/>
              <a:pathLst>
                <a:path w="2098913" h="2098913" extrusionOk="0">
                  <a:moveTo>
                    <a:pt x="2041334" y="707811"/>
                  </a:moveTo>
                  <a:cubicBezTo>
                    <a:pt x="1852405" y="159917"/>
                    <a:pt x="1255704" y="-131348"/>
                    <a:pt x="707811" y="57580"/>
                  </a:cubicBezTo>
                  <a:cubicBezTo>
                    <a:pt x="159917" y="246509"/>
                    <a:pt x="-131348" y="843210"/>
                    <a:pt x="57580" y="1391103"/>
                  </a:cubicBezTo>
                  <a:cubicBezTo>
                    <a:pt x="246509" y="1938997"/>
                    <a:pt x="843210" y="2230263"/>
                    <a:pt x="1391103" y="2041334"/>
                  </a:cubicBezTo>
                  <a:cubicBezTo>
                    <a:pt x="1938997" y="1853192"/>
                    <a:pt x="2230263" y="1255704"/>
                    <a:pt x="2041334" y="707811"/>
                  </a:cubicBezTo>
                  <a:close/>
                  <a:moveTo>
                    <a:pt x="1668986" y="1738260"/>
                  </a:moveTo>
                  <a:cubicBezTo>
                    <a:pt x="1665837" y="1741409"/>
                    <a:pt x="1661901" y="1744558"/>
                    <a:pt x="1658753" y="1747707"/>
                  </a:cubicBezTo>
                  <a:cubicBezTo>
                    <a:pt x="1355679" y="1995676"/>
                    <a:pt x="969949" y="2036610"/>
                    <a:pt x="646409" y="1878382"/>
                  </a:cubicBezTo>
                  <a:cubicBezTo>
                    <a:pt x="425204" y="1770536"/>
                    <a:pt x="259105" y="1583181"/>
                    <a:pt x="178810" y="1350169"/>
                  </a:cubicBezTo>
                  <a:cubicBezTo>
                    <a:pt x="98515" y="1117157"/>
                    <a:pt x="114259" y="867613"/>
                    <a:pt x="222106" y="645622"/>
                  </a:cubicBezTo>
                  <a:cubicBezTo>
                    <a:pt x="380334" y="321294"/>
                    <a:pt x="709385" y="115834"/>
                    <a:pt x="1100625" y="125280"/>
                  </a:cubicBezTo>
                  <a:cubicBezTo>
                    <a:pt x="1105349" y="125280"/>
                    <a:pt x="1110072" y="125280"/>
                    <a:pt x="1114008" y="126067"/>
                  </a:cubicBezTo>
                  <a:cubicBezTo>
                    <a:pt x="1503674" y="164640"/>
                    <a:pt x="1805173" y="408673"/>
                    <a:pt x="1922466" y="749532"/>
                  </a:cubicBezTo>
                  <a:cubicBezTo>
                    <a:pt x="2038972" y="1090392"/>
                    <a:pt x="1951592" y="1468249"/>
                    <a:pt x="1668986" y="17382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chemeClr val="bg1">
                    <a:lumMod val="6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5" name="Google Shape;165;p25"/>
          <p:cNvGrpSpPr/>
          <p:nvPr/>
        </p:nvGrpSpPr>
        <p:grpSpPr>
          <a:xfrm rot="-707089">
            <a:off x="6764003" y="1572815"/>
            <a:ext cx="3357332" cy="3215699"/>
            <a:chOff x="2609068" y="1381505"/>
            <a:chExt cx="3597546" cy="3597546"/>
          </a:xfrm>
          <a:solidFill>
            <a:schemeClr val="tx2"/>
          </a:solidFill>
        </p:grpSpPr>
        <p:sp>
          <p:nvSpPr>
            <p:cNvPr id="166" name="Google Shape;166;p25"/>
            <p:cNvSpPr/>
            <p:nvPr/>
          </p:nvSpPr>
          <p:spPr>
            <a:xfrm>
              <a:off x="2609068" y="1381505"/>
              <a:ext cx="3597546" cy="3597546"/>
            </a:xfrm>
            <a:custGeom>
              <a:avLst/>
              <a:gdLst/>
              <a:ahLst/>
              <a:cxnLst/>
              <a:rect l="l" t="t" r="r" b="b"/>
              <a:pathLst>
                <a:path w="3597546" h="3597546" extrusionOk="0">
                  <a:moveTo>
                    <a:pt x="3538887" y="1498455"/>
                  </a:moveTo>
                  <a:cubicBezTo>
                    <a:pt x="3575885" y="1485860"/>
                    <a:pt x="3595566" y="1445712"/>
                    <a:pt x="3582970" y="1408714"/>
                  </a:cubicBezTo>
                  <a:lnTo>
                    <a:pt x="3483783" y="1121385"/>
                  </a:lnTo>
                  <a:cubicBezTo>
                    <a:pt x="3471187" y="1084386"/>
                    <a:pt x="3431040" y="1064706"/>
                    <a:pt x="3394042" y="1077301"/>
                  </a:cubicBezTo>
                  <a:lnTo>
                    <a:pt x="3238175" y="1130831"/>
                  </a:lnTo>
                  <a:cubicBezTo>
                    <a:pt x="3201177" y="1143426"/>
                    <a:pt x="3156306" y="1126108"/>
                    <a:pt x="3137413" y="1092258"/>
                  </a:cubicBezTo>
                  <a:lnTo>
                    <a:pt x="3029566" y="919073"/>
                  </a:lnTo>
                  <a:cubicBezTo>
                    <a:pt x="3006737" y="887585"/>
                    <a:pt x="3009099" y="837204"/>
                    <a:pt x="3035077" y="808078"/>
                  </a:cubicBezTo>
                  <a:lnTo>
                    <a:pt x="3155519" y="668743"/>
                  </a:lnTo>
                  <a:cubicBezTo>
                    <a:pt x="3180709" y="639616"/>
                    <a:pt x="3177561" y="594745"/>
                    <a:pt x="3148434" y="568768"/>
                  </a:cubicBezTo>
                  <a:lnTo>
                    <a:pt x="2918570" y="369605"/>
                  </a:lnTo>
                  <a:cubicBezTo>
                    <a:pt x="2889444" y="344415"/>
                    <a:pt x="2844573" y="347563"/>
                    <a:pt x="2818596" y="376690"/>
                  </a:cubicBezTo>
                  <a:lnTo>
                    <a:pt x="2707600" y="505004"/>
                  </a:lnTo>
                  <a:cubicBezTo>
                    <a:pt x="2682409" y="534131"/>
                    <a:pt x="2633603" y="542003"/>
                    <a:pt x="2600540" y="521535"/>
                  </a:cubicBezTo>
                  <a:lnTo>
                    <a:pt x="2423419" y="427858"/>
                  </a:lnTo>
                  <a:cubicBezTo>
                    <a:pt x="2387995" y="411327"/>
                    <a:pt x="2365166" y="367244"/>
                    <a:pt x="2372251" y="328671"/>
                  </a:cubicBezTo>
                  <a:lnTo>
                    <a:pt x="2408463" y="140529"/>
                  </a:lnTo>
                  <a:cubicBezTo>
                    <a:pt x="2415547" y="102743"/>
                    <a:pt x="2390357" y="64957"/>
                    <a:pt x="2352571" y="57872"/>
                  </a:cubicBezTo>
                  <a:lnTo>
                    <a:pt x="2054221" y="1194"/>
                  </a:lnTo>
                  <a:cubicBezTo>
                    <a:pt x="2016435" y="-5891"/>
                    <a:pt x="1978649" y="19300"/>
                    <a:pt x="1971565" y="57085"/>
                  </a:cubicBezTo>
                  <a:lnTo>
                    <a:pt x="1937715" y="230270"/>
                  </a:lnTo>
                  <a:cubicBezTo>
                    <a:pt x="1930630" y="268056"/>
                    <a:pt x="1892057" y="298757"/>
                    <a:pt x="1853484" y="297970"/>
                  </a:cubicBezTo>
                  <a:lnTo>
                    <a:pt x="1655896" y="305842"/>
                  </a:lnTo>
                  <a:cubicBezTo>
                    <a:pt x="1617323" y="309778"/>
                    <a:pt x="1574814" y="282226"/>
                    <a:pt x="1562219" y="245227"/>
                  </a:cubicBezTo>
                  <a:lnTo>
                    <a:pt x="1497668" y="58660"/>
                  </a:lnTo>
                  <a:cubicBezTo>
                    <a:pt x="1485073" y="21661"/>
                    <a:pt x="1444925" y="1981"/>
                    <a:pt x="1407927" y="14576"/>
                  </a:cubicBezTo>
                  <a:lnTo>
                    <a:pt x="1120597" y="113764"/>
                  </a:lnTo>
                  <a:cubicBezTo>
                    <a:pt x="1083599" y="126359"/>
                    <a:pt x="1063919" y="166507"/>
                    <a:pt x="1076514" y="203505"/>
                  </a:cubicBezTo>
                  <a:lnTo>
                    <a:pt x="1136341" y="375903"/>
                  </a:lnTo>
                  <a:cubicBezTo>
                    <a:pt x="1148937" y="412901"/>
                    <a:pt x="1131618" y="457772"/>
                    <a:pt x="1097769" y="476665"/>
                  </a:cubicBezTo>
                  <a:lnTo>
                    <a:pt x="932456" y="579788"/>
                  </a:lnTo>
                  <a:cubicBezTo>
                    <a:pt x="900968" y="602617"/>
                    <a:pt x="850587" y="599469"/>
                    <a:pt x="821460" y="574278"/>
                  </a:cubicBezTo>
                  <a:lnTo>
                    <a:pt x="668743" y="442028"/>
                  </a:lnTo>
                  <a:cubicBezTo>
                    <a:pt x="639616" y="416837"/>
                    <a:pt x="594745" y="419986"/>
                    <a:pt x="568768" y="449113"/>
                  </a:cubicBezTo>
                  <a:lnTo>
                    <a:pt x="369605" y="678189"/>
                  </a:lnTo>
                  <a:cubicBezTo>
                    <a:pt x="344415" y="707316"/>
                    <a:pt x="347563" y="752186"/>
                    <a:pt x="376690" y="778164"/>
                  </a:cubicBezTo>
                  <a:lnTo>
                    <a:pt x="517599" y="900180"/>
                  </a:lnTo>
                  <a:cubicBezTo>
                    <a:pt x="546726" y="925371"/>
                    <a:pt x="554598" y="973390"/>
                    <a:pt x="534131" y="1007240"/>
                  </a:cubicBezTo>
                  <a:lnTo>
                    <a:pt x="442815" y="1177276"/>
                  </a:lnTo>
                  <a:cubicBezTo>
                    <a:pt x="426284" y="1212700"/>
                    <a:pt x="381413" y="1235529"/>
                    <a:pt x="343627" y="1227657"/>
                  </a:cubicBezTo>
                  <a:lnTo>
                    <a:pt x="142103" y="1188297"/>
                  </a:lnTo>
                  <a:cubicBezTo>
                    <a:pt x="104318" y="1181212"/>
                    <a:pt x="66532" y="1206403"/>
                    <a:pt x="59447" y="1244188"/>
                  </a:cubicBezTo>
                  <a:lnTo>
                    <a:pt x="1194" y="1542539"/>
                  </a:lnTo>
                  <a:cubicBezTo>
                    <a:pt x="-5891" y="1580324"/>
                    <a:pt x="19300" y="1618110"/>
                    <a:pt x="57085" y="1625195"/>
                  </a:cubicBezTo>
                  <a:lnTo>
                    <a:pt x="240504" y="1660619"/>
                  </a:lnTo>
                  <a:cubicBezTo>
                    <a:pt x="278290" y="1667704"/>
                    <a:pt x="308990" y="1706277"/>
                    <a:pt x="308203" y="1744850"/>
                  </a:cubicBezTo>
                  <a:lnTo>
                    <a:pt x="313714" y="1937715"/>
                  </a:lnTo>
                  <a:cubicBezTo>
                    <a:pt x="316862" y="1976288"/>
                    <a:pt x="289310" y="2018797"/>
                    <a:pt x="252312" y="2031392"/>
                  </a:cubicBezTo>
                  <a:lnTo>
                    <a:pt x="59447" y="2097517"/>
                  </a:lnTo>
                  <a:cubicBezTo>
                    <a:pt x="22448" y="2110112"/>
                    <a:pt x="2768" y="2150260"/>
                    <a:pt x="15363" y="2187258"/>
                  </a:cubicBezTo>
                  <a:lnTo>
                    <a:pt x="114551" y="2474588"/>
                  </a:lnTo>
                  <a:cubicBezTo>
                    <a:pt x="127146" y="2511586"/>
                    <a:pt x="167294" y="2531266"/>
                    <a:pt x="204292" y="2518671"/>
                  </a:cubicBezTo>
                  <a:lnTo>
                    <a:pt x="378264" y="2458844"/>
                  </a:lnTo>
                  <a:cubicBezTo>
                    <a:pt x="415263" y="2446248"/>
                    <a:pt x="460134" y="2463567"/>
                    <a:pt x="478239" y="2498204"/>
                  </a:cubicBezTo>
                  <a:lnTo>
                    <a:pt x="579001" y="2665091"/>
                  </a:lnTo>
                  <a:cubicBezTo>
                    <a:pt x="601043" y="2697366"/>
                    <a:pt x="597894" y="2746960"/>
                    <a:pt x="572704" y="2776874"/>
                  </a:cubicBezTo>
                  <a:lnTo>
                    <a:pt x="441241" y="2928017"/>
                  </a:lnTo>
                  <a:cubicBezTo>
                    <a:pt x="416050" y="2957144"/>
                    <a:pt x="419199" y="3002014"/>
                    <a:pt x="448325" y="3027992"/>
                  </a:cubicBezTo>
                  <a:lnTo>
                    <a:pt x="678189" y="3227154"/>
                  </a:lnTo>
                  <a:cubicBezTo>
                    <a:pt x="707316" y="3252345"/>
                    <a:pt x="752186" y="3249196"/>
                    <a:pt x="778164" y="3220070"/>
                  </a:cubicBezTo>
                  <a:lnTo>
                    <a:pt x="895457" y="3085458"/>
                  </a:lnTo>
                  <a:cubicBezTo>
                    <a:pt x="920648" y="3056331"/>
                    <a:pt x="968667" y="3049246"/>
                    <a:pt x="1001730" y="3069714"/>
                  </a:cubicBezTo>
                  <a:lnTo>
                    <a:pt x="1174914" y="3164965"/>
                  </a:lnTo>
                  <a:cubicBezTo>
                    <a:pt x="1210339" y="3181497"/>
                    <a:pt x="1232380" y="3226367"/>
                    <a:pt x="1225295" y="3264940"/>
                  </a:cubicBezTo>
                  <a:lnTo>
                    <a:pt x="1188297" y="3455443"/>
                  </a:lnTo>
                  <a:cubicBezTo>
                    <a:pt x="1181212" y="3493229"/>
                    <a:pt x="1206403" y="3531015"/>
                    <a:pt x="1244188" y="3538100"/>
                  </a:cubicBezTo>
                  <a:lnTo>
                    <a:pt x="1542539" y="3596353"/>
                  </a:lnTo>
                  <a:cubicBezTo>
                    <a:pt x="1580324" y="3603438"/>
                    <a:pt x="1618110" y="3578247"/>
                    <a:pt x="1625195" y="3540461"/>
                  </a:cubicBezTo>
                  <a:lnTo>
                    <a:pt x="1658257" y="3371213"/>
                  </a:lnTo>
                  <a:cubicBezTo>
                    <a:pt x="1665342" y="3333427"/>
                    <a:pt x="1703915" y="3302726"/>
                    <a:pt x="1742488" y="3304300"/>
                  </a:cubicBezTo>
                  <a:lnTo>
                    <a:pt x="1944012" y="3299577"/>
                  </a:lnTo>
                  <a:cubicBezTo>
                    <a:pt x="1982585" y="3296428"/>
                    <a:pt x="2025094" y="3323980"/>
                    <a:pt x="2037690" y="3360979"/>
                  </a:cubicBezTo>
                  <a:lnTo>
                    <a:pt x="2099092" y="3538100"/>
                  </a:lnTo>
                  <a:cubicBezTo>
                    <a:pt x="2111687" y="3575098"/>
                    <a:pt x="2151834" y="3594779"/>
                    <a:pt x="2188833" y="3582183"/>
                  </a:cubicBezTo>
                  <a:lnTo>
                    <a:pt x="2476162" y="3482996"/>
                  </a:lnTo>
                  <a:cubicBezTo>
                    <a:pt x="2513161" y="3470400"/>
                    <a:pt x="2532841" y="3430253"/>
                    <a:pt x="2520246" y="3393254"/>
                  </a:cubicBezTo>
                  <a:lnTo>
                    <a:pt x="2465928" y="3235814"/>
                  </a:lnTo>
                  <a:cubicBezTo>
                    <a:pt x="2453333" y="3198815"/>
                    <a:pt x="2470652" y="3153944"/>
                    <a:pt x="2505289" y="3135839"/>
                  </a:cubicBezTo>
                  <a:lnTo>
                    <a:pt x="2680048" y="3029566"/>
                  </a:lnTo>
                  <a:cubicBezTo>
                    <a:pt x="2712323" y="3007525"/>
                    <a:pt x="2761917" y="3009886"/>
                    <a:pt x="2791831" y="3035864"/>
                  </a:cubicBezTo>
                  <a:lnTo>
                    <a:pt x="2929591" y="3155519"/>
                  </a:lnTo>
                  <a:cubicBezTo>
                    <a:pt x="2958718" y="3180709"/>
                    <a:pt x="3003589" y="3177561"/>
                    <a:pt x="3029566" y="3148434"/>
                  </a:cubicBezTo>
                  <a:lnTo>
                    <a:pt x="3228729" y="2918570"/>
                  </a:lnTo>
                  <a:cubicBezTo>
                    <a:pt x="3253919" y="2889444"/>
                    <a:pt x="3250770" y="2844573"/>
                    <a:pt x="3221644" y="2818596"/>
                  </a:cubicBezTo>
                  <a:lnTo>
                    <a:pt x="3098840" y="2711536"/>
                  </a:lnTo>
                  <a:cubicBezTo>
                    <a:pt x="3069714" y="2686345"/>
                    <a:pt x="3061842" y="2638326"/>
                    <a:pt x="3082309" y="2605263"/>
                  </a:cubicBezTo>
                  <a:lnTo>
                    <a:pt x="3179922" y="2424207"/>
                  </a:lnTo>
                  <a:cubicBezTo>
                    <a:pt x="3196453" y="2388782"/>
                    <a:pt x="3241324" y="2365954"/>
                    <a:pt x="3279110" y="2373826"/>
                  </a:cubicBezTo>
                  <a:lnTo>
                    <a:pt x="3455443" y="2408463"/>
                  </a:lnTo>
                  <a:cubicBezTo>
                    <a:pt x="3493229" y="2415547"/>
                    <a:pt x="3531015" y="2390357"/>
                    <a:pt x="3538100" y="2352571"/>
                  </a:cubicBezTo>
                  <a:lnTo>
                    <a:pt x="3596353" y="2054221"/>
                  </a:lnTo>
                  <a:cubicBezTo>
                    <a:pt x="3603438" y="2016435"/>
                    <a:pt x="3578247" y="1978649"/>
                    <a:pt x="3540461" y="1971565"/>
                  </a:cubicBezTo>
                  <a:lnTo>
                    <a:pt x="3381446" y="1940864"/>
                  </a:lnTo>
                  <a:cubicBezTo>
                    <a:pt x="3343660" y="1933779"/>
                    <a:pt x="3312959" y="1895206"/>
                    <a:pt x="3313747" y="1856633"/>
                  </a:cubicBezTo>
                  <a:lnTo>
                    <a:pt x="3306662" y="1651173"/>
                  </a:lnTo>
                  <a:cubicBezTo>
                    <a:pt x="3303513" y="1612600"/>
                    <a:pt x="3330278" y="1570091"/>
                    <a:pt x="3367276" y="1557495"/>
                  </a:cubicBezTo>
                  <a:lnTo>
                    <a:pt x="3538887" y="1498455"/>
                  </a:lnTo>
                  <a:close/>
                  <a:moveTo>
                    <a:pt x="2165217" y="2861892"/>
                  </a:moveTo>
                  <a:cubicBezTo>
                    <a:pt x="1577963" y="3064203"/>
                    <a:pt x="937966" y="2752471"/>
                    <a:pt x="735655" y="2165217"/>
                  </a:cubicBezTo>
                  <a:cubicBezTo>
                    <a:pt x="533344" y="1577963"/>
                    <a:pt x="845076" y="937966"/>
                    <a:pt x="1432330" y="735655"/>
                  </a:cubicBezTo>
                  <a:cubicBezTo>
                    <a:pt x="2019584" y="533344"/>
                    <a:pt x="2659581" y="845076"/>
                    <a:pt x="2861892" y="1432330"/>
                  </a:cubicBezTo>
                  <a:cubicBezTo>
                    <a:pt x="3064203" y="2019584"/>
                    <a:pt x="2751683" y="2659580"/>
                    <a:pt x="2165217" y="28618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25"/>
            <p:cNvSpPr/>
            <p:nvPr/>
          </p:nvSpPr>
          <p:spPr>
            <a:xfrm>
              <a:off x="3357991" y="2130428"/>
              <a:ext cx="2098913" cy="2098913"/>
            </a:xfrm>
            <a:custGeom>
              <a:avLst/>
              <a:gdLst/>
              <a:ahLst/>
              <a:cxnLst/>
              <a:rect l="l" t="t" r="r" b="b"/>
              <a:pathLst>
                <a:path w="2098913" h="2098913" extrusionOk="0">
                  <a:moveTo>
                    <a:pt x="2041334" y="707811"/>
                  </a:moveTo>
                  <a:cubicBezTo>
                    <a:pt x="1852405" y="159917"/>
                    <a:pt x="1255704" y="-131348"/>
                    <a:pt x="707811" y="57580"/>
                  </a:cubicBezTo>
                  <a:cubicBezTo>
                    <a:pt x="159917" y="246509"/>
                    <a:pt x="-131348" y="843210"/>
                    <a:pt x="57580" y="1391103"/>
                  </a:cubicBezTo>
                  <a:cubicBezTo>
                    <a:pt x="246509" y="1938997"/>
                    <a:pt x="843210" y="2230263"/>
                    <a:pt x="1391103" y="2041334"/>
                  </a:cubicBezTo>
                  <a:cubicBezTo>
                    <a:pt x="1938997" y="1853192"/>
                    <a:pt x="2230263" y="1255704"/>
                    <a:pt x="2041334" y="707811"/>
                  </a:cubicBezTo>
                  <a:close/>
                  <a:moveTo>
                    <a:pt x="1668986" y="1738260"/>
                  </a:moveTo>
                  <a:cubicBezTo>
                    <a:pt x="1665837" y="1741409"/>
                    <a:pt x="1661901" y="1744558"/>
                    <a:pt x="1658753" y="1747707"/>
                  </a:cubicBezTo>
                  <a:cubicBezTo>
                    <a:pt x="1355679" y="1995676"/>
                    <a:pt x="969949" y="2036610"/>
                    <a:pt x="646409" y="1878382"/>
                  </a:cubicBezTo>
                  <a:cubicBezTo>
                    <a:pt x="425204" y="1770536"/>
                    <a:pt x="259105" y="1583181"/>
                    <a:pt x="178810" y="1350169"/>
                  </a:cubicBezTo>
                  <a:cubicBezTo>
                    <a:pt x="98515" y="1117157"/>
                    <a:pt x="114259" y="867613"/>
                    <a:pt x="222106" y="645622"/>
                  </a:cubicBezTo>
                  <a:cubicBezTo>
                    <a:pt x="380334" y="321294"/>
                    <a:pt x="709385" y="115834"/>
                    <a:pt x="1100625" y="125280"/>
                  </a:cubicBezTo>
                  <a:cubicBezTo>
                    <a:pt x="1105349" y="125280"/>
                    <a:pt x="1110072" y="125280"/>
                    <a:pt x="1114008" y="126067"/>
                  </a:cubicBezTo>
                  <a:cubicBezTo>
                    <a:pt x="1503674" y="164640"/>
                    <a:pt x="1805173" y="408673"/>
                    <a:pt x="1922466" y="749532"/>
                  </a:cubicBezTo>
                  <a:cubicBezTo>
                    <a:pt x="2038972" y="1090392"/>
                    <a:pt x="1951592" y="1468249"/>
                    <a:pt x="1668986" y="1738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8" name="Google Shape;168;p25"/>
          <p:cNvSpPr/>
          <p:nvPr/>
        </p:nvSpPr>
        <p:spPr>
          <a:xfrm>
            <a:off x="721573" y="3269666"/>
            <a:ext cx="509771" cy="1099595"/>
          </a:xfrm>
          <a:custGeom>
            <a:avLst/>
            <a:gdLst/>
            <a:ahLst/>
            <a:cxnLst/>
            <a:rect l="l" t="t" r="r" b="b"/>
            <a:pathLst>
              <a:path w="628107" h="1354850" extrusionOk="0">
                <a:moveTo>
                  <a:pt x="628107" y="931"/>
                </a:moveTo>
                <a:lnTo>
                  <a:pt x="628107" y="1354851"/>
                </a:lnTo>
                <a:lnTo>
                  <a:pt x="256826" y="1354851"/>
                </a:lnTo>
                <a:lnTo>
                  <a:pt x="256826" y="629038"/>
                </a:lnTo>
                <a:cubicBezTo>
                  <a:pt x="256826" y="523888"/>
                  <a:pt x="254034" y="461542"/>
                  <a:pt x="248451" y="440140"/>
                </a:cubicBezTo>
                <a:cubicBezTo>
                  <a:pt x="242868" y="418738"/>
                  <a:pt x="227980" y="402919"/>
                  <a:pt x="202855" y="391753"/>
                </a:cubicBezTo>
                <a:cubicBezTo>
                  <a:pt x="177731" y="380586"/>
                  <a:pt x="122830" y="375003"/>
                  <a:pt x="37221" y="375003"/>
                </a:cubicBezTo>
                <a:lnTo>
                  <a:pt x="0" y="375003"/>
                </a:lnTo>
                <a:lnTo>
                  <a:pt x="0" y="216813"/>
                </a:lnTo>
                <a:cubicBezTo>
                  <a:pt x="179592" y="181453"/>
                  <a:pt x="316380" y="109802"/>
                  <a:pt x="409433" y="0"/>
                </a:cubicBezTo>
                <a:lnTo>
                  <a:pt x="62810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25"/>
          <p:cNvSpPr/>
          <p:nvPr/>
        </p:nvSpPr>
        <p:spPr>
          <a:xfrm>
            <a:off x="3350087" y="5349982"/>
            <a:ext cx="658145" cy="1067866"/>
          </a:xfrm>
          <a:custGeom>
            <a:avLst/>
            <a:gdLst/>
            <a:ahLst/>
            <a:cxnLst/>
            <a:rect l="l" t="t" r="r" b="b"/>
            <a:pathLst>
              <a:path w="850503" h="1379974" extrusionOk="0">
                <a:moveTo>
                  <a:pt x="817935" y="1149204"/>
                </a:moveTo>
                <a:lnTo>
                  <a:pt x="817935" y="1379975"/>
                </a:lnTo>
                <a:lnTo>
                  <a:pt x="0" y="1379975"/>
                </a:lnTo>
                <a:lnTo>
                  <a:pt x="0" y="1186425"/>
                </a:lnTo>
                <a:cubicBezTo>
                  <a:pt x="241938" y="826310"/>
                  <a:pt x="386170" y="602983"/>
                  <a:pt x="431765" y="517374"/>
                </a:cubicBezTo>
                <a:cubicBezTo>
                  <a:pt x="477361" y="431766"/>
                  <a:pt x="500625" y="364767"/>
                  <a:pt x="500625" y="317310"/>
                </a:cubicBezTo>
                <a:cubicBezTo>
                  <a:pt x="500625" y="280089"/>
                  <a:pt x="494111" y="253104"/>
                  <a:pt x="480153" y="234493"/>
                </a:cubicBezTo>
                <a:cubicBezTo>
                  <a:pt x="466195" y="216813"/>
                  <a:pt x="445723" y="207508"/>
                  <a:pt x="416877" y="207508"/>
                </a:cubicBezTo>
                <a:cubicBezTo>
                  <a:pt x="388961" y="207508"/>
                  <a:pt x="367559" y="217744"/>
                  <a:pt x="353601" y="237285"/>
                </a:cubicBezTo>
                <a:cubicBezTo>
                  <a:pt x="339643" y="257757"/>
                  <a:pt x="333129" y="296839"/>
                  <a:pt x="333129" y="357323"/>
                </a:cubicBezTo>
                <a:lnTo>
                  <a:pt x="333129" y="485736"/>
                </a:lnTo>
                <a:lnTo>
                  <a:pt x="0" y="485736"/>
                </a:lnTo>
                <a:lnTo>
                  <a:pt x="0" y="436418"/>
                </a:lnTo>
                <a:cubicBezTo>
                  <a:pt x="0" y="361045"/>
                  <a:pt x="4653" y="300561"/>
                  <a:pt x="13027" y="256826"/>
                </a:cubicBezTo>
                <a:cubicBezTo>
                  <a:pt x="21402" y="213091"/>
                  <a:pt x="42804" y="170287"/>
                  <a:pt x="76303" y="127483"/>
                </a:cubicBezTo>
                <a:cubicBezTo>
                  <a:pt x="109802" y="84678"/>
                  <a:pt x="153537" y="53040"/>
                  <a:pt x="207508" y="31638"/>
                </a:cubicBezTo>
                <a:cubicBezTo>
                  <a:pt x="261478" y="11166"/>
                  <a:pt x="326616" y="0"/>
                  <a:pt x="401988" y="0"/>
                </a:cubicBezTo>
                <a:cubicBezTo>
                  <a:pt x="549943" y="0"/>
                  <a:pt x="661606" y="33499"/>
                  <a:pt x="736979" y="99567"/>
                </a:cubicBezTo>
                <a:cubicBezTo>
                  <a:pt x="812352" y="166565"/>
                  <a:pt x="850503" y="250312"/>
                  <a:pt x="850503" y="352671"/>
                </a:cubicBezTo>
                <a:cubicBezTo>
                  <a:pt x="850503" y="429904"/>
                  <a:pt x="829101" y="511791"/>
                  <a:pt x="786297" y="598330"/>
                </a:cubicBezTo>
                <a:cubicBezTo>
                  <a:pt x="743492" y="684870"/>
                  <a:pt x="617871" y="868184"/>
                  <a:pt x="409433" y="1149204"/>
                </a:cubicBezTo>
                <a:lnTo>
                  <a:pt x="817935" y="11492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25"/>
          <p:cNvSpPr/>
          <p:nvPr/>
        </p:nvSpPr>
        <p:spPr>
          <a:xfrm>
            <a:off x="8756590" y="5113437"/>
            <a:ext cx="688741" cy="1059283"/>
          </a:xfrm>
          <a:custGeom>
            <a:avLst/>
            <a:gdLst/>
            <a:ahLst/>
            <a:cxnLst/>
            <a:rect l="l" t="t" r="r" b="b"/>
            <a:pathLst>
              <a:path w="875627" h="1406029" extrusionOk="0">
                <a:moveTo>
                  <a:pt x="709063" y="612288"/>
                </a:moveTo>
                <a:cubicBezTo>
                  <a:pt x="765826" y="629968"/>
                  <a:pt x="807699" y="657884"/>
                  <a:pt x="834685" y="696966"/>
                </a:cubicBezTo>
                <a:cubicBezTo>
                  <a:pt x="862600" y="736049"/>
                  <a:pt x="875628" y="828171"/>
                  <a:pt x="875628" y="973333"/>
                </a:cubicBezTo>
                <a:cubicBezTo>
                  <a:pt x="875628" y="1081275"/>
                  <a:pt x="861670" y="1165023"/>
                  <a:pt x="834685" y="1223646"/>
                </a:cubicBezTo>
                <a:cubicBezTo>
                  <a:pt x="807699" y="1283200"/>
                  <a:pt x="761173" y="1327865"/>
                  <a:pt x="695105" y="1359503"/>
                </a:cubicBezTo>
                <a:cubicBezTo>
                  <a:pt x="629038" y="1391141"/>
                  <a:pt x="544360" y="1406030"/>
                  <a:pt x="440140" y="1406030"/>
                </a:cubicBezTo>
                <a:cubicBezTo>
                  <a:pt x="321963" y="1406030"/>
                  <a:pt x="229841" y="1388350"/>
                  <a:pt x="162843" y="1352059"/>
                </a:cubicBezTo>
                <a:cubicBezTo>
                  <a:pt x="95845" y="1315768"/>
                  <a:pt x="51179" y="1272033"/>
                  <a:pt x="30707" y="1219924"/>
                </a:cubicBezTo>
                <a:cubicBezTo>
                  <a:pt x="10236" y="1168745"/>
                  <a:pt x="0" y="1078483"/>
                  <a:pt x="0" y="949140"/>
                </a:cubicBezTo>
                <a:lnTo>
                  <a:pt x="0" y="842129"/>
                </a:lnTo>
                <a:lnTo>
                  <a:pt x="371281" y="842129"/>
                </a:lnTo>
                <a:lnTo>
                  <a:pt x="371281" y="1061734"/>
                </a:lnTo>
                <a:cubicBezTo>
                  <a:pt x="371281" y="1120357"/>
                  <a:pt x="375003" y="1157578"/>
                  <a:pt x="382447" y="1173397"/>
                </a:cubicBezTo>
                <a:cubicBezTo>
                  <a:pt x="389892" y="1189216"/>
                  <a:pt x="407572" y="1197591"/>
                  <a:pt x="433627" y="1197591"/>
                </a:cubicBezTo>
                <a:cubicBezTo>
                  <a:pt x="462473" y="1197591"/>
                  <a:pt x="481084" y="1187355"/>
                  <a:pt x="490389" y="1167814"/>
                </a:cubicBezTo>
                <a:cubicBezTo>
                  <a:pt x="499694" y="1147343"/>
                  <a:pt x="504347" y="1095233"/>
                  <a:pt x="504347" y="1010555"/>
                </a:cubicBezTo>
                <a:lnTo>
                  <a:pt x="504347" y="916571"/>
                </a:lnTo>
                <a:cubicBezTo>
                  <a:pt x="504347" y="864462"/>
                  <a:pt x="497833" y="827241"/>
                  <a:pt x="484806" y="803047"/>
                </a:cubicBezTo>
                <a:cubicBezTo>
                  <a:pt x="471778" y="778853"/>
                  <a:pt x="453168" y="763034"/>
                  <a:pt x="428043" y="755590"/>
                </a:cubicBezTo>
                <a:cubicBezTo>
                  <a:pt x="402919" y="748146"/>
                  <a:pt x="354532" y="743493"/>
                  <a:pt x="281950" y="742562"/>
                </a:cubicBezTo>
                <a:lnTo>
                  <a:pt x="281950" y="546221"/>
                </a:lnTo>
                <a:cubicBezTo>
                  <a:pt x="370351" y="546221"/>
                  <a:pt x="425252" y="543429"/>
                  <a:pt x="445723" y="536915"/>
                </a:cubicBezTo>
                <a:cubicBezTo>
                  <a:pt x="466195" y="530402"/>
                  <a:pt x="482014" y="517374"/>
                  <a:pt x="490389" y="496903"/>
                </a:cubicBezTo>
                <a:cubicBezTo>
                  <a:pt x="499694" y="476431"/>
                  <a:pt x="504347" y="443862"/>
                  <a:pt x="504347" y="400128"/>
                </a:cubicBezTo>
                <a:lnTo>
                  <a:pt x="504347" y="324755"/>
                </a:lnTo>
                <a:cubicBezTo>
                  <a:pt x="504347" y="277298"/>
                  <a:pt x="498764" y="245660"/>
                  <a:pt x="488528" y="230771"/>
                </a:cubicBezTo>
                <a:cubicBezTo>
                  <a:pt x="477361" y="215883"/>
                  <a:pt x="461542" y="208438"/>
                  <a:pt x="438279" y="208438"/>
                </a:cubicBezTo>
                <a:cubicBezTo>
                  <a:pt x="412224" y="208438"/>
                  <a:pt x="394544" y="216813"/>
                  <a:pt x="385239" y="232632"/>
                </a:cubicBezTo>
                <a:cubicBezTo>
                  <a:pt x="375934" y="248451"/>
                  <a:pt x="371281" y="281950"/>
                  <a:pt x="371281" y="334060"/>
                </a:cubicBezTo>
                <a:lnTo>
                  <a:pt x="371281" y="445723"/>
                </a:lnTo>
                <a:lnTo>
                  <a:pt x="0" y="445723"/>
                </a:lnTo>
                <a:lnTo>
                  <a:pt x="0" y="330338"/>
                </a:lnTo>
                <a:cubicBezTo>
                  <a:pt x="0" y="200994"/>
                  <a:pt x="32569" y="113525"/>
                  <a:pt x="97706" y="67929"/>
                </a:cubicBezTo>
                <a:cubicBezTo>
                  <a:pt x="162843" y="22333"/>
                  <a:pt x="266131" y="0"/>
                  <a:pt x="407572" y="0"/>
                </a:cubicBezTo>
                <a:cubicBezTo>
                  <a:pt x="584372" y="0"/>
                  <a:pt x="705341" y="31638"/>
                  <a:pt x="768617" y="94914"/>
                </a:cubicBezTo>
                <a:cubicBezTo>
                  <a:pt x="831893" y="158190"/>
                  <a:pt x="863531" y="245660"/>
                  <a:pt x="863531" y="357323"/>
                </a:cubicBezTo>
                <a:cubicBezTo>
                  <a:pt x="863531" y="432696"/>
                  <a:pt x="852365" y="487597"/>
                  <a:pt x="829101" y="522027"/>
                </a:cubicBezTo>
                <a:cubicBezTo>
                  <a:pt x="805838" y="553665"/>
                  <a:pt x="766756" y="585303"/>
                  <a:pt x="709063" y="61228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Google Shape;171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6711350">
            <a:off x="2859006" y="1763697"/>
            <a:ext cx="1356839" cy="1569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996400">
            <a:off x="8466079" y="3622857"/>
            <a:ext cx="1470504" cy="1776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016131">
            <a:off x="5832493" y="3342846"/>
            <a:ext cx="860170" cy="953236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5"/>
          <p:cNvSpPr txBox="1"/>
          <p:nvPr/>
        </p:nvSpPr>
        <p:spPr>
          <a:xfrm>
            <a:off x="1243690" y="3543356"/>
            <a:ext cx="2293105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GB" sz="2000" b="1" i="0" u="none" strike="noStrike" cap="none" dirty="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Scaling</a:t>
            </a:r>
            <a:endParaRPr lang="en-GB" sz="1600" b="1" i="0" u="none" strike="noStrike" cap="none" dirty="0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Clr>
                <a:srgbClr val="000000"/>
              </a:buClr>
              <a:buSzPts val="1600"/>
            </a:pPr>
            <a:r>
              <a:rPr lang="en-GB" dirty="0"/>
              <a:t>Making sustainable finance mainstream</a:t>
            </a:r>
            <a:endParaRPr lang="en-GB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endParaRPr lang="en-GB" sz="16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endParaRPr dirty="0"/>
          </a:p>
        </p:txBody>
      </p:sp>
      <p:sp>
        <p:nvSpPr>
          <p:cNvPr id="175" name="Google Shape;175;p25"/>
          <p:cNvSpPr txBox="1"/>
          <p:nvPr/>
        </p:nvSpPr>
        <p:spPr>
          <a:xfrm>
            <a:off x="4032230" y="5703790"/>
            <a:ext cx="4432743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GB" sz="2000" b="1" i="0" u="none" strike="noStrike" cap="none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Strengthening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GB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Relevant as</a:t>
            </a:r>
            <a:r>
              <a:rPr lang="en-GB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aligned with the needs of all system stakeholders</a:t>
            </a:r>
          </a:p>
        </p:txBody>
      </p:sp>
      <p:sp>
        <p:nvSpPr>
          <p:cNvPr id="176" name="Google Shape;176;p25"/>
          <p:cNvSpPr txBox="1"/>
          <p:nvPr/>
        </p:nvSpPr>
        <p:spPr>
          <a:xfrm>
            <a:off x="9490736" y="5305611"/>
            <a:ext cx="2930011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GB" sz="2000" b="1" i="0" u="none" strike="noStrike" cap="none" dirty="0">
                <a:solidFill>
                  <a:schemeClr val="tx2"/>
                </a:solidFill>
                <a:latin typeface="Calibri"/>
                <a:ea typeface="Calibri"/>
                <a:cs typeface="Calibri"/>
                <a:sym typeface="Calibri"/>
              </a:rPr>
              <a:t>Sustaining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GB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Recognised and trusted mechanism within the ecosystem</a:t>
            </a:r>
            <a:endParaRPr lang="en-GB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0" name="Google Shape;180;p25" descr="Connections with solid fill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83513" y="2558238"/>
            <a:ext cx="1317448" cy="1261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5" descr="Business Growth with solid fill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12479" y="3752620"/>
            <a:ext cx="1125766" cy="107773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3E0DCE-D62C-477F-9732-5EFA05D41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Accountability &amp; Alignment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E34F37-1EDC-40A5-8F09-B05583DD1F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34748" y="2742277"/>
            <a:ext cx="847061" cy="84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996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CC47CDA-DA39-4209-A6F2-6FC280DA4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400 keystone financial institutions</a:t>
            </a:r>
            <a:endParaRPr lang="en-NL" dirty="0"/>
          </a:p>
        </p:txBody>
      </p:sp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B5F3C7F2-080D-4486-A71C-69B20F7E1D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72" y="2791561"/>
            <a:ext cx="5761654" cy="36356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468D68-CB50-4DD6-A58F-8F409CA4FDB7}"/>
              </a:ext>
            </a:extLst>
          </p:cNvPr>
          <p:cNvSpPr txBox="1"/>
          <p:nvPr/>
        </p:nvSpPr>
        <p:spPr>
          <a:xfrm>
            <a:off x="574040" y="1647515"/>
            <a:ext cx="6629336" cy="1015663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r>
              <a:rPr lang="en-GB" sz="2000" b="1" dirty="0">
                <a:latin typeface="Calibri"/>
                <a:cs typeface="Calibri"/>
              </a:rPr>
              <a:t>Banks, Asset Owners, Asset Managers &amp; Insurers:</a:t>
            </a:r>
          </a:p>
          <a:p>
            <a:r>
              <a:rPr lang="en-GB" sz="2000" dirty="0">
                <a:latin typeface="Calibri"/>
                <a:cs typeface="Calibri"/>
              </a:rPr>
              <a:t>Institutions that have a disproportionate influence on the structure and function of the systems in which they operate.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B52D404-3866-8D56-546C-0E6B55F9EB2B}"/>
              </a:ext>
            </a:extLst>
          </p:cNvPr>
          <p:cNvGrpSpPr/>
          <p:nvPr/>
        </p:nvGrpSpPr>
        <p:grpSpPr>
          <a:xfrm>
            <a:off x="7203376" y="1739320"/>
            <a:ext cx="5075505" cy="4703150"/>
            <a:chOff x="3389468" y="1471290"/>
            <a:chExt cx="5728997" cy="5142641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8A1E442-96C0-707D-A860-EC8B79B84B1C}"/>
                </a:ext>
              </a:extLst>
            </p:cNvPr>
            <p:cNvSpPr/>
            <p:nvPr/>
          </p:nvSpPr>
          <p:spPr>
            <a:xfrm>
              <a:off x="5087646" y="1471290"/>
              <a:ext cx="2058166" cy="1940633"/>
            </a:xfrm>
            <a:custGeom>
              <a:avLst/>
              <a:gdLst>
                <a:gd name="connsiteX0" fmla="*/ 843896 w 1687770"/>
                <a:gd name="connsiteY0" fmla="*/ 0 h 1687881"/>
                <a:gd name="connsiteX1" fmla="*/ 1687770 w 1687770"/>
                <a:gd name="connsiteY1" fmla="*/ 843837 h 1687881"/>
                <a:gd name="connsiteX2" fmla="*/ 1298640 w 1687770"/>
                <a:gd name="connsiteY2" fmla="*/ 1554110 h 1687881"/>
                <a:gd name="connsiteX3" fmla="*/ 1131190 w 1687770"/>
                <a:gd name="connsiteY3" fmla="*/ 1637976 h 1687881"/>
                <a:gd name="connsiteX4" fmla="*/ 841826 w 1687770"/>
                <a:gd name="connsiteY4" fmla="*/ 1687881 h 1687881"/>
                <a:gd name="connsiteX5" fmla="*/ 560534 w 1687770"/>
                <a:gd name="connsiteY5" fmla="*/ 1639840 h 1687881"/>
                <a:gd name="connsiteX6" fmla="*/ 393084 w 1687770"/>
                <a:gd name="connsiteY6" fmla="*/ 1558044 h 1687881"/>
                <a:gd name="connsiteX7" fmla="*/ 21 w 1687770"/>
                <a:gd name="connsiteY7" fmla="*/ 843837 h 1687881"/>
                <a:gd name="connsiteX8" fmla="*/ 843896 w 1687770"/>
                <a:gd name="connsiteY8" fmla="*/ 0 h 1687881"/>
                <a:gd name="connsiteX9" fmla="*/ 843896 w 1687770"/>
                <a:gd name="connsiteY9" fmla="*/ 1374574 h 1687881"/>
                <a:gd name="connsiteX10" fmla="*/ 744129 w 1687770"/>
                <a:gd name="connsiteY10" fmla="*/ 1426344 h 1687881"/>
                <a:gd name="connsiteX11" fmla="*/ 722189 w 1687770"/>
                <a:gd name="connsiteY11" fmla="*/ 1496336 h 1687881"/>
                <a:gd name="connsiteX12" fmla="*/ 756134 w 1687770"/>
                <a:gd name="connsiteY12" fmla="*/ 1579994 h 1687881"/>
                <a:gd name="connsiteX13" fmla="*/ 843896 w 1687770"/>
                <a:gd name="connsiteY13" fmla="*/ 1617889 h 1687881"/>
                <a:gd name="connsiteX14" fmla="*/ 931657 w 1687770"/>
                <a:gd name="connsiteY14" fmla="*/ 1579994 h 1687881"/>
                <a:gd name="connsiteX15" fmla="*/ 941592 w 1687770"/>
                <a:gd name="connsiteY15" fmla="*/ 1424480 h 1687881"/>
                <a:gd name="connsiteX16" fmla="*/ 843896 w 1687770"/>
                <a:gd name="connsiteY16" fmla="*/ 1374574 h 168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87770" h="1687881">
                  <a:moveTo>
                    <a:pt x="843896" y="0"/>
                  </a:moveTo>
                  <a:cubicBezTo>
                    <a:pt x="1310645" y="0"/>
                    <a:pt x="1687770" y="377087"/>
                    <a:pt x="1687770" y="843837"/>
                  </a:cubicBezTo>
                  <a:cubicBezTo>
                    <a:pt x="1687770" y="1143063"/>
                    <a:pt x="1532118" y="1404601"/>
                    <a:pt x="1298640" y="1554110"/>
                  </a:cubicBezTo>
                  <a:cubicBezTo>
                    <a:pt x="1205877" y="1686467"/>
                    <a:pt x="1207326" y="1615681"/>
                    <a:pt x="1131190" y="1637976"/>
                  </a:cubicBezTo>
                  <a:cubicBezTo>
                    <a:pt x="1041358" y="1669866"/>
                    <a:pt x="943662" y="1687881"/>
                    <a:pt x="841826" y="1687881"/>
                  </a:cubicBezTo>
                  <a:cubicBezTo>
                    <a:pt x="742059" y="1687881"/>
                    <a:pt x="648296" y="1671729"/>
                    <a:pt x="560534" y="1639840"/>
                  </a:cubicBezTo>
                  <a:cubicBezTo>
                    <a:pt x="500716" y="1617889"/>
                    <a:pt x="444830" y="1592005"/>
                    <a:pt x="393084" y="1558044"/>
                  </a:cubicBezTo>
                  <a:cubicBezTo>
                    <a:pt x="155673" y="1408535"/>
                    <a:pt x="-2048" y="1145134"/>
                    <a:pt x="21" y="843837"/>
                  </a:cubicBezTo>
                  <a:cubicBezTo>
                    <a:pt x="21" y="377087"/>
                    <a:pt x="376939" y="0"/>
                    <a:pt x="843896" y="0"/>
                  </a:cubicBezTo>
                  <a:close/>
                  <a:moveTo>
                    <a:pt x="843896" y="1374574"/>
                  </a:moveTo>
                  <a:cubicBezTo>
                    <a:pt x="801878" y="1374574"/>
                    <a:pt x="766070" y="1394454"/>
                    <a:pt x="744129" y="1426344"/>
                  </a:cubicBezTo>
                  <a:cubicBezTo>
                    <a:pt x="730054" y="1446430"/>
                    <a:pt x="722189" y="1470244"/>
                    <a:pt x="722189" y="1496336"/>
                  </a:cubicBezTo>
                  <a:cubicBezTo>
                    <a:pt x="722189" y="1528225"/>
                    <a:pt x="734194" y="1558044"/>
                    <a:pt x="756134" y="1579994"/>
                  </a:cubicBezTo>
                  <a:cubicBezTo>
                    <a:pt x="778075" y="1604015"/>
                    <a:pt x="809950" y="1617889"/>
                    <a:pt x="843896" y="1617889"/>
                  </a:cubicBezTo>
                  <a:cubicBezTo>
                    <a:pt x="877841" y="1617889"/>
                    <a:pt x="909716" y="1604015"/>
                    <a:pt x="931657" y="1579994"/>
                  </a:cubicBezTo>
                  <a:lnTo>
                    <a:pt x="941592" y="1424480"/>
                  </a:lnTo>
                  <a:cubicBezTo>
                    <a:pt x="919652" y="1394454"/>
                    <a:pt x="883843" y="1374574"/>
                    <a:pt x="843896" y="1374574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endParaRPr lang="en-US"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22D2F38-6E92-172C-A2AF-4353A4B53875}"/>
                </a:ext>
              </a:extLst>
            </p:cNvPr>
            <p:cNvSpPr/>
            <p:nvPr/>
          </p:nvSpPr>
          <p:spPr>
            <a:xfrm>
              <a:off x="3389468" y="3072412"/>
              <a:ext cx="2058140" cy="1940395"/>
            </a:xfrm>
            <a:custGeom>
              <a:avLst/>
              <a:gdLst>
                <a:gd name="connsiteX0" fmla="*/ 843874 w 1687749"/>
                <a:gd name="connsiteY0" fmla="*/ 0 h 1687674"/>
                <a:gd name="connsiteX1" fmla="*/ 1560040 w 1687749"/>
                <a:gd name="connsiteY1" fmla="*/ 396966 h 1687674"/>
                <a:gd name="connsiteX2" fmla="*/ 1434400 w 1687749"/>
                <a:gd name="connsiteY2" fmla="*/ 738021 h 1687674"/>
                <a:gd name="connsiteX3" fmla="*/ 1374582 w 1687749"/>
                <a:gd name="connsiteY3" fmla="*/ 843837 h 1687674"/>
                <a:gd name="connsiteX4" fmla="*/ 1436470 w 1687749"/>
                <a:gd name="connsiteY4" fmla="*/ 949653 h 1687674"/>
                <a:gd name="connsiteX5" fmla="*/ 1496288 w 1687749"/>
                <a:gd name="connsiteY5" fmla="*/ 965598 h 1687674"/>
                <a:gd name="connsiteX6" fmla="*/ 1587982 w 1687749"/>
                <a:gd name="connsiteY6" fmla="*/ 923562 h 1687674"/>
                <a:gd name="connsiteX7" fmla="*/ 1617995 w 1687749"/>
                <a:gd name="connsiteY7" fmla="*/ 843837 h 1687674"/>
                <a:gd name="connsiteX8" fmla="*/ 1587982 w 1687749"/>
                <a:gd name="connsiteY8" fmla="*/ 764113 h 1687674"/>
                <a:gd name="connsiteX9" fmla="*/ 1601140 w 1687749"/>
                <a:gd name="connsiteY9" fmla="*/ 695737 h 1687674"/>
                <a:gd name="connsiteX10" fmla="*/ 1546525 w 1687749"/>
                <a:gd name="connsiteY10" fmla="*/ 695737 h 1687674"/>
                <a:gd name="connsiteX11" fmla="*/ 1546525 w 1687749"/>
                <a:gd name="connsiteY11" fmla="*/ 646193 h 1687674"/>
                <a:gd name="connsiteX12" fmla="*/ 1613505 w 1687749"/>
                <a:gd name="connsiteY12" fmla="*/ 646193 h 1687674"/>
                <a:gd name="connsiteX13" fmla="*/ 1642005 w 1687749"/>
                <a:gd name="connsiteY13" fmla="*/ 568425 h 1687674"/>
                <a:gd name="connsiteX14" fmla="*/ 1687749 w 1687749"/>
                <a:gd name="connsiteY14" fmla="*/ 843837 h 1687674"/>
                <a:gd name="connsiteX15" fmla="*/ 1642005 w 1687749"/>
                <a:gd name="connsiteY15" fmla="*/ 1115107 h 1687674"/>
                <a:gd name="connsiteX16" fmla="*/ 1560040 w 1687749"/>
                <a:gd name="connsiteY16" fmla="*/ 1286774 h 1687674"/>
                <a:gd name="connsiteX17" fmla="*/ 843874 w 1687749"/>
                <a:gd name="connsiteY17" fmla="*/ 1687674 h 1687674"/>
                <a:gd name="connsiteX18" fmla="*/ 0 w 1687749"/>
                <a:gd name="connsiteY18" fmla="*/ 843837 h 1687674"/>
                <a:gd name="connsiteX19" fmla="*/ 843874 w 1687749"/>
                <a:gd name="connsiteY19" fmla="*/ 0 h 1687674"/>
                <a:gd name="connsiteX0" fmla="*/ 843874 w 1687749"/>
                <a:gd name="connsiteY0" fmla="*/ 0 h 1687674"/>
                <a:gd name="connsiteX1" fmla="*/ 1560040 w 1687749"/>
                <a:gd name="connsiteY1" fmla="*/ 396966 h 1687674"/>
                <a:gd name="connsiteX2" fmla="*/ 1434400 w 1687749"/>
                <a:gd name="connsiteY2" fmla="*/ 738021 h 1687674"/>
                <a:gd name="connsiteX3" fmla="*/ 1374582 w 1687749"/>
                <a:gd name="connsiteY3" fmla="*/ 843837 h 1687674"/>
                <a:gd name="connsiteX4" fmla="*/ 1436470 w 1687749"/>
                <a:gd name="connsiteY4" fmla="*/ 949653 h 1687674"/>
                <a:gd name="connsiteX5" fmla="*/ 1496288 w 1687749"/>
                <a:gd name="connsiteY5" fmla="*/ 965598 h 1687674"/>
                <a:gd name="connsiteX6" fmla="*/ 1587982 w 1687749"/>
                <a:gd name="connsiteY6" fmla="*/ 923562 h 1687674"/>
                <a:gd name="connsiteX7" fmla="*/ 1617995 w 1687749"/>
                <a:gd name="connsiteY7" fmla="*/ 843837 h 1687674"/>
                <a:gd name="connsiteX8" fmla="*/ 1587982 w 1687749"/>
                <a:gd name="connsiteY8" fmla="*/ 764113 h 1687674"/>
                <a:gd name="connsiteX9" fmla="*/ 1546525 w 1687749"/>
                <a:gd name="connsiteY9" fmla="*/ 695737 h 1687674"/>
                <a:gd name="connsiteX10" fmla="*/ 1546525 w 1687749"/>
                <a:gd name="connsiteY10" fmla="*/ 646193 h 1687674"/>
                <a:gd name="connsiteX11" fmla="*/ 1613505 w 1687749"/>
                <a:gd name="connsiteY11" fmla="*/ 646193 h 1687674"/>
                <a:gd name="connsiteX12" fmla="*/ 1642005 w 1687749"/>
                <a:gd name="connsiteY12" fmla="*/ 568425 h 1687674"/>
                <a:gd name="connsiteX13" fmla="*/ 1687749 w 1687749"/>
                <a:gd name="connsiteY13" fmla="*/ 843837 h 1687674"/>
                <a:gd name="connsiteX14" fmla="*/ 1642005 w 1687749"/>
                <a:gd name="connsiteY14" fmla="*/ 1115107 h 1687674"/>
                <a:gd name="connsiteX15" fmla="*/ 1560040 w 1687749"/>
                <a:gd name="connsiteY15" fmla="*/ 1286774 h 1687674"/>
                <a:gd name="connsiteX16" fmla="*/ 843874 w 1687749"/>
                <a:gd name="connsiteY16" fmla="*/ 1687674 h 1687674"/>
                <a:gd name="connsiteX17" fmla="*/ 0 w 1687749"/>
                <a:gd name="connsiteY17" fmla="*/ 843837 h 1687674"/>
                <a:gd name="connsiteX18" fmla="*/ 843874 w 1687749"/>
                <a:gd name="connsiteY18" fmla="*/ 0 h 1687674"/>
                <a:gd name="connsiteX0" fmla="*/ 843874 w 1687749"/>
                <a:gd name="connsiteY0" fmla="*/ 0 h 1687674"/>
                <a:gd name="connsiteX1" fmla="*/ 1560040 w 1687749"/>
                <a:gd name="connsiteY1" fmla="*/ 396966 h 1687674"/>
                <a:gd name="connsiteX2" fmla="*/ 1434400 w 1687749"/>
                <a:gd name="connsiteY2" fmla="*/ 738021 h 1687674"/>
                <a:gd name="connsiteX3" fmla="*/ 1374582 w 1687749"/>
                <a:gd name="connsiteY3" fmla="*/ 843837 h 1687674"/>
                <a:gd name="connsiteX4" fmla="*/ 1436470 w 1687749"/>
                <a:gd name="connsiteY4" fmla="*/ 949653 h 1687674"/>
                <a:gd name="connsiteX5" fmla="*/ 1496288 w 1687749"/>
                <a:gd name="connsiteY5" fmla="*/ 965598 h 1687674"/>
                <a:gd name="connsiteX6" fmla="*/ 1587982 w 1687749"/>
                <a:gd name="connsiteY6" fmla="*/ 923562 h 1687674"/>
                <a:gd name="connsiteX7" fmla="*/ 1617995 w 1687749"/>
                <a:gd name="connsiteY7" fmla="*/ 843837 h 1687674"/>
                <a:gd name="connsiteX8" fmla="*/ 1587982 w 1687749"/>
                <a:gd name="connsiteY8" fmla="*/ 764113 h 1687674"/>
                <a:gd name="connsiteX9" fmla="*/ 1546525 w 1687749"/>
                <a:gd name="connsiteY9" fmla="*/ 695737 h 1687674"/>
                <a:gd name="connsiteX10" fmla="*/ 1546525 w 1687749"/>
                <a:gd name="connsiteY10" fmla="*/ 646193 h 1687674"/>
                <a:gd name="connsiteX11" fmla="*/ 1642005 w 1687749"/>
                <a:gd name="connsiteY11" fmla="*/ 568425 h 1687674"/>
                <a:gd name="connsiteX12" fmla="*/ 1687749 w 1687749"/>
                <a:gd name="connsiteY12" fmla="*/ 843837 h 1687674"/>
                <a:gd name="connsiteX13" fmla="*/ 1642005 w 1687749"/>
                <a:gd name="connsiteY13" fmla="*/ 1115107 h 1687674"/>
                <a:gd name="connsiteX14" fmla="*/ 1560040 w 1687749"/>
                <a:gd name="connsiteY14" fmla="*/ 1286774 h 1687674"/>
                <a:gd name="connsiteX15" fmla="*/ 843874 w 1687749"/>
                <a:gd name="connsiteY15" fmla="*/ 1687674 h 1687674"/>
                <a:gd name="connsiteX16" fmla="*/ 0 w 1687749"/>
                <a:gd name="connsiteY16" fmla="*/ 843837 h 1687674"/>
                <a:gd name="connsiteX17" fmla="*/ 843874 w 1687749"/>
                <a:gd name="connsiteY17" fmla="*/ 0 h 168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87749" h="1687674">
                  <a:moveTo>
                    <a:pt x="843874" y="0"/>
                  </a:moveTo>
                  <a:cubicBezTo>
                    <a:pt x="1145243" y="0"/>
                    <a:pt x="1410390" y="157585"/>
                    <a:pt x="1560040" y="396966"/>
                  </a:cubicBezTo>
                  <a:cubicBezTo>
                    <a:pt x="1494219" y="496777"/>
                    <a:pt x="1450338" y="614396"/>
                    <a:pt x="1434400" y="738021"/>
                  </a:cubicBezTo>
                  <a:cubicBezTo>
                    <a:pt x="1398592" y="759971"/>
                    <a:pt x="1374582" y="799937"/>
                    <a:pt x="1374582" y="843837"/>
                  </a:cubicBezTo>
                  <a:cubicBezTo>
                    <a:pt x="1374582" y="889808"/>
                    <a:pt x="1400455" y="929567"/>
                    <a:pt x="1436470" y="949653"/>
                  </a:cubicBezTo>
                  <a:cubicBezTo>
                    <a:pt x="1454271" y="959593"/>
                    <a:pt x="1474348" y="965598"/>
                    <a:pt x="1496288" y="965598"/>
                  </a:cubicBezTo>
                  <a:cubicBezTo>
                    <a:pt x="1532097" y="965598"/>
                    <a:pt x="1566042" y="949653"/>
                    <a:pt x="1587982" y="923562"/>
                  </a:cubicBezTo>
                  <a:cubicBezTo>
                    <a:pt x="1605990" y="901611"/>
                    <a:pt x="1617995" y="873656"/>
                    <a:pt x="1617995" y="843837"/>
                  </a:cubicBezTo>
                  <a:cubicBezTo>
                    <a:pt x="1617995" y="813811"/>
                    <a:pt x="1605990" y="786063"/>
                    <a:pt x="1587982" y="764113"/>
                  </a:cubicBezTo>
                  <a:lnTo>
                    <a:pt x="1546525" y="695737"/>
                  </a:lnTo>
                  <a:lnTo>
                    <a:pt x="1546525" y="646193"/>
                  </a:lnTo>
                  <a:lnTo>
                    <a:pt x="1642005" y="568425"/>
                  </a:lnTo>
                  <a:cubicBezTo>
                    <a:pt x="1671811" y="656226"/>
                    <a:pt x="1687749" y="748168"/>
                    <a:pt x="1687749" y="843837"/>
                  </a:cubicBezTo>
                  <a:cubicBezTo>
                    <a:pt x="1687749" y="939507"/>
                    <a:pt x="1671811" y="1029378"/>
                    <a:pt x="1642005" y="1115107"/>
                  </a:cubicBezTo>
                  <a:cubicBezTo>
                    <a:pt x="1619858" y="1174953"/>
                    <a:pt x="1593985" y="1232934"/>
                    <a:pt x="1560040" y="1286774"/>
                  </a:cubicBezTo>
                  <a:cubicBezTo>
                    <a:pt x="1410390" y="1528225"/>
                    <a:pt x="1145243" y="1687674"/>
                    <a:pt x="843874" y="1687674"/>
                  </a:cubicBezTo>
                  <a:cubicBezTo>
                    <a:pt x="377125" y="1687674"/>
                    <a:pt x="0" y="1310588"/>
                    <a:pt x="0" y="843837"/>
                  </a:cubicBezTo>
                  <a:cubicBezTo>
                    <a:pt x="0" y="377087"/>
                    <a:pt x="377125" y="0"/>
                    <a:pt x="843874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endParaRPr lang="en-US"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0DED886-9D83-078D-90AD-5FA79CEDA2CA}"/>
                </a:ext>
              </a:extLst>
            </p:cNvPr>
            <p:cNvSpPr/>
            <p:nvPr/>
          </p:nvSpPr>
          <p:spPr>
            <a:xfrm>
              <a:off x="6783353" y="3074549"/>
              <a:ext cx="2058139" cy="1938260"/>
            </a:xfrm>
            <a:custGeom>
              <a:avLst/>
              <a:gdLst>
                <a:gd name="connsiteX0" fmla="*/ 843874 w 1687748"/>
                <a:gd name="connsiteY0" fmla="*/ 7 h 1685817"/>
                <a:gd name="connsiteX1" fmla="*/ 1687748 w 1687748"/>
                <a:gd name="connsiteY1" fmla="*/ 841980 h 1685817"/>
                <a:gd name="connsiteX2" fmla="*/ 843874 w 1687748"/>
                <a:gd name="connsiteY2" fmla="*/ 1685817 h 1685817"/>
                <a:gd name="connsiteX3" fmla="*/ 133711 w 1687748"/>
                <a:gd name="connsiteY3" fmla="*/ 1296927 h 1685817"/>
                <a:gd name="connsiteX4" fmla="*/ 267216 w 1687748"/>
                <a:gd name="connsiteY4" fmla="*/ 937650 h 1685817"/>
                <a:gd name="connsiteX5" fmla="*/ 313167 w 1687748"/>
                <a:gd name="connsiteY5" fmla="*/ 841980 h 1685817"/>
                <a:gd name="connsiteX6" fmla="*/ 267216 w 1687748"/>
                <a:gd name="connsiteY6" fmla="*/ 748174 h 1685817"/>
                <a:gd name="connsiteX7" fmla="*/ 191460 w 1687748"/>
                <a:gd name="connsiteY7" fmla="*/ 722290 h 1685817"/>
                <a:gd name="connsiteX8" fmla="*/ 111771 w 1687748"/>
                <a:gd name="connsiteY8" fmla="*/ 752109 h 1685817"/>
                <a:gd name="connsiteX9" fmla="*/ 69753 w 1687748"/>
                <a:gd name="connsiteY9" fmla="*/ 844051 h 1685817"/>
                <a:gd name="connsiteX10" fmla="*/ 111771 w 1687748"/>
                <a:gd name="connsiteY10" fmla="*/ 935786 h 1685817"/>
                <a:gd name="connsiteX11" fmla="*/ 138119 w 1687748"/>
                <a:gd name="connsiteY11" fmla="*/ 964444 h 1685817"/>
                <a:gd name="connsiteX12" fmla="*/ 138119 w 1687748"/>
                <a:gd name="connsiteY12" fmla="*/ 1077547 h 1685817"/>
                <a:gd name="connsiteX13" fmla="*/ 49883 w 1687748"/>
                <a:gd name="connsiteY13" fmla="*/ 1133337 h 1685817"/>
                <a:gd name="connsiteX14" fmla="*/ 0 w 1687748"/>
                <a:gd name="connsiteY14" fmla="*/ 844051 h 1685817"/>
                <a:gd name="connsiteX15" fmla="*/ 51746 w 1687748"/>
                <a:gd name="connsiteY15" fmla="*/ 552694 h 1685817"/>
                <a:gd name="connsiteX16" fmla="*/ 133711 w 1687748"/>
                <a:gd name="connsiteY16" fmla="*/ 387033 h 1685817"/>
                <a:gd name="connsiteX17" fmla="*/ 843874 w 1687748"/>
                <a:gd name="connsiteY17" fmla="*/ 7 h 168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87748" h="1685817">
                  <a:moveTo>
                    <a:pt x="843874" y="7"/>
                  </a:moveTo>
                  <a:cubicBezTo>
                    <a:pt x="1310623" y="-1857"/>
                    <a:pt x="1687748" y="375230"/>
                    <a:pt x="1687748" y="841980"/>
                  </a:cubicBezTo>
                  <a:cubicBezTo>
                    <a:pt x="1687748" y="1308731"/>
                    <a:pt x="1310623" y="1685817"/>
                    <a:pt x="843874" y="1685817"/>
                  </a:cubicBezTo>
                  <a:cubicBezTo>
                    <a:pt x="544575" y="1685817"/>
                    <a:pt x="283154" y="1530303"/>
                    <a:pt x="133711" y="1296927"/>
                  </a:cubicBezTo>
                  <a:cubicBezTo>
                    <a:pt x="205535" y="1191111"/>
                    <a:pt x="251278" y="1069350"/>
                    <a:pt x="267216" y="937650"/>
                  </a:cubicBezTo>
                  <a:cubicBezTo>
                    <a:pt x="295159" y="915699"/>
                    <a:pt x="313167" y="881946"/>
                    <a:pt x="313167" y="841980"/>
                  </a:cubicBezTo>
                  <a:cubicBezTo>
                    <a:pt x="313167" y="804085"/>
                    <a:pt x="295159" y="770125"/>
                    <a:pt x="267216" y="748174"/>
                  </a:cubicBezTo>
                  <a:cubicBezTo>
                    <a:pt x="247346" y="732230"/>
                    <a:pt x="219403" y="722290"/>
                    <a:pt x="191460" y="722290"/>
                  </a:cubicBezTo>
                  <a:cubicBezTo>
                    <a:pt x="161447" y="722290"/>
                    <a:pt x="133711" y="734300"/>
                    <a:pt x="111771" y="752109"/>
                  </a:cubicBezTo>
                  <a:cubicBezTo>
                    <a:pt x="85691" y="774059"/>
                    <a:pt x="69753" y="808020"/>
                    <a:pt x="69753" y="844051"/>
                  </a:cubicBezTo>
                  <a:cubicBezTo>
                    <a:pt x="69753" y="879875"/>
                    <a:pt x="85691" y="913836"/>
                    <a:pt x="111771" y="935786"/>
                  </a:cubicBezTo>
                  <a:lnTo>
                    <a:pt x="138119" y="964444"/>
                  </a:lnTo>
                  <a:lnTo>
                    <a:pt x="138119" y="1077547"/>
                  </a:lnTo>
                  <a:lnTo>
                    <a:pt x="49883" y="1133337"/>
                  </a:lnTo>
                  <a:cubicBezTo>
                    <a:pt x="17800" y="1043466"/>
                    <a:pt x="0" y="945725"/>
                    <a:pt x="0" y="844051"/>
                  </a:cubicBezTo>
                  <a:cubicBezTo>
                    <a:pt x="0" y="742169"/>
                    <a:pt x="17800" y="642565"/>
                    <a:pt x="51746" y="552694"/>
                  </a:cubicBezTo>
                  <a:cubicBezTo>
                    <a:pt x="73686" y="494920"/>
                    <a:pt x="101629" y="439009"/>
                    <a:pt x="133711" y="387033"/>
                  </a:cubicBezTo>
                  <a:cubicBezTo>
                    <a:pt x="283154" y="153658"/>
                    <a:pt x="544575" y="7"/>
                    <a:pt x="843874" y="7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endParaRPr lang="en-US"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355BA78-3182-E65D-DD4A-39CCA3C535ED}"/>
                </a:ext>
              </a:extLst>
            </p:cNvPr>
            <p:cNvSpPr/>
            <p:nvPr/>
          </p:nvSpPr>
          <p:spPr>
            <a:xfrm>
              <a:off x="5082625" y="4675679"/>
              <a:ext cx="2058411" cy="1938252"/>
            </a:xfrm>
            <a:custGeom>
              <a:avLst/>
              <a:gdLst>
                <a:gd name="connsiteX0" fmla="*/ 845944 w 1687971"/>
                <a:gd name="connsiteY0" fmla="*/ 0 h 1685810"/>
                <a:gd name="connsiteX1" fmla="*/ 1129305 w 1687971"/>
                <a:gd name="connsiteY1" fmla="*/ 47834 h 1685810"/>
                <a:gd name="connsiteX2" fmla="*/ 1298825 w 1687971"/>
                <a:gd name="connsiteY2" fmla="*/ 129630 h 1685810"/>
                <a:gd name="connsiteX3" fmla="*/ 1687955 w 1687971"/>
                <a:gd name="connsiteY3" fmla="*/ 841973 h 1685810"/>
                <a:gd name="connsiteX4" fmla="*/ 844081 w 1687971"/>
                <a:gd name="connsiteY4" fmla="*/ 1685810 h 1685810"/>
                <a:gd name="connsiteX5" fmla="*/ 0 w 1687971"/>
                <a:gd name="connsiteY5" fmla="*/ 841973 h 1685810"/>
                <a:gd name="connsiteX6" fmla="*/ 399065 w 1687971"/>
                <a:gd name="connsiteY6" fmla="*/ 125695 h 1685810"/>
                <a:gd name="connsiteX7" fmla="*/ 655852 w 1687971"/>
                <a:gd name="connsiteY7" fmla="*/ 175041 h 1685810"/>
                <a:gd name="connsiteX8" fmla="*/ 740175 w 1687971"/>
                <a:gd name="connsiteY8" fmla="*/ 255325 h 1685810"/>
                <a:gd name="connsiteX9" fmla="*/ 844081 w 1687971"/>
                <a:gd name="connsiteY9" fmla="*/ 313307 h 1685810"/>
                <a:gd name="connsiteX10" fmla="*/ 945710 w 1687971"/>
                <a:gd name="connsiteY10" fmla="*/ 257396 h 1685810"/>
                <a:gd name="connsiteX11" fmla="*/ 965581 w 1687971"/>
                <a:gd name="connsiteY11" fmla="*/ 191546 h 1685810"/>
                <a:gd name="connsiteX12" fmla="*/ 927702 w 1687971"/>
                <a:gd name="connsiteY12" fmla="*/ 103745 h 1685810"/>
                <a:gd name="connsiteX13" fmla="*/ 844081 w 1687971"/>
                <a:gd name="connsiteY13" fmla="*/ 69785 h 1685810"/>
                <a:gd name="connsiteX14" fmla="*/ 762115 w 1687971"/>
                <a:gd name="connsiteY14" fmla="*/ 101674 h 1685810"/>
                <a:gd name="connsiteX15" fmla="*/ 570655 w 1687971"/>
                <a:gd name="connsiteY15" fmla="*/ 45971 h 1685810"/>
                <a:gd name="connsiteX16" fmla="*/ 845944 w 1687971"/>
                <a:gd name="connsiteY16" fmla="*/ 0 h 168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87971" h="1685810">
                  <a:moveTo>
                    <a:pt x="845944" y="0"/>
                  </a:moveTo>
                  <a:cubicBezTo>
                    <a:pt x="945710" y="0"/>
                    <a:pt x="1041544" y="15945"/>
                    <a:pt x="1129305" y="47834"/>
                  </a:cubicBezTo>
                  <a:cubicBezTo>
                    <a:pt x="1189123" y="67921"/>
                    <a:pt x="1247079" y="95669"/>
                    <a:pt x="1298825" y="129630"/>
                  </a:cubicBezTo>
                  <a:cubicBezTo>
                    <a:pt x="1534166" y="279346"/>
                    <a:pt x="1689818" y="542747"/>
                    <a:pt x="1687955" y="841973"/>
                  </a:cubicBezTo>
                  <a:cubicBezTo>
                    <a:pt x="1687955" y="1308724"/>
                    <a:pt x="1310830" y="1685810"/>
                    <a:pt x="844081" y="1685810"/>
                  </a:cubicBezTo>
                  <a:cubicBezTo>
                    <a:pt x="377125" y="1685810"/>
                    <a:pt x="0" y="1308724"/>
                    <a:pt x="0" y="841973"/>
                  </a:cubicBezTo>
                  <a:cubicBezTo>
                    <a:pt x="0" y="540677"/>
                    <a:pt x="159791" y="275412"/>
                    <a:pt x="399065" y="125695"/>
                  </a:cubicBezTo>
                  <a:cubicBezTo>
                    <a:pt x="508374" y="14540"/>
                    <a:pt x="613054" y="156091"/>
                    <a:pt x="655852" y="175041"/>
                  </a:cubicBezTo>
                  <a:lnTo>
                    <a:pt x="740175" y="255325"/>
                  </a:lnTo>
                  <a:cubicBezTo>
                    <a:pt x="762115" y="289286"/>
                    <a:pt x="799993" y="313307"/>
                    <a:pt x="844081" y="313307"/>
                  </a:cubicBezTo>
                  <a:cubicBezTo>
                    <a:pt x="885892" y="313307"/>
                    <a:pt x="923770" y="291356"/>
                    <a:pt x="945710" y="257396"/>
                  </a:cubicBezTo>
                  <a:cubicBezTo>
                    <a:pt x="957715" y="239380"/>
                    <a:pt x="965581" y="215566"/>
                    <a:pt x="965581" y="191546"/>
                  </a:cubicBezTo>
                  <a:cubicBezTo>
                    <a:pt x="965581" y="157585"/>
                    <a:pt x="951713" y="125695"/>
                    <a:pt x="927702" y="103745"/>
                  </a:cubicBezTo>
                  <a:cubicBezTo>
                    <a:pt x="905762" y="81795"/>
                    <a:pt x="875956" y="69785"/>
                    <a:pt x="844081" y="69785"/>
                  </a:cubicBezTo>
                  <a:cubicBezTo>
                    <a:pt x="811998" y="69785"/>
                    <a:pt x="784055" y="81795"/>
                    <a:pt x="762115" y="101674"/>
                  </a:cubicBezTo>
                  <a:cubicBezTo>
                    <a:pt x="694431" y="93805"/>
                    <a:pt x="630473" y="73926"/>
                    <a:pt x="570655" y="45971"/>
                  </a:cubicBezTo>
                  <a:cubicBezTo>
                    <a:pt x="658416" y="15945"/>
                    <a:pt x="750317" y="0"/>
                    <a:pt x="845944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endParaRPr lang="en-US"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2" name="Shape">
              <a:extLst>
                <a:ext uri="{FF2B5EF4-FFF2-40B4-BE49-F238E27FC236}">
                  <a16:creationId xmlns:a16="http://schemas.microsoft.com/office/drawing/2014/main" id="{145803C8-7B32-9669-4203-6F58FE0A1F0A}"/>
                </a:ext>
              </a:extLst>
            </p:cNvPr>
            <p:cNvSpPr/>
            <p:nvPr/>
          </p:nvSpPr>
          <p:spPr>
            <a:xfrm>
              <a:off x="7322836" y="3128460"/>
              <a:ext cx="1459543" cy="183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3" h="21600" extrusionOk="0">
                  <a:moveTo>
                    <a:pt x="7115" y="0"/>
                  </a:moveTo>
                  <a:cubicBezTo>
                    <a:pt x="4920" y="0"/>
                    <a:pt x="2830" y="379"/>
                    <a:pt x="954" y="1083"/>
                  </a:cubicBezTo>
                  <a:cubicBezTo>
                    <a:pt x="-73" y="1462"/>
                    <a:pt x="-321" y="2490"/>
                    <a:pt x="458" y="3113"/>
                  </a:cubicBezTo>
                  <a:cubicBezTo>
                    <a:pt x="2866" y="5143"/>
                    <a:pt x="4353" y="7850"/>
                    <a:pt x="4353" y="10800"/>
                  </a:cubicBezTo>
                  <a:cubicBezTo>
                    <a:pt x="4353" y="13750"/>
                    <a:pt x="2901" y="16457"/>
                    <a:pt x="458" y="18487"/>
                  </a:cubicBezTo>
                  <a:cubicBezTo>
                    <a:pt x="-321" y="19137"/>
                    <a:pt x="-73" y="20138"/>
                    <a:pt x="954" y="20517"/>
                  </a:cubicBezTo>
                  <a:cubicBezTo>
                    <a:pt x="2831" y="21221"/>
                    <a:pt x="4920" y="21600"/>
                    <a:pt x="7115" y="21600"/>
                  </a:cubicBezTo>
                  <a:cubicBezTo>
                    <a:pt x="14941" y="21600"/>
                    <a:pt x="21244" y="16755"/>
                    <a:pt x="21244" y="10800"/>
                  </a:cubicBezTo>
                  <a:cubicBezTo>
                    <a:pt x="21279" y="4872"/>
                    <a:pt x="14905" y="0"/>
                    <a:pt x="7115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Shape">
              <a:extLst>
                <a:ext uri="{FF2B5EF4-FFF2-40B4-BE49-F238E27FC236}">
                  <a16:creationId xmlns:a16="http://schemas.microsoft.com/office/drawing/2014/main" id="{FD992317-9104-3E75-0C28-35019F905975}"/>
                </a:ext>
              </a:extLst>
            </p:cNvPr>
            <p:cNvSpPr/>
            <p:nvPr/>
          </p:nvSpPr>
          <p:spPr>
            <a:xfrm>
              <a:off x="3453826" y="3127392"/>
              <a:ext cx="1461968" cy="1830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9" h="21600" extrusionOk="0">
                  <a:moveTo>
                    <a:pt x="16926" y="10827"/>
                  </a:moveTo>
                  <a:cubicBezTo>
                    <a:pt x="16926" y="7877"/>
                    <a:pt x="18378" y="5170"/>
                    <a:pt x="20821" y="3140"/>
                  </a:cubicBezTo>
                  <a:cubicBezTo>
                    <a:pt x="21600" y="2490"/>
                    <a:pt x="21352" y="1489"/>
                    <a:pt x="20325" y="1083"/>
                  </a:cubicBezTo>
                  <a:cubicBezTo>
                    <a:pt x="18449" y="379"/>
                    <a:pt x="16359" y="0"/>
                    <a:pt x="14164" y="0"/>
                  </a:cubicBezTo>
                  <a:cubicBezTo>
                    <a:pt x="6374" y="0"/>
                    <a:pt x="0" y="4845"/>
                    <a:pt x="0" y="10800"/>
                  </a:cubicBezTo>
                  <a:cubicBezTo>
                    <a:pt x="0" y="16782"/>
                    <a:pt x="6338" y="21600"/>
                    <a:pt x="14129" y="21600"/>
                  </a:cubicBezTo>
                  <a:cubicBezTo>
                    <a:pt x="16359" y="21600"/>
                    <a:pt x="18449" y="21221"/>
                    <a:pt x="20290" y="20517"/>
                  </a:cubicBezTo>
                  <a:cubicBezTo>
                    <a:pt x="21317" y="20138"/>
                    <a:pt x="21565" y="19110"/>
                    <a:pt x="20786" y="18487"/>
                  </a:cubicBezTo>
                  <a:cubicBezTo>
                    <a:pt x="18378" y="16484"/>
                    <a:pt x="16926" y="13777"/>
                    <a:pt x="16926" y="10827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FE4FDBD8-84EA-84E8-3575-A8CDA8CEF564}"/>
                </a:ext>
              </a:extLst>
            </p:cNvPr>
            <p:cNvSpPr/>
            <p:nvPr/>
          </p:nvSpPr>
          <p:spPr>
            <a:xfrm>
              <a:off x="5146023" y="1531972"/>
              <a:ext cx="1941414" cy="1378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9" extrusionOk="0">
                  <a:moveTo>
                    <a:pt x="10773" y="16926"/>
                  </a:moveTo>
                  <a:cubicBezTo>
                    <a:pt x="13723" y="16926"/>
                    <a:pt x="16430" y="18378"/>
                    <a:pt x="18460" y="20821"/>
                  </a:cubicBezTo>
                  <a:cubicBezTo>
                    <a:pt x="19110" y="21600"/>
                    <a:pt x="20111" y="21352"/>
                    <a:pt x="20517" y="20325"/>
                  </a:cubicBezTo>
                  <a:cubicBezTo>
                    <a:pt x="21221" y="18449"/>
                    <a:pt x="21600" y="16359"/>
                    <a:pt x="21600" y="14164"/>
                  </a:cubicBezTo>
                  <a:cubicBezTo>
                    <a:pt x="21600" y="6374"/>
                    <a:pt x="16755" y="0"/>
                    <a:pt x="10800" y="0"/>
                  </a:cubicBezTo>
                  <a:cubicBezTo>
                    <a:pt x="4818" y="0"/>
                    <a:pt x="0" y="6338"/>
                    <a:pt x="0" y="14129"/>
                  </a:cubicBezTo>
                  <a:cubicBezTo>
                    <a:pt x="0" y="16359"/>
                    <a:pt x="379" y="18449"/>
                    <a:pt x="1083" y="20290"/>
                  </a:cubicBezTo>
                  <a:cubicBezTo>
                    <a:pt x="1462" y="21317"/>
                    <a:pt x="2490" y="21565"/>
                    <a:pt x="3113" y="20786"/>
                  </a:cubicBezTo>
                  <a:cubicBezTo>
                    <a:pt x="5116" y="18378"/>
                    <a:pt x="7823" y="16926"/>
                    <a:pt x="10773" y="16926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9084E29B-2C2F-4F49-31E7-76F0F0914921}"/>
                </a:ext>
              </a:extLst>
            </p:cNvPr>
            <p:cNvSpPr/>
            <p:nvPr/>
          </p:nvSpPr>
          <p:spPr>
            <a:xfrm>
              <a:off x="5141124" y="5179798"/>
              <a:ext cx="1941414" cy="1378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9" extrusionOk="0">
                  <a:moveTo>
                    <a:pt x="10827" y="4353"/>
                  </a:moveTo>
                  <a:cubicBezTo>
                    <a:pt x="7877" y="4353"/>
                    <a:pt x="5170" y="2901"/>
                    <a:pt x="3140" y="458"/>
                  </a:cubicBezTo>
                  <a:cubicBezTo>
                    <a:pt x="2490" y="-321"/>
                    <a:pt x="1489" y="-73"/>
                    <a:pt x="1083" y="954"/>
                  </a:cubicBezTo>
                  <a:cubicBezTo>
                    <a:pt x="379" y="2830"/>
                    <a:pt x="0" y="4920"/>
                    <a:pt x="0" y="7115"/>
                  </a:cubicBezTo>
                  <a:cubicBezTo>
                    <a:pt x="0" y="14905"/>
                    <a:pt x="4845" y="21279"/>
                    <a:pt x="10800" y="21279"/>
                  </a:cubicBezTo>
                  <a:cubicBezTo>
                    <a:pt x="16782" y="21279"/>
                    <a:pt x="21600" y="14941"/>
                    <a:pt x="21600" y="7150"/>
                  </a:cubicBezTo>
                  <a:cubicBezTo>
                    <a:pt x="21600" y="4920"/>
                    <a:pt x="21221" y="2830"/>
                    <a:pt x="20517" y="989"/>
                  </a:cubicBezTo>
                  <a:cubicBezTo>
                    <a:pt x="20138" y="-38"/>
                    <a:pt x="19110" y="-286"/>
                    <a:pt x="18487" y="493"/>
                  </a:cubicBezTo>
                  <a:cubicBezTo>
                    <a:pt x="16484" y="2901"/>
                    <a:pt x="13805" y="4353"/>
                    <a:pt x="10827" y="4353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8E6DA605-C774-0069-3D22-D50A7ED79663}"/>
                </a:ext>
              </a:extLst>
            </p:cNvPr>
            <p:cNvSpPr/>
            <p:nvPr/>
          </p:nvSpPr>
          <p:spPr>
            <a:xfrm>
              <a:off x="5126967" y="3102606"/>
              <a:ext cx="1992511" cy="1876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15" y="19488"/>
                  </a:moveTo>
                  <a:cubicBezTo>
                    <a:pt x="12132" y="19778"/>
                    <a:pt x="12316" y="20200"/>
                    <a:pt x="12316" y="20649"/>
                  </a:cubicBezTo>
                  <a:cubicBezTo>
                    <a:pt x="12316" y="20966"/>
                    <a:pt x="12211" y="21283"/>
                    <a:pt x="12053" y="21521"/>
                  </a:cubicBezTo>
                  <a:cubicBezTo>
                    <a:pt x="11631" y="21574"/>
                    <a:pt x="11209" y="21600"/>
                    <a:pt x="10787" y="21600"/>
                  </a:cubicBezTo>
                  <a:cubicBezTo>
                    <a:pt x="10286" y="21600"/>
                    <a:pt x="9811" y="21574"/>
                    <a:pt x="9336" y="21494"/>
                  </a:cubicBezTo>
                  <a:cubicBezTo>
                    <a:pt x="7675" y="21283"/>
                    <a:pt x="6145" y="20676"/>
                    <a:pt x="4826" y="19778"/>
                  </a:cubicBezTo>
                  <a:cubicBezTo>
                    <a:pt x="3613" y="18959"/>
                    <a:pt x="2585" y="17930"/>
                    <a:pt x="1767" y="16689"/>
                  </a:cubicBezTo>
                  <a:cubicBezTo>
                    <a:pt x="2215" y="15976"/>
                    <a:pt x="2558" y="15210"/>
                    <a:pt x="2848" y="14418"/>
                  </a:cubicBezTo>
                  <a:cubicBezTo>
                    <a:pt x="3719" y="16292"/>
                    <a:pt x="5222" y="17824"/>
                    <a:pt x="7068" y="18695"/>
                  </a:cubicBezTo>
                  <a:cubicBezTo>
                    <a:pt x="7859" y="19065"/>
                    <a:pt x="8703" y="19329"/>
                    <a:pt x="9600" y="19435"/>
                  </a:cubicBezTo>
                  <a:cubicBezTo>
                    <a:pt x="9996" y="19488"/>
                    <a:pt x="10391" y="19514"/>
                    <a:pt x="10787" y="19514"/>
                  </a:cubicBezTo>
                  <a:cubicBezTo>
                    <a:pt x="11156" y="19540"/>
                    <a:pt x="11499" y="19514"/>
                    <a:pt x="11815" y="19488"/>
                  </a:cubicBezTo>
                  <a:close/>
                  <a:moveTo>
                    <a:pt x="10813" y="2033"/>
                  </a:moveTo>
                  <a:cubicBezTo>
                    <a:pt x="11182" y="2033"/>
                    <a:pt x="11552" y="2060"/>
                    <a:pt x="11895" y="2112"/>
                  </a:cubicBezTo>
                  <a:cubicBezTo>
                    <a:pt x="12844" y="2218"/>
                    <a:pt x="13714" y="2482"/>
                    <a:pt x="14532" y="2878"/>
                  </a:cubicBezTo>
                  <a:cubicBezTo>
                    <a:pt x="16325" y="3723"/>
                    <a:pt x="17776" y="5176"/>
                    <a:pt x="18646" y="6971"/>
                  </a:cubicBezTo>
                  <a:cubicBezTo>
                    <a:pt x="18936" y="6205"/>
                    <a:pt x="19306" y="5466"/>
                    <a:pt x="19728" y="4779"/>
                  </a:cubicBezTo>
                  <a:cubicBezTo>
                    <a:pt x="18936" y="3591"/>
                    <a:pt x="17908" y="2588"/>
                    <a:pt x="16721" y="1796"/>
                  </a:cubicBezTo>
                  <a:cubicBezTo>
                    <a:pt x="15323" y="871"/>
                    <a:pt x="13714" y="264"/>
                    <a:pt x="12000" y="79"/>
                  </a:cubicBezTo>
                  <a:cubicBezTo>
                    <a:pt x="11605" y="26"/>
                    <a:pt x="11209" y="0"/>
                    <a:pt x="10787" y="0"/>
                  </a:cubicBezTo>
                  <a:cubicBezTo>
                    <a:pt x="10312" y="0"/>
                    <a:pt x="9837" y="26"/>
                    <a:pt x="9389" y="106"/>
                  </a:cubicBezTo>
                  <a:cubicBezTo>
                    <a:pt x="9204" y="370"/>
                    <a:pt x="9099" y="687"/>
                    <a:pt x="9099" y="1030"/>
                  </a:cubicBezTo>
                  <a:cubicBezTo>
                    <a:pt x="9099" y="1452"/>
                    <a:pt x="9284" y="1848"/>
                    <a:pt x="9547" y="2139"/>
                  </a:cubicBezTo>
                  <a:cubicBezTo>
                    <a:pt x="9969" y="2086"/>
                    <a:pt x="10391" y="2033"/>
                    <a:pt x="10813" y="2033"/>
                  </a:cubicBezTo>
                  <a:close/>
                  <a:moveTo>
                    <a:pt x="21521" y="9559"/>
                  </a:moveTo>
                  <a:cubicBezTo>
                    <a:pt x="21257" y="9348"/>
                    <a:pt x="20888" y="9216"/>
                    <a:pt x="20519" y="9216"/>
                  </a:cubicBezTo>
                  <a:cubicBezTo>
                    <a:pt x="20123" y="9216"/>
                    <a:pt x="19754" y="9374"/>
                    <a:pt x="19464" y="9612"/>
                  </a:cubicBezTo>
                  <a:cubicBezTo>
                    <a:pt x="19516" y="10008"/>
                    <a:pt x="19543" y="10377"/>
                    <a:pt x="19543" y="10800"/>
                  </a:cubicBezTo>
                  <a:cubicBezTo>
                    <a:pt x="19543" y="11222"/>
                    <a:pt x="19516" y="11645"/>
                    <a:pt x="19464" y="12041"/>
                  </a:cubicBezTo>
                  <a:cubicBezTo>
                    <a:pt x="19332" y="12965"/>
                    <a:pt x="19068" y="13837"/>
                    <a:pt x="18646" y="14655"/>
                  </a:cubicBezTo>
                  <a:cubicBezTo>
                    <a:pt x="17749" y="16451"/>
                    <a:pt x="16272" y="17903"/>
                    <a:pt x="14453" y="18748"/>
                  </a:cubicBezTo>
                  <a:cubicBezTo>
                    <a:pt x="15244" y="19039"/>
                    <a:pt x="15982" y="19408"/>
                    <a:pt x="16694" y="19831"/>
                  </a:cubicBezTo>
                  <a:cubicBezTo>
                    <a:pt x="17908" y="19039"/>
                    <a:pt x="18936" y="18035"/>
                    <a:pt x="19754" y="16847"/>
                  </a:cubicBezTo>
                  <a:cubicBezTo>
                    <a:pt x="20703" y="15447"/>
                    <a:pt x="21310" y="13837"/>
                    <a:pt x="21521" y="12094"/>
                  </a:cubicBezTo>
                  <a:cubicBezTo>
                    <a:pt x="21574" y="11671"/>
                    <a:pt x="21600" y="11249"/>
                    <a:pt x="21600" y="10800"/>
                  </a:cubicBezTo>
                  <a:cubicBezTo>
                    <a:pt x="21574" y="10378"/>
                    <a:pt x="21547" y="9981"/>
                    <a:pt x="21521" y="9559"/>
                  </a:cubicBezTo>
                  <a:close/>
                  <a:moveTo>
                    <a:pt x="2136" y="11856"/>
                  </a:moveTo>
                  <a:cubicBezTo>
                    <a:pt x="2084" y="11513"/>
                    <a:pt x="2057" y="11143"/>
                    <a:pt x="2057" y="10774"/>
                  </a:cubicBezTo>
                  <a:cubicBezTo>
                    <a:pt x="2057" y="10430"/>
                    <a:pt x="2084" y="10087"/>
                    <a:pt x="2110" y="9744"/>
                  </a:cubicBezTo>
                  <a:cubicBezTo>
                    <a:pt x="2215" y="8846"/>
                    <a:pt x="2453" y="7975"/>
                    <a:pt x="2822" y="7156"/>
                  </a:cubicBezTo>
                  <a:cubicBezTo>
                    <a:pt x="3666" y="5281"/>
                    <a:pt x="5143" y="3776"/>
                    <a:pt x="6963" y="2878"/>
                  </a:cubicBezTo>
                  <a:cubicBezTo>
                    <a:pt x="6171" y="2614"/>
                    <a:pt x="5433" y="2245"/>
                    <a:pt x="4747" y="1796"/>
                  </a:cubicBezTo>
                  <a:cubicBezTo>
                    <a:pt x="3560" y="2614"/>
                    <a:pt x="2532" y="3644"/>
                    <a:pt x="1741" y="4885"/>
                  </a:cubicBezTo>
                  <a:cubicBezTo>
                    <a:pt x="870" y="6205"/>
                    <a:pt x="290" y="7763"/>
                    <a:pt x="79" y="9400"/>
                  </a:cubicBezTo>
                  <a:cubicBezTo>
                    <a:pt x="26" y="9849"/>
                    <a:pt x="0" y="10298"/>
                    <a:pt x="0" y="10747"/>
                  </a:cubicBezTo>
                  <a:cubicBezTo>
                    <a:pt x="0" y="11222"/>
                    <a:pt x="26" y="11698"/>
                    <a:pt x="105" y="12173"/>
                  </a:cubicBezTo>
                  <a:cubicBezTo>
                    <a:pt x="343" y="12305"/>
                    <a:pt x="607" y="12384"/>
                    <a:pt x="897" y="12384"/>
                  </a:cubicBezTo>
                  <a:cubicBezTo>
                    <a:pt x="1398" y="12437"/>
                    <a:pt x="1846" y="12226"/>
                    <a:pt x="2136" y="1185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pic>
          <p:nvPicPr>
            <p:cNvPr id="17" name="Picture 16" descr="Chart, funnel chart&#10;&#10;Description automatically generated">
              <a:extLst>
                <a:ext uri="{FF2B5EF4-FFF2-40B4-BE49-F238E27FC236}">
                  <a16:creationId xmlns:a16="http://schemas.microsoft.com/office/drawing/2014/main" id="{6C5B715B-B4E9-3110-FACC-061842A4D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35285" y="3411923"/>
              <a:ext cx="1355766" cy="1280622"/>
            </a:xfrm>
            <a:prstGeom prst="rect">
              <a:avLst/>
            </a:prstGeom>
          </p:spPr>
        </p:pic>
        <p:pic>
          <p:nvPicPr>
            <p:cNvPr id="18" name="Graphic 17" descr="Users">
              <a:extLst>
                <a:ext uri="{FF2B5EF4-FFF2-40B4-BE49-F238E27FC236}">
                  <a16:creationId xmlns:a16="http://schemas.microsoft.com/office/drawing/2014/main" id="{1E73FE33-0FE0-6E56-18F6-535738D1EB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587392" y="5585347"/>
              <a:ext cx="1071659" cy="1010395"/>
            </a:xfrm>
            <a:prstGeom prst="rect">
              <a:avLst/>
            </a:prstGeom>
          </p:spPr>
        </p:pic>
        <p:pic>
          <p:nvPicPr>
            <p:cNvPr id="19" name="Graphic 18" descr="Upward trend">
              <a:extLst>
                <a:ext uri="{FF2B5EF4-FFF2-40B4-BE49-F238E27FC236}">
                  <a16:creationId xmlns:a16="http://schemas.microsoft.com/office/drawing/2014/main" id="{EF85754D-5E1B-EC79-4F9E-26AF1399D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667971" y="3695433"/>
              <a:ext cx="912064" cy="859923"/>
            </a:xfrm>
            <a:prstGeom prst="rect">
              <a:avLst/>
            </a:prstGeom>
          </p:spPr>
        </p:pic>
        <p:pic>
          <p:nvPicPr>
            <p:cNvPr id="20" name="Graphic 19" descr="Court">
              <a:extLst>
                <a:ext uri="{FF2B5EF4-FFF2-40B4-BE49-F238E27FC236}">
                  <a16:creationId xmlns:a16="http://schemas.microsoft.com/office/drawing/2014/main" id="{8292E6F1-AD5D-5B71-E5BE-5B32FFBC1C8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571259" y="3678274"/>
              <a:ext cx="962696" cy="907661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92B44A6-25C9-AB55-F75B-7A579C2C639E}"/>
                </a:ext>
              </a:extLst>
            </p:cNvPr>
            <p:cNvSpPr txBox="1"/>
            <p:nvPr/>
          </p:nvSpPr>
          <p:spPr>
            <a:xfrm>
              <a:off x="5098927" y="5447124"/>
              <a:ext cx="2058139" cy="353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solidFill>
                    <a:schemeClr val="bg1"/>
                  </a:solidFill>
                </a:rPr>
                <a:t>Civil Society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200D3C4-2F7E-8B88-BE47-F45926B1C468}"/>
                </a:ext>
              </a:extLst>
            </p:cNvPr>
            <p:cNvSpPr txBox="1"/>
            <p:nvPr/>
          </p:nvSpPr>
          <p:spPr>
            <a:xfrm>
              <a:off x="3708774" y="3405428"/>
              <a:ext cx="1602299" cy="353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solidFill>
                    <a:schemeClr val="bg1"/>
                  </a:solidFill>
                </a:rPr>
                <a:t>Investors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63E505F-25DB-F03E-F3C5-4B9A900CD337}"/>
                </a:ext>
              </a:extLst>
            </p:cNvPr>
            <p:cNvSpPr txBox="1"/>
            <p:nvPr/>
          </p:nvSpPr>
          <p:spPr>
            <a:xfrm>
              <a:off x="7060326" y="3451516"/>
              <a:ext cx="20581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solidFill>
                    <a:schemeClr val="bg1"/>
                  </a:solidFill>
                </a:rPr>
                <a:t>Government</a:t>
              </a:r>
            </a:p>
          </p:txBody>
        </p:sp>
        <p:pic>
          <p:nvPicPr>
            <p:cNvPr id="24" name="Graphic 23" descr="Board Of Directors outline">
              <a:extLst>
                <a:ext uri="{FF2B5EF4-FFF2-40B4-BE49-F238E27FC236}">
                  <a16:creationId xmlns:a16="http://schemas.microsoft.com/office/drawing/2014/main" id="{8FFE064D-CA5E-42B9-955D-0FC758861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726165" y="1896557"/>
              <a:ext cx="771329" cy="771329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DDB114A-4C7F-DC93-6090-D2A436A313AD}"/>
                </a:ext>
              </a:extLst>
            </p:cNvPr>
            <p:cNvSpPr txBox="1"/>
            <p:nvPr/>
          </p:nvSpPr>
          <p:spPr>
            <a:xfrm>
              <a:off x="5679131" y="1668871"/>
              <a:ext cx="16022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solidFill>
                    <a:schemeClr val="bg1"/>
                  </a:solidFill>
                </a:rPr>
                <a:t>Business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950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Chart, sunburst chart&#10;&#10;Description automatically generated">
            <a:extLst>
              <a:ext uri="{FF2B5EF4-FFF2-40B4-BE49-F238E27FC236}">
                <a16:creationId xmlns:a16="http://schemas.microsoft.com/office/drawing/2014/main" id="{54CC5C26-6339-4F5E-80CD-83773C8E7EB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11551" r="11551"/>
          <a:stretch/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F15028-43A6-4642-8F61-6FEDE3149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793" y="2474259"/>
            <a:ext cx="4795819" cy="2958353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en-US" dirty="0"/>
              <a:t>Governance and Strategy 	</a:t>
            </a:r>
          </a:p>
          <a:p>
            <a:pPr marL="1371600" lvl="3" indent="0">
              <a:buNone/>
            </a:pPr>
            <a:r>
              <a:rPr lang="en-US" sz="2400" dirty="0"/>
              <a:t>	40%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2. Respecting planetary boundaries 			30%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3. Adhering to societal conventions 			30%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A58D06D-6E27-421C-8941-B2B3777DD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Multi-Stakeholder Methodology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47C2EF-3F02-433C-BA14-D31E4BFBF2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CE0279-2E10-4D4D-875B-B095A51EC7A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6790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86" descr="Logo, company name&#10;&#10;Description automatically generated">
            <a:extLst>
              <a:ext uri="{FF2B5EF4-FFF2-40B4-BE49-F238E27FC236}">
                <a16:creationId xmlns:a16="http://schemas.microsoft.com/office/drawing/2014/main" id="{5977C698-A6B3-0FC2-9CC1-4AB45DEE23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12" b="7963"/>
          <a:stretch/>
        </p:blipFill>
        <p:spPr>
          <a:xfrm>
            <a:off x="296381" y="2748157"/>
            <a:ext cx="2088292" cy="916294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DB53A45-4FB6-A613-733D-430C3C4A53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684" y="5127013"/>
            <a:ext cx="1456670" cy="402629"/>
          </a:xfrm>
          <a:prstGeom prst="rect">
            <a:avLst/>
          </a:prstGeom>
        </p:spPr>
      </p:pic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06572C72-FE22-895D-8DE6-BEF6046541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495" y="1126428"/>
            <a:ext cx="1633847" cy="980309"/>
          </a:xfrm>
          <a:prstGeom prst="rect">
            <a:avLst/>
          </a:prstGeom>
        </p:spPr>
      </p:pic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546EDA59-81DA-CB1F-308F-D70A25B9E5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32" y="2063593"/>
            <a:ext cx="1595297" cy="555324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A50B4EC7-0C4E-F439-29C8-981C1665C1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5624" y="2269242"/>
            <a:ext cx="1658163" cy="709043"/>
          </a:xfrm>
          <a:prstGeom prst="rect">
            <a:avLst/>
          </a:prstGeom>
        </p:spPr>
      </p:pic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3A5779BD-F30D-BA13-8C28-12194E90124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1" b="23024"/>
          <a:stretch/>
        </p:blipFill>
        <p:spPr>
          <a:xfrm>
            <a:off x="3588455" y="3036457"/>
            <a:ext cx="1880206" cy="883392"/>
          </a:xfrm>
          <a:prstGeom prst="rect">
            <a:avLst/>
          </a:prstGeom>
        </p:spPr>
      </p:pic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0D8821B4-6B31-9D29-0AB6-6F9667241B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14" y="3655386"/>
            <a:ext cx="913674" cy="524303"/>
          </a:xfrm>
          <a:prstGeom prst="rect">
            <a:avLst/>
          </a:prstGeom>
        </p:spPr>
      </p:pic>
      <p:pic>
        <p:nvPicPr>
          <p:cNvPr id="17" name="Picture 16" descr="Logo, company name&#10;&#10;Description automatically generated">
            <a:extLst>
              <a:ext uri="{FF2B5EF4-FFF2-40B4-BE49-F238E27FC236}">
                <a16:creationId xmlns:a16="http://schemas.microsoft.com/office/drawing/2014/main" id="{902AAB5F-43C3-CA7C-C33E-72CB5CA05DA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86" b="18863"/>
          <a:stretch/>
        </p:blipFill>
        <p:spPr>
          <a:xfrm>
            <a:off x="4145026" y="5782153"/>
            <a:ext cx="1586269" cy="1031890"/>
          </a:xfrm>
          <a:prstGeom prst="rect">
            <a:avLst/>
          </a:prstGeom>
        </p:spPr>
      </p:pic>
      <p:pic>
        <p:nvPicPr>
          <p:cNvPr id="19" name="Picture 18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B028F875-BF0E-42CF-4CFB-C92CD395F82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650" y="1144870"/>
            <a:ext cx="1935975" cy="589869"/>
          </a:xfrm>
          <a:prstGeom prst="rect">
            <a:avLst/>
          </a:prstGeom>
        </p:spPr>
      </p:pic>
      <p:pic>
        <p:nvPicPr>
          <p:cNvPr id="21" name="Picture 20" descr="A picture containing text&#10;&#10;Description automatically generated">
            <a:extLst>
              <a:ext uri="{FF2B5EF4-FFF2-40B4-BE49-F238E27FC236}">
                <a16:creationId xmlns:a16="http://schemas.microsoft.com/office/drawing/2014/main" id="{3E4912D8-64BB-91E0-F23C-ED37BC49E55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919" y="1047636"/>
            <a:ext cx="1636628" cy="533199"/>
          </a:xfrm>
          <a:prstGeom prst="rect">
            <a:avLst/>
          </a:prstGeom>
        </p:spPr>
      </p:pic>
      <p:pic>
        <p:nvPicPr>
          <p:cNvPr id="25" name="Picture 24" descr="Logo, company name&#10;&#10;Description automatically generated">
            <a:extLst>
              <a:ext uri="{FF2B5EF4-FFF2-40B4-BE49-F238E27FC236}">
                <a16:creationId xmlns:a16="http://schemas.microsoft.com/office/drawing/2014/main" id="{11E7E735-D883-3277-ED33-D997B5FC512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539" y="1187023"/>
            <a:ext cx="2712918" cy="1443885"/>
          </a:xfrm>
          <a:prstGeom prst="rect">
            <a:avLst/>
          </a:prstGeom>
        </p:spPr>
      </p:pic>
      <p:pic>
        <p:nvPicPr>
          <p:cNvPr id="27" name="Picture 26" descr="A picture containing text&#10;&#10;Description automatically generated">
            <a:extLst>
              <a:ext uri="{FF2B5EF4-FFF2-40B4-BE49-F238E27FC236}">
                <a16:creationId xmlns:a16="http://schemas.microsoft.com/office/drawing/2014/main" id="{A616A981-EB62-85C5-D0D4-52B6884BF45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914" y="4247312"/>
            <a:ext cx="1659042" cy="979028"/>
          </a:xfrm>
          <a:prstGeom prst="rect">
            <a:avLst/>
          </a:prstGeom>
        </p:spPr>
      </p:pic>
      <p:pic>
        <p:nvPicPr>
          <p:cNvPr id="29" name="Picture 28" descr="A picture containing logo&#10;&#10;Description automatically generated">
            <a:extLst>
              <a:ext uri="{FF2B5EF4-FFF2-40B4-BE49-F238E27FC236}">
                <a16:creationId xmlns:a16="http://schemas.microsoft.com/office/drawing/2014/main" id="{EEF30AAD-639E-BF6F-888F-20ADDD4E3C1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812" y="2359979"/>
            <a:ext cx="2087009" cy="1167731"/>
          </a:xfrm>
          <a:prstGeom prst="rect">
            <a:avLst/>
          </a:prstGeom>
        </p:spPr>
      </p:pic>
      <p:pic>
        <p:nvPicPr>
          <p:cNvPr id="31" name="Picture 30" descr="Text&#10;&#10;Description automatically generated with medium confidence">
            <a:extLst>
              <a:ext uri="{FF2B5EF4-FFF2-40B4-BE49-F238E27FC236}">
                <a16:creationId xmlns:a16="http://schemas.microsoft.com/office/drawing/2014/main" id="{D334481A-1817-3C67-5BC1-2AE62AE0A26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277" y="313936"/>
            <a:ext cx="1646437" cy="573126"/>
          </a:xfrm>
          <a:prstGeom prst="rect">
            <a:avLst/>
          </a:prstGeom>
        </p:spPr>
      </p:pic>
      <p:pic>
        <p:nvPicPr>
          <p:cNvPr id="33" name="Picture 32" descr="A picture containing text&#10;&#10;Description automatically generated">
            <a:extLst>
              <a:ext uri="{FF2B5EF4-FFF2-40B4-BE49-F238E27FC236}">
                <a16:creationId xmlns:a16="http://schemas.microsoft.com/office/drawing/2014/main" id="{63C2D52B-9704-D224-0CB5-E975302B892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702" y="5160612"/>
            <a:ext cx="1430144" cy="301518"/>
          </a:xfrm>
          <a:prstGeom prst="rect">
            <a:avLst/>
          </a:prstGeom>
        </p:spPr>
      </p:pic>
      <p:pic>
        <p:nvPicPr>
          <p:cNvPr id="35" name="Picture 34" descr="Logo&#10;&#10;Description automatically generated with medium confidence">
            <a:extLst>
              <a:ext uri="{FF2B5EF4-FFF2-40B4-BE49-F238E27FC236}">
                <a16:creationId xmlns:a16="http://schemas.microsoft.com/office/drawing/2014/main" id="{4C559306-B936-18B1-3FDE-5A604BD9339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995" y="2548847"/>
            <a:ext cx="1429293" cy="615393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08829C0C-1334-B7C8-F880-ED001404882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5154" y="206844"/>
            <a:ext cx="1236491" cy="760918"/>
          </a:xfrm>
          <a:prstGeom prst="rect">
            <a:avLst/>
          </a:prstGeom>
        </p:spPr>
      </p:pic>
      <p:pic>
        <p:nvPicPr>
          <p:cNvPr id="39" name="Picture 38" descr="Text&#10;&#10;Description automatically generated with medium confidence">
            <a:extLst>
              <a:ext uri="{FF2B5EF4-FFF2-40B4-BE49-F238E27FC236}">
                <a16:creationId xmlns:a16="http://schemas.microsoft.com/office/drawing/2014/main" id="{A3A2CD99-517C-95D9-13CB-1951297AB33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439" y="4392665"/>
            <a:ext cx="1815752" cy="505361"/>
          </a:xfrm>
          <a:prstGeom prst="rect">
            <a:avLst/>
          </a:prstGeom>
        </p:spPr>
      </p:pic>
      <p:pic>
        <p:nvPicPr>
          <p:cNvPr id="41" name="Picture 40" descr="Table&#10;&#10;Description automatically generated with low confidence">
            <a:extLst>
              <a:ext uri="{FF2B5EF4-FFF2-40B4-BE49-F238E27FC236}">
                <a16:creationId xmlns:a16="http://schemas.microsoft.com/office/drawing/2014/main" id="{AAFD3115-1FDB-6166-44E8-9A735E3F61A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192" y="5099892"/>
            <a:ext cx="2451324" cy="646734"/>
          </a:xfrm>
          <a:prstGeom prst="rect">
            <a:avLst/>
          </a:prstGeom>
        </p:spPr>
      </p:pic>
      <p:pic>
        <p:nvPicPr>
          <p:cNvPr id="43" name="Picture 42" descr="A picture containing logo&#10;&#10;Description automatically generated">
            <a:extLst>
              <a:ext uri="{FF2B5EF4-FFF2-40B4-BE49-F238E27FC236}">
                <a16:creationId xmlns:a16="http://schemas.microsoft.com/office/drawing/2014/main" id="{616FE6DE-2A06-2438-4947-370F290B9E1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62119"/>
            <a:ext cx="1415595" cy="883391"/>
          </a:xfrm>
          <a:prstGeom prst="rect">
            <a:avLst/>
          </a:prstGeom>
        </p:spPr>
      </p:pic>
      <p:pic>
        <p:nvPicPr>
          <p:cNvPr id="45" name="Picture 44" descr="Icon&#10;&#10;Description automatically generated">
            <a:extLst>
              <a:ext uri="{FF2B5EF4-FFF2-40B4-BE49-F238E27FC236}">
                <a16:creationId xmlns:a16="http://schemas.microsoft.com/office/drawing/2014/main" id="{414FBFBC-DC14-994A-76BF-A56B8CF8117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707" y="4997243"/>
            <a:ext cx="852032" cy="852032"/>
          </a:xfrm>
          <a:prstGeom prst="rect">
            <a:avLst/>
          </a:prstGeom>
        </p:spPr>
      </p:pic>
      <p:pic>
        <p:nvPicPr>
          <p:cNvPr id="47" name="Picture 46" descr="Icon&#10;&#10;Description automatically generated">
            <a:extLst>
              <a:ext uri="{FF2B5EF4-FFF2-40B4-BE49-F238E27FC236}">
                <a16:creationId xmlns:a16="http://schemas.microsoft.com/office/drawing/2014/main" id="{2FE2C249-7587-39DA-381C-394287B224B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7071" y="232807"/>
            <a:ext cx="963896" cy="963896"/>
          </a:xfrm>
          <a:prstGeom prst="rect">
            <a:avLst/>
          </a:prstGeom>
        </p:spPr>
      </p:pic>
      <p:pic>
        <p:nvPicPr>
          <p:cNvPr id="49" name="Picture 48" descr="Logo, company name&#10;&#10;Description automatically generated">
            <a:extLst>
              <a:ext uri="{FF2B5EF4-FFF2-40B4-BE49-F238E27FC236}">
                <a16:creationId xmlns:a16="http://schemas.microsoft.com/office/drawing/2014/main" id="{C9AD1BD9-4ADD-1F76-38CC-A734FB87EEDA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61" y="5533291"/>
            <a:ext cx="2375456" cy="1320731"/>
          </a:xfrm>
          <a:prstGeom prst="rect">
            <a:avLst/>
          </a:prstGeom>
        </p:spPr>
      </p:pic>
      <p:pic>
        <p:nvPicPr>
          <p:cNvPr id="51" name="Picture 50" descr="Logo, company name&#10;&#10;Description automatically generated">
            <a:extLst>
              <a:ext uri="{FF2B5EF4-FFF2-40B4-BE49-F238E27FC236}">
                <a16:creationId xmlns:a16="http://schemas.microsoft.com/office/drawing/2014/main" id="{09E16722-D3B8-0744-FF90-9FE8C26DE8C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228" y="1499266"/>
            <a:ext cx="1311122" cy="728401"/>
          </a:xfrm>
          <a:prstGeom prst="rect">
            <a:avLst/>
          </a:prstGeom>
        </p:spPr>
      </p:pic>
      <p:pic>
        <p:nvPicPr>
          <p:cNvPr id="53" name="Picture 52" descr="Logo, icon&#10;&#10;Description automatically generated">
            <a:extLst>
              <a:ext uri="{FF2B5EF4-FFF2-40B4-BE49-F238E27FC236}">
                <a16:creationId xmlns:a16="http://schemas.microsoft.com/office/drawing/2014/main" id="{741F60A3-891E-7FEF-77F8-47E84626467A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3854" y="4097363"/>
            <a:ext cx="1072957" cy="911792"/>
          </a:xfrm>
          <a:prstGeom prst="rect">
            <a:avLst/>
          </a:prstGeom>
        </p:spPr>
      </p:pic>
      <p:pic>
        <p:nvPicPr>
          <p:cNvPr id="55" name="Picture 54" descr="Logo&#10;&#10;Description automatically generated">
            <a:extLst>
              <a:ext uri="{FF2B5EF4-FFF2-40B4-BE49-F238E27FC236}">
                <a16:creationId xmlns:a16="http://schemas.microsoft.com/office/drawing/2014/main" id="{A225C418-C7B0-D037-1EA8-240A8BA55DA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383" y="80866"/>
            <a:ext cx="1364060" cy="926639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A0263229-7CD3-DC62-B9CF-3A82AFF0506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6582657" y="5926920"/>
            <a:ext cx="64117" cy="9543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1BDAB77-4144-EB6C-9363-54A94C521D1F}"/>
              </a:ext>
            </a:extLst>
          </p:cNvPr>
          <p:cNvPicPr>
            <a:picLocks noChangeAspect="1"/>
          </p:cNvPicPr>
          <p:nvPr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30" b="17854"/>
          <a:stretch/>
        </p:blipFill>
        <p:spPr>
          <a:xfrm>
            <a:off x="7736997" y="221445"/>
            <a:ext cx="1267386" cy="848083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FA8D8F32-4917-EB15-8E99-9D2F43CCF1B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406" y="5846165"/>
            <a:ext cx="812823" cy="742516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60AFD1AE-FB09-53BA-D18A-F0EFC8F1A342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726" y="1926440"/>
            <a:ext cx="1559707" cy="60308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EEFD192B-B7BF-9EA6-4803-F052F8E77837}"/>
              </a:ext>
            </a:extLst>
          </p:cNvPr>
          <p:cNvPicPr>
            <a:picLocks noChangeAspect="1"/>
          </p:cNvPicPr>
          <p:nvPr/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t="664" r="17413" b="10105"/>
          <a:stretch/>
        </p:blipFill>
        <p:spPr>
          <a:xfrm>
            <a:off x="4845021" y="131859"/>
            <a:ext cx="1015315" cy="897614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B9BD95F2-8C80-6D8E-3FA8-1FB7A774B7E2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3778" y="2992877"/>
            <a:ext cx="1878925" cy="927484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FB245726-F480-FD54-EBE1-2FFC1391BACF}"/>
              </a:ext>
            </a:extLst>
          </p:cNvPr>
          <p:cNvPicPr>
            <a:picLocks noChangeAspect="1"/>
          </p:cNvPicPr>
          <p:nvPr/>
        </p:nvPicPr>
        <p:blipFill rotWithShape="1"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85" b="27837"/>
          <a:stretch/>
        </p:blipFill>
        <p:spPr>
          <a:xfrm>
            <a:off x="5597366" y="3226283"/>
            <a:ext cx="2079466" cy="927484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3B43B295-1A49-06BE-2EC0-8F3B4233B256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366" y="3647163"/>
            <a:ext cx="1649423" cy="387086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5181AD2B-5B3F-65CF-BB51-D3E647231274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260" y="1043602"/>
            <a:ext cx="1909388" cy="1292020"/>
          </a:xfrm>
          <a:prstGeom prst="rect">
            <a:avLst/>
          </a:prstGeom>
        </p:spPr>
      </p:pic>
      <p:pic>
        <p:nvPicPr>
          <p:cNvPr id="75" name="Picture 74" descr="Logo&#10;&#10;Description automatically generated">
            <a:extLst>
              <a:ext uri="{FF2B5EF4-FFF2-40B4-BE49-F238E27FC236}">
                <a16:creationId xmlns:a16="http://schemas.microsoft.com/office/drawing/2014/main" id="{7FA9924C-1E9D-1B46-4534-9C4D837D6419}"/>
              </a:ext>
            </a:extLst>
          </p:cNvPr>
          <p:cNvPicPr>
            <a:picLocks noChangeAspect="1"/>
          </p:cNvPicPr>
          <p:nvPr/>
        </p:nvPicPr>
        <p:blipFill rotWithShape="1"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61" b="29458"/>
          <a:stretch/>
        </p:blipFill>
        <p:spPr>
          <a:xfrm>
            <a:off x="3537264" y="2174356"/>
            <a:ext cx="2482013" cy="701512"/>
          </a:xfrm>
          <a:prstGeom prst="rect">
            <a:avLst/>
          </a:prstGeom>
        </p:spPr>
      </p:pic>
      <p:pic>
        <p:nvPicPr>
          <p:cNvPr id="77" name="Picture 76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277E3B82-AD7C-99BC-FEF5-E7E95D6FA29E}"/>
              </a:ext>
            </a:extLst>
          </p:cNvPr>
          <p:cNvPicPr>
            <a:picLocks noChangeAspect="1"/>
          </p:cNvPicPr>
          <p:nvPr/>
        </p:nvPicPr>
        <p:blipFill rotWithShape="1"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21"/>
          <a:stretch/>
        </p:blipFill>
        <p:spPr>
          <a:xfrm>
            <a:off x="330505" y="4355531"/>
            <a:ext cx="1305893" cy="549482"/>
          </a:xfrm>
          <a:prstGeom prst="rect">
            <a:avLst/>
          </a:prstGeom>
        </p:spPr>
      </p:pic>
      <p:pic>
        <p:nvPicPr>
          <p:cNvPr id="79" name="Picture 78" descr="Text&#10;&#10;Description automatically generated with low confidence">
            <a:extLst>
              <a:ext uri="{FF2B5EF4-FFF2-40B4-BE49-F238E27FC236}">
                <a16:creationId xmlns:a16="http://schemas.microsoft.com/office/drawing/2014/main" id="{D4A49E3C-ED0B-27CB-BC72-6CE83F950C6E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744" y="4426957"/>
            <a:ext cx="1305893" cy="527688"/>
          </a:xfrm>
          <a:prstGeom prst="rect">
            <a:avLst/>
          </a:prstGeom>
        </p:spPr>
      </p:pic>
      <p:pic>
        <p:nvPicPr>
          <p:cNvPr id="81" name="Picture 80" descr="Logo, company name&#10;&#10;Description automatically generated">
            <a:extLst>
              <a:ext uri="{FF2B5EF4-FFF2-40B4-BE49-F238E27FC236}">
                <a16:creationId xmlns:a16="http://schemas.microsoft.com/office/drawing/2014/main" id="{E8782497-B408-A4A2-63F9-C4551C089ABE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39" y="234901"/>
            <a:ext cx="706033" cy="1402328"/>
          </a:xfrm>
          <a:prstGeom prst="rect">
            <a:avLst/>
          </a:prstGeom>
        </p:spPr>
      </p:pic>
      <p:pic>
        <p:nvPicPr>
          <p:cNvPr id="83" name="Picture 82" descr="Logo, company name&#10;&#10;Description automatically generated">
            <a:extLst>
              <a:ext uri="{FF2B5EF4-FFF2-40B4-BE49-F238E27FC236}">
                <a16:creationId xmlns:a16="http://schemas.microsoft.com/office/drawing/2014/main" id="{8E19BF00-B015-8E07-1786-15CBC9649BFD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937" y="2264480"/>
            <a:ext cx="1089900" cy="1089900"/>
          </a:xfrm>
          <a:prstGeom prst="rect">
            <a:avLst/>
          </a:prstGeom>
        </p:spPr>
      </p:pic>
      <p:pic>
        <p:nvPicPr>
          <p:cNvPr id="85" name="Picture 84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0BC42B64-82B3-8726-4F4C-4090BBC5EC41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301" y="4492261"/>
            <a:ext cx="1090340" cy="1090340"/>
          </a:xfrm>
          <a:prstGeom prst="rect">
            <a:avLst/>
          </a:prstGeom>
        </p:spPr>
      </p:pic>
      <p:pic>
        <p:nvPicPr>
          <p:cNvPr id="89" name="Picture 88" descr="Logo&#10;&#10;Description automatically generated">
            <a:extLst>
              <a:ext uri="{FF2B5EF4-FFF2-40B4-BE49-F238E27FC236}">
                <a16:creationId xmlns:a16="http://schemas.microsoft.com/office/drawing/2014/main" id="{0CB8D2DC-28BE-6685-A81A-D76DFED7D553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573" y="3612894"/>
            <a:ext cx="1514034" cy="657998"/>
          </a:xfrm>
          <a:prstGeom prst="rect">
            <a:avLst/>
          </a:prstGeom>
        </p:spPr>
      </p:pic>
      <p:pic>
        <p:nvPicPr>
          <p:cNvPr id="91" name="Picture 90" descr="Logo, company name&#10;&#10;Description automatically generated">
            <a:extLst>
              <a:ext uri="{FF2B5EF4-FFF2-40B4-BE49-F238E27FC236}">
                <a16:creationId xmlns:a16="http://schemas.microsoft.com/office/drawing/2014/main" id="{922BE732-CA61-62C4-B0BC-936BDC780375}"/>
              </a:ext>
            </a:extLst>
          </p:cNvPr>
          <p:cNvPicPr>
            <a:picLocks noChangeAspect="1"/>
          </p:cNvPicPr>
          <p:nvPr/>
        </p:nvPicPr>
        <p:blipFill rotWithShape="1"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5" b="18229"/>
          <a:stretch/>
        </p:blipFill>
        <p:spPr>
          <a:xfrm>
            <a:off x="1269302" y="916368"/>
            <a:ext cx="1381195" cy="1013475"/>
          </a:xfrm>
          <a:prstGeom prst="rect">
            <a:avLst/>
          </a:prstGeom>
        </p:spPr>
      </p:pic>
      <p:pic>
        <p:nvPicPr>
          <p:cNvPr id="93" name="Picture 9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BE653BF-3D82-4BEC-5080-508F269A6BBF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378" y="258134"/>
            <a:ext cx="1508913" cy="523090"/>
          </a:xfrm>
          <a:prstGeom prst="rect">
            <a:avLst/>
          </a:prstGeom>
        </p:spPr>
      </p:pic>
      <p:pic>
        <p:nvPicPr>
          <p:cNvPr id="95" name="Picture 94" descr="A picture containing icon&#10;&#10;Description automatically generated">
            <a:extLst>
              <a:ext uri="{FF2B5EF4-FFF2-40B4-BE49-F238E27FC236}">
                <a16:creationId xmlns:a16="http://schemas.microsoft.com/office/drawing/2014/main" id="{148F5AA2-DB51-F1F5-E671-8EEB4D0639EA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773" y="5717949"/>
            <a:ext cx="2656207" cy="355267"/>
          </a:xfrm>
          <a:prstGeom prst="rect">
            <a:avLst/>
          </a:prstGeom>
        </p:spPr>
      </p:pic>
      <p:pic>
        <p:nvPicPr>
          <p:cNvPr id="97" name="Picture 9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B9641B6-9536-F1FB-DBD9-2A620659DB51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27" y="5945221"/>
            <a:ext cx="1456390" cy="303414"/>
          </a:xfrm>
          <a:prstGeom prst="rect">
            <a:avLst/>
          </a:prstGeom>
        </p:spPr>
      </p:pic>
      <p:pic>
        <p:nvPicPr>
          <p:cNvPr id="99" name="Picture 98" descr="Icon&#10;&#10;Description automatically generated">
            <a:extLst>
              <a:ext uri="{FF2B5EF4-FFF2-40B4-BE49-F238E27FC236}">
                <a16:creationId xmlns:a16="http://schemas.microsoft.com/office/drawing/2014/main" id="{E7F154ED-B43F-5FCA-368F-C87D8F09EB32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54" y="5175302"/>
            <a:ext cx="2373585" cy="434404"/>
          </a:xfrm>
          <a:prstGeom prst="rect">
            <a:avLst/>
          </a:prstGeom>
        </p:spPr>
      </p:pic>
      <p:pic>
        <p:nvPicPr>
          <p:cNvPr id="101" name="Picture 100" descr="Logo, company name&#10;&#10;Description automatically generated">
            <a:extLst>
              <a:ext uri="{FF2B5EF4-FFF2-40B4-BE49-F238E27FC236}">
                <a16:creationId xmlns:a16="http://schemas.microsoft.com/office/drawing/2014/main" id="{7643D392-455F-756C-666D-6686E3F6C25D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189" y="5713130"/>
            <a:ext cx="916487" cy="1071011"/>
          </a:xfrm>
          <a:prstGeom prst="rect">
            <a:avLst/>
          </a:prstGeom>
        </p:spPr>
      </p:pic>
      <p:pic>
        <p:nvPicPr>
          <p:cNvPr id="103" name="Picture 102" descr="A picture containing logo&#10;&#10;Description automatically generated">
            <a:extLst>
              <a:ext uri="{FF2B5EF4-FFF2-40B4-BE49-F238E27FC236}">
                <a16:creationId xmlns:a16="http://schemas.microsoft.com/office/drawing/2014/main" id="{99A4DF08-E80B-42B5-A161-B802C4A7976E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990" y="6309006"/>
            <a:ext cx="1399392" cy="436281"/>
          </a:xfrm>
          <a:prstGeom prst="rect">
            <a:avLst/>
          </a:prstGeom>
        </p:spPr>
      </p:pic>
      <p:pic>
        <p:nvPicPr>
          <p:cNvPr id="105" name="Picture 104" descr="Text&#10;&#10;Description automatically generated with medium confidence">
            <a:extLst>
              <a:ext uri="{FF2B5EF4-FFF2-40B4-BE49-F238E27FC236}">
                <a16:creationId xmlns:a16="http://schemas.microsoft.com/office/drawing/2014/main" id="{9CA5E0A7-313C-E9A1-F36A-765E26B02539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435" y="4047093"/>
            <a:ext cx="1649423" cy="80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306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A picture containing text, businesscard, envelope&#10;&#10;Description automatically generated">
            <a:extLst>
              <a:ext uri="{FF2B5EF4-FFF2-40B4-BE49-F238E27FC236}">
                <a16:creationId xmlns:a16="http://schemas.microsoft.com/office/drawing/2014/main" id="{A7F8D7A3-579A-EC67-C6C4-D009EEF23E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21264" r="21264"/>
          <a:stretch/>
        </p:blipFill>
        <p:spPr bwMode="auto">
          <a:xfrm rot="601347">
            <a:off x="9234354" y="3893241"/>
            <a:ext cx="2639130" cy="2582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C4ED2D-CCFA-4555-B156-84E656808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Indicator Spotlight: Gender Equality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4EC60-13B6-41DE-AB3B-6578140C0A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187" y="1355835"/>
            <a:ext cx="7728526" cy="259185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sz="2200" b="1" dirty="0">
                <a:latin typeface="+mj-lt"/>
              </a:rPr>
              <a:t>Sentiment: </a:t>
            </a:r>
          </a:p>
          <a:p>
            <a:pPr marL="0" indent="0">
              <a:buNone/>
            </a:pPr>
            <a:r>
              <a:rPr lang="en-GB" sz="1900" dirty="0">
                <a:latin typeface="+mj-lt"/>
                <a:ea typeface="Calibri" panose="020F0502020204030204" pitchFamily="34" charset="0"/>
                <a:cs typeface="Times New Roman"/>
              </a:rPr>
              <a:t>- Globally recognised issue with maturity on how to tackle this</a:t>
            </a:r>
          </a:p>
          <a:p>
            <a:pPr marL="0" indent="0">
              <a:buNone/>
            </a:pPr>
            <a:r>
              <a:rPr lang="en-GB" sz="1900" dirty="0">
                <a:latin typeface="+mj-lt"/>
                <a:ea typeface="Calibri" panose="020F0502020204030204" pitchFamily="34" charset="0"/>
                <a:cs typeface="Times New Roman"/>
              </a:rPr>
              <a:t>- Time to lift the baseline globally</a:t>
            </a:r>
          </a:p>
          <a:p>
            <a:pPr>
              <a:buFontTx/>
              <a:buChar char="-"/>
            </a:pPr>
            <a:r>
              <a:rPr lang="en-GB" sz="1900" dirty="0">
                <a:latin typeface="+mj-lt"/>
                <a:ea typeface="Calibri" panose="020F0502020204030204" pitchFamily="34" charset="0"/>
                <a:cs typeface="Times New Roman"/>
              </a:rPr>
              <a:t>GRI, UN Women’s Empowerment Principles, JEDI, </a:t>
            </a:r>
            <a:r>
              <a:rPr lang="en-GB" sz="1900" dirty="0" err="1">
                <a:latin typeface="+mj-lt"/>
                <a:ea typeface="Calibri" panose="020F0502020204030204" pitchFamily="34" charset="0"/>
                <a:cs typeface="Times New Roman"/>
              </a:rPr>
              <a:t>EquiLeap</a:t>
            </a:r>
            <a:r>
              <a:rPr lang="en-GB" sz="1900" dirty="0">
                <a:latin typeface="+mj-lt"/>
                <a:ea typeface="Calibri" panose="020F0502020204030204" pitchFamily="34" charset="0"/>
                <a:cs typeface="Times New Roman"/>
              </a:rPr>
              <a:t> et al.</a:t>
            </a:r>
          </a:p>
          <a:p>
            <a:pPr>
              <a:buFontTx/>
              <a:buChar char="-"/>
            </a:pPr>
            <a:r>
              <a:rPr lang="en-GB" sz="1900" dirty="0">
                <a:latin typeface="+mj-lt"/>
                <a:cs typeface="Times New Roman"/>
              </a:rPr>
              <a:t>Diversified thinking proven to be important to managing risk</a:t>
            </a:r>
          </a:p>
          <a:p>
            <a:pPr>
              <a:lnSpc>
                <a:spcPct val="100000"/>
              </a:lnSpc>
              <a:spcAft>
                <a:spcPts val="800"/>
              </a:spcAft>
              <a:buFontTx/>
              <a:buChar char="-"/>
            </a:pPr>
            <a:r>
              <a:rPr lang="en-GB" sz="1900" dirty="0">
                <a:latin typeface="+mj-lt"/>
                <a:cs typeface="Times New Roman"/>
              </a:rPr>
              <a:t>Broaden economic inclusion to the benefit of the whole economy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en-GB" sz="2600" b="1" dirty="0">
              <a:cs typeface="Calibri"/>
            </a:endParaRPr>
          </a:p>
        </p:txBody>
      </p:sp>
      <p:pic>
        <p:nvPicPr>
          <p:cNvPr id="1030" name="Picture 6" descr="A picture containing icon&#10;&#10;Description automatically generated">
            <a:extLst>
              <a:ext uri="{FF2B5EF4-FFF2-40B4-BE49-F238E27FC236}">
                <a16:creationId xmlns:a16="http://schemas.microsoft.com/office/drawing/2014/main" id="{9575C664-FC48-0405-5425-73A02D8611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80705" y="1449259"/>
            <a:ext cx="1328399" cy="132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Icon, circle&#10;&#10;Description automatically generated">
            <a:extLst>
              <a:ext uri="{FF2B5EF4-FFF2-40B4-BE49-F238E27FC236}">
                <a16:creationId xmlns:a16="http://schemas.microsoft.com/office/drawing/2014/main" id="{F6363487-48E3-1ADB-7215-14204829A9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20000">
            <a:off x="10029475" y="2496539"/>
            <a:ext cx="1356322" cy="1356322"/>
          </a:xfrm>
          <a:prstGeom prst="rect">
            <a:avLst/>
          </a:prstGeom>
        </p:spPr>
      </p:pic>
      <p:pic>
        <p:nvPicPr>
          <p:cNvPr id="4" name="Picture 5" descr="A picture containing text, handwear&#10;&#10;Description automatically generated">
            <a:extLst>
              <a:ext uri="{FF2B5EF4-FFF2-40B4-BE49-F238E27FC236}">
                <a16:creationId xmlns:a16="http://schemas.microsoft.com/office/drawing/2014/main" id="{BCE7B2DC-E073-0ED2-AAC1-3C03CAE70EB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109" r="20109"/>
          <a:stretch/>
        </p:blipFill>
        <p:spPr>
          <a:xfrm>
            <a:off x="7962049" y="3175028"/>
            <a:ext cx="1782499" cy="15717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773C1A7-AC73-3D09-AEBB-30BCA3332C9E}"/>
              </a:ext>
            </a:extLst>
          </p:cNvPr>
          <p:cNvSpPr txBox="1"/>
          <p:nvPr/>
        </p:nvSpPr>
        <p:spPr>
          <a:xfrm>
            <a:off x="233331" y="4083268"/>
            <a:ext cx="772852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GB" sz="1400" b="1" dirty="0">
                <a:latin typeface="+mj-lt"/>
              </a:rPr>
              <a:t>Governance Indicator:</a:t>
            </a:r>
          </a:p>
          <a:p>
            <a:pPr marL="0" indent="0">
              <a:buNone/>
            </a:pPr>
            <a:endParaRPr lang="en-GB" sz="1400" b="1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sz="1400" dirty="0">
                <a:latin typeface="+mj-lt"/>
                <a:ea typeface="Calibri" panose="020F0502020204030204" pitchFamily="34" charset="0"/>
                <a:cs typeface="Times New Roman"/>
              </a:rPr>
              <a:t>The financial institution has a public commitment to gender equality and women’s empowerment.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sz="1400" dirty="0">
                <a:latin typeface="+mj-lt"/>
                <a:ea typeface="Calibri" panose="020F0502020204030204" pitchFamily="34" charset="0"/>
                <a:cs typeface="Times New Roman"/>
              </a:rPr>
              <a:t>The financial institution discloses one or more time-bound targets on gender equality and women’s empowerment.</a:t>
            </a:r>
          </a:p>
          <a:p>
            <a:pPr marL="285750" indent="-285750">
              <a:lnSpc>
                <a:spcPct val="10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GB" sz="1400" dirty="0">
                <a:latin typeface="+mj-lt"/>
                <a:cs typeface="Times New Roman"/>
              </a:rPr>
              <a:t>The financial institution has at least 40% women in the highest governance body.</a:t>
            </a:r>
          </a:p>
          <a:p>
            <a:pPr marL="285750" indent="-285750">
              <a:lnSpc>
                <a:spcPct val="10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GB" sz="1400" dirty="0">
                <a:latin typeface="+mj-lt"/>
                <a:cs typeface="Times New Roman"/>
              </a:rPr>
              <a:t>The financial institution has at least 40% women in senior leaderships positions.</a:t>
            </a:r>
          </a:p>
          <a:p>
            <a:pPr marL="285750" indent="-285750">
              <a:lnSpc>
                <a:spcPct val="10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GB" sz="1400" dirty="0">
                <a:latin typeface="+mj-lt"/>
                <a:cs typeface="Times New Roman"/>
              </a:rPr>
              <a:t>The financial institution discloses the ratio of the basic salary and remuneration of women to men in its total </a:t>
            </a:r>
            <a:r>
              <a:rPr lang="en-GB" sz="1400" dirty="0">
                <a:latin typeface="+mj-lt"/>
                <a:ea typeface="Calibri" panose="020F0502020204030204" pitchFamily="34" charset="0"/>
                <a:cs typeface="Times New Roman"/>
              </a:rPr>
              <a:t>direct operations workforce for each employee category, by significant locations of operation.</a:t>
            </a:r>
          </a:p>
          <a:p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968796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A picture containing tree, plant&#10;&#10;Description automatically generated">
            <a:extLst>
              <a:ext uri="{FF2B5EF4-FFF2-40B4-BE49-F238E27FC236}">
                <a16:creationId xmlns:a16="http://schemas.microsoft.com/office/drawing/2014/main" id="{A7F8D7A3-579A-EC67-C6C4-D009EEF23E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21392" r="21392"/>
          <a:stretch/>
        </p:blipFill>
        <p:spPr bwMode="auto">
          <a:xfrm rot="601347">
            <a:off x="9234354" y="3893241"/>
            <a:ext cx="2639130" cy="2582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C4ED2D-CCFA-4555-B156-84E656808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Indicator Spotlight: Nature &amp; Biodiversity</a:t>
            </a:r>
            <a:endParaRPr lang="en-NL" dirty="0"/>
          </a:p>
        </p:txBody>
      </p:sp>
      <p:pic>
        <p:nvPicPr>
          <p:cNvPr id="1030" name="Picture 6" descr="Icon&#10;&#10;Description automatically generated">
            <a:extLst>
              <a:ext uri="{FF2B5EF4-FFF2-40B4-BE49-F238E27FC236}">
                <a16:creationId xmlns:a16="http://schemas.microsoft.com/office/drawing/2014/main" id="{9575C664-FC48-0405-5425-73A02D8611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0727" y="2045411"/>
            <a:ext cx="1218333" cy="121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Icon&#10;&#10;Description automatically generated">
            <a:extLst>
              <a:ext uri="{FF2B5EF4-FFF2-40B4-BE49-F238E27FC236}">
                <a16:creationId xmlns:a16="http://schemas.microsoft.com/office/drawing/2014/main" id="{F6363487-48E3-1ADB-7215-14204829A9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20000">
            <a:off x="9787082" y="2719447"/>
            <a:ext cx="2097477" cy="1145127"/>
          </a:xfrm>
          <a:prstGeom prst="rect">
            <a:avLst/>
          </a:prstGeom>
        </p:spPr>
      </p:pic>
      <p:pic>
        <p:nvPicPr>
          <p:cNvPr id="4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BCE7B2DC-E073-0ED2-AAC1-3C03CAE70EB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163" b="3163"/>
          <a:stretch/>
        </p:blipFill>
        <p:spPr>
          <a:xfrm>
            <a:off x="8066637" y="3175028"/>
            <a:ext cx="1677911" cy="157175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F8B9642-D3AE-D0BF-2FD3-82F007559A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187" y="1355835"/>
            <a:ext cx="7728526" cy="259185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sz="2200" b="1" dirty="0">
                <a:latin typeface="+mj-lt"/>
              </a:rPr>
              <a:t>Sentiment: </a:t>
            </a:r>
          </a:p>
          <a:p>
            <a:pPr>
              <a:buFontTx/>
              <a:buChar char="-"/>
            </a:pPr>
            <a:r>
              <a:rPr lang="en-GB" sz="1900" dirty="0">
                <a:latin typeface="+mj-lt"/>
                <a:ea typeface="Calibri" panose="020F0502020204030204" pitchFamily="34" charset="0"/>
                <a:cs typeface="Times New Roman"/>
              </a:rPr>
              <a:t>Closely aligned with climate change</a:t>
            </a:r>
          </a:p>
          <a:p>
            <a:pPr>
              <a:buFontTx/>
              <a:buChar char="-"/>
            </a:pPr>
            <a:r>
              <a:rPr lang="en-GB" sz="1900" dirty="0">
                <a:latin typeface="+mj-lt"/>
                <a:ea typeface="Calibri" panose="020F0502020204030204" pitchFamily="34" charset="0"/>
                <a:cs typeface="Times New Roman"/>
              </a:rPr>
              <a:t>Global recognition and regulation coming on private sector role</a:t>
            </a:r>
          </a:p>
          <a:p>
            <a:pPr>
              <a:buFontTx/>
              <a:buChar char="-"/>
            </a:pPr>
            <a:r>
              <a:rPr lang="en-GB" sz="1900" dirty="0">
                <a:latin typeface="+mj-lt"/>
                <a:ea typeface="Calibri" panose="020F0502020204030204" pitchFamily="34" charset="0"/>
                <a:cs typeface="Times New Roman"/>
              </a:rPr>
              <a:t>IPBES, Finance for Biodiversity Pledge, Nature 100, Capitals Coalition Tool, TNFD, SBTN, IUCN, GRI, Natural Capital Finance Alliance, World Business Council et al.</a:t>
            </a:r>
          </a:p>
          <a:p>
            <a:pPr>
              <a:buFontTx/>
              <a:buChar char="-"/>
            </a:pPr>
            <a:r>
              <a:rPr lang="en-GB" sz="1900" dirty="0">
                <a:latin typeface="+mj-lt"/>
                <a:ea typeface="Calibri" panose="020F0502020204030204" pitchFamily="34" charset="0"/>
                <a:cs typeface="Times New Roman"/>
              </a:rPr>
              <a:t>Physical risk and transition risk create systemic risk</a:t>
            </a:r>
          </a:p>
          <a:p>
            <a:pPr marL="0" indent="0">
              <a:buNone/>
            </a:pPr>
            <a:endParaRPr lang="en-GB" sz="2600" b="1" dirty="0"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66A067-AC2A-97DD-F09C-2AF63DE0AB88}"/>
              </a:ext>
            </a:extLst>
          </p:cNvPr>
          <p:cNvSpPr txBox="1"/>
          <p:nvPr/>
        </p:nvSpPr>
        <p:spPr>
          <a:xfrm>
            <a:off x="233331" y="4083268"/>
            <a:ext cx="8592197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GB" sz="1400" b="1" dirty="0">
                <a:latin typeface="+mj-lt"/>
              </a:rPr>
              <a:t>Sample Indicator &amp; sub-elements:</a:t>
            </a:r>
          </a:p>
          <a:p>
            <a:pPr marL="0" indent="0">
              <a:buNone/>
            </a:pPr>
            <a:endParaRPr lang="en-GB" sz="1400" b="1" dirty="0">
              <a:latin typeface="+mj-lt"/>
            </a:endParaRPr>
          </a:p>
          <a:p>
            <a:r>
              <a:rPr lang="en-GB" sz="1400" dirty="0">
                <a:latin typeface="+mj-lt"/>
                <a:ea typeface="Calibri" panose="020F0502020204030204" pitchFamily="34" charset="0"/>
                <a:cs typeface="Times New Roman"/>
              </a:rPr>
              <a:t>Protection and restoration of nature and biodiversity through engagement: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GB" sz="1400" dirty="0">
              <a:latin typeface="+mj-lt"/>
              <a:ea typeface="Calibri" panose="020F0502020204030204" pitchFamily="34" charset="0"/>
              <a:cs typeface="Times New Roman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sz="1400" dirty="0">
                <a:latin typeface="+mj-lt"/>
                <a:ea typeface="Calibri" panose="020F0502020204030204" pitchFamily="34" charset="0"/>
                <a:cs typeface="Times New Roman"/>
              </a:rPr>
              <a:t>The financial institution discloses nature- and biodiversity-related impacts as one of its engagement topics/priorities with companies it provides financial services to.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GB" sz="1400" dirty="0">
              <a:latin typeface="+mj-lt"/>
              <a:ea typeface="Calibri" panose="020F0502020204030204" pitchFamily="34" charset="0"/>
              <a:cs typeface="Times New Roman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sz="1400" dirty="0">
                <a:latin typeface="+mj-lt"/>
                <a:ea typeface="Calibri" panose="020F0502020204030204" pitchFamily="34" charset="0"/>
                <a:cs typeface="Times New Roman"/>
              </a:rPr>
              <a:t>The financial institution provides evidence that it requires companies to which it provides financial services to have a strategy addressing the companies’ nature- and biodiversity-related impacts.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GB" sz="1400" dirty="0">
              <a:latin typeface="+mj-lt"/>
              <a:ea typeface="Calibri" panose="020F0502020204030204" pitchFamily="34" charset="0"/>
              <a:cs typeface="Times New Roman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sz="1400" dirty="0">
                <a:latin typeface="+mj-lt"/>
                <a:ea typeface="Calibri" panose="020F0502020204030204" pitchFamily="34" charset="0"/>
                <a:cs typeface="Times New Roman"/>
              </a:rPr>
              <a:t>The financial institution provides evidence that it collectively engages with companies it provides financial services to on the topic of their nature- and biodiversity-related impacts.</a:t>
            </a:r>
          </a:p>
          <a:p>
            <a:endParaRPr lang="en-GB" sz="1400" dirty="0"/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1DF1DD9A-F8AC-B945-AC95-EA14493D10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55666" y="1371599"/>
            <a:ext cx="1286934" cy="1303868"/>
          </a:xfrm>
          <a:prstGeom prst="rect">
            <a:avLst/>
          </a:prstGeom>
        </p:spPr>
      </p:pic>
      <p:pic>
        <p:nvPicPr>
          <p:cNvPr id="5" name="Picture 6" descr="Graphical user interface, application, icon&#10;&#10;Description automatically generated">
            <a:extLst>
              <a:ext uri="{FF2B5EF4-FFF2-40B4-BE49-F238E27FC236}">
                <a16:creationId xmlns:a16="http://schemas.microsoft.com/office/drawing/2014/main" id="{2C8A5871-9ABB-545E-A807-58FEABF1D0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83333" y="1634067"/>
            <a:ext cx="1210734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662840"/>
      </p:ext>
    </p:extLst>
  </p:cSld>
  <p:clrMapOvr>
    <a:masterClrMapping/>
  </p:clrMapOvr>
</p:sld>
</file>

<file path=ppt/theme/theme1.xml><?xml version="1.0" encoding="utf-8"?>
<a:theme xmlns:a="http://schemas.openxmlformats.org/drawingml/2006/main" name="WBA">
  <a:themeElements>
    <a:clrScheme name="WBA-colors">
      <a:dk1>
        <a:srgbClr val="000000"/>
      </a:dk1>
      <a:lt1>
        <a:srgbClr val="FFFFFF"/>
      </a:lt1>
      <a:dk2>
        <a:srgbClr val="1E64CC"/>
      </a:dk2>
      <a:lt2>
        <a:srgbClr val="F2F2F2"/>
      </a:lt2>
      <a:accent1>
        <a:srgbClr val="00194B"/>
      </a:accent1>
      <a:accent2>
        <a:srgbClr val="2378FF"/>
      </a:accent2>
      <a:accent3>
        <a:srgbClr val="4BB42D"/>
      </a:accent3>
      <a:accent4>
        <a:srgbClr val="FF3C23"/>
      </a:accent4>
      <a:accent5>
        <a:srgbClr val="FAC300"/>
      </a:accent5>
      <a:accent6>
        <a:srgbClr val="0FC8BE"/>
      </a:accent6>
      <a:hlink>
        <a:srgbClr val="2378FF"/>
      </a:hlink>
      <a:folHlink>
        <a:srgbClr val="1E64C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606BFD5C1A6843AD68CF362D170F86" ma:contentTypeVersion="16" ma:contentTypeDescription="Create a new document." ma:contentTypeScope="" ma:versionID="545733f5f907a8378a67ab0dfe0777d4">
  <xsd:schema xmlns:xsd="http://www.w3.org/2001/XMLSchema" xmlns:xs="http://www.w3.org/2001/XMLSchema" xmlns:p="http://schemas.microsoft.com/office/2006/metadata/properties" xmlns:ns2="bd540e6c-4dc0-4d35-9ccb-b2564a8097d9" xmlns:ns3="fa41d135-c0ab-448b-a2a5-3df649f45b9e" targetNamespace="http://schemas.microsoft.com/office/2006/metadata/properties" ma:root="true" ma:fieldsID="8391221d887548992ec587576a04d801" ns2:_="" ns3:_="">
    <xsd:import namespace="bd540e6c-4dc0-4d35-9ccb-b2564a8097d9"/>
    <xsd:import namespace="fa41d135-c0ab-448b-a2a5-3df649f45b9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540e6c-4dc0-4d35-9ccb-b2564a8097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f7499a3-983a-43ad-bdd3-f61ab0c44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41d135-c0ab-448b-a2a5-3df649f45b9e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f5e785f-ce1d-48d0-86d6-82ff7dbbf75d}" ma:internalName="TaxCatchAll" ma:showField="CatchAllData" ma:web="fa41d135-c0ab-448b-a2a5-3df649f45b9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d540e6c-4dc0-4d35-9ccb-b2564a8097d9">
      <Terms xmlns="http://schemas.microsoft.com/office/infopath/2007/PartnerControls"/>
    </lcf76f155ced4ddcb4097134ff3c332f>
    <TaxCatchAll xmlns="fa41d135-c0ab-448b-a2a5-3df649f45b9e" xsi:nil="true"/>
  </documentManagement>
</p:properties>
</file>

<file path=customXml/itemProps1.xml><?xml version="1.0" encoding="utf-8"?>
<ds:datastoreItem xmlns:ds="http://schemas.openxmlformats.org/officeDocument/2006/customXml" ds:itemID="{CAA217D4-E5B5-441A-9F21-9D2FFA3B41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540e6c-4dc0-4d35-9ccb-b2564a8097d9"/>
    <ds:schemaRef ds:uri="fa41d135-c0ab-448b-a2a5-3df649f45b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13C66AE-1391-44AD-AB09-EDC20041826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A2AE6DD-521C-4DBC-9301-D2CD1E8E7806}">
  <ds:schemaRefs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fa41d135-c0ab-448b-a2a5-3df649f45b9e"/>
    <ds:schemaRef ds:uri="http://purl.org/dc/terms/"/>
    <ds:schemaRef ds:uri="http://schemas.microsoft.com/office/infopath/2007/PartnerControls"/>
    <ds:schemaRef ds:uri="bd540e6c-4dc0-4d35-9ccb-b2564a8097d9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1026</Words>
  <Application>Microsoft Office PowerPoint</Application>
  <PresentationFormat>Widescreen</PresentationFormat>
  <Paragraphs>146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WBA</vt:lpstr>
      <vt:lpstr>Office Theme</vt:lpstr>
      <vt:lpstr>World Benchmarking Alliance Financial System Benchmark </vt:lpstr>
      <vt:lpstr>Benchmarking System-Level Change</vt:lpstr>
      <vt:lpstr>Benchmarking role in the ecosystem</vt:lpstr>
      <vt:lpstr>Accountability &amp; Alignment </vt:lpstr>
      <vt:lpstr>400 keystone financial institutions</vt:lpstr>
      <vt:lpstr>Multi-Stakeholder Methodology</vt:lpstr>
      <vt:lpstr>PowerPoint Presentation</vt:lpstr>
      <vt:lpstr>Indicator Spotlight: Gender Equality</vt:lpstr>
      <vt:lpstr>Indicator Spotlight: Nature &amp; Biodiversity</vt:lpstr>
      <vt:lpstr>The Path Ahead –  Sustainability will ultimately move markets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Strategy</dc:title>
  <dc:creator>Francesca Ballini</dc:creator>
  <cp:lastModifiedBy>Andrea Webster</cp:lastModifiedBy>
  <cp:revision>313</cp:revision>
  <cp:lastPrinted>2022-04-13T09:40:03Z</cp:lastPrinted>
  <dcterms:created xsi:type="dcterms:W3CDTF">2019-06-11T11:56:29Z</dcterms:created>
  <dcterms:modified xsi:type="dcterms:W3CDTF">2022-07-13T09:43:40Z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0x01010024606BFD5C1A6843AD68CF362D170F86</vt:lpwstr>
  </property>
  <property fmtid="{D5CDD505-2E9C-101B-9397-08002B2CF9AE}" pid="3" name="MediaServiceImageTags">
    <vt:lpwstr/>
  </property>
</Properties>
</file>