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3" r:id="rId2"/>
    <p:sldMasterId id="2147483694" r:id="rId3"/>
  </p:sldMasterIdLst>
  <p:notesMasterIdLst>
    <p:notesMasterId r:id="rId20"/>
  </p:notesMasterIdLst>
  <p:sldIdLst>
    <p:sldId id="261" r:id="rId4"/>
    <p:sldId id="7819" r:id="rId5"/>
    <p:sldId id="8176" r:id="rId6"/>
    <p:sldId id="8277" r:id="rId7"/>
    <p:sldId id="8278" r:id="rId8"/>
    <p:sldId id="8280" r:id="rId9"/>
    <p:sldId id="7568" r:id="rId10"/>
    <p:sldId id="8264" r:id="rId11"/>
    <p:sldId id="8279" r:id="rId12"/>
    <p:sldId id="8263" r:id="rId13"/>
    <p:sldId id="8267" r:id="rId14"/>
    <p:sldId id="8265" r:id="rId15"/>
    <p:sldId id="8266" r:id="rId16"/>
    <p:sldId id="8167" r:id="rId17"/>
    <p:sldId id="8281" r:id="rId18"/>
    <p:sldId id="263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80" userDrawn="1">
          <p15:clr>
            <a:srgbClr val="A4A3A4"/>
          </p15:clr>
        </p15:guide>
        <p15:guide id="2" pos="26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5"/>
    <a:srgbClr val="ECF5F5"/>
    <a:srgbClr val="DCF0F1"/>
    <a:srgbClr val="017FA9"/>
    <a:srgbClr val="01409F"/>
    <a:srgbClr val="95C93F"/>
    <a:srgbClr val="A41F35"/>
    <a:srgbClr val="E6E7E8"/>
    <a:srgbClr val="D3E5AF"/>
    <a:srgbClr val="9DB4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61"/>
    <p:restoredTop sz="95574"/>
  </p:normalViewPr>
  <p:slideViewPr>
    <p:cSldViewPr snapToObjects="1" showGuides="1">
      <p:cViewPr varScale="1">
        <p:scale>
          <a:sx n="65" d="100"/>
          <a:sy n="65" d="100"/>
        </p:scale>
        <p:origin x="1024" y="60"/>
      </p:cViewPr>
      <p:guideLst>
        <p:guide orient="horz" pos="1080"/>
        <p:guide pos="2688"/>
      </p:guideLst>
    </p:cSldViewPr>
  </p:slideViewPr>
  <p:outlineViewPr>
    <p:cViewPr>
      <p:scale>
        <a:sx n="33" d="100"/>
        <a:sy n="33" d="100"/>
      </p:scale>
      <p:origin x="0" y="-30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D37AD-7393-F549-9B51-CFBB2BA17D19}" type="datetimeFigureOut">
              <a:rPr lang="en-GB" smtClean="0"/>
              <a:t>13/07/2022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BD90A-2F76-7F40-8C22-AECAC7F980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077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500" b="1" dirty="0">
                <a:solidFill>
                  <a:schemeClr val="accent3">
                    <a:lumMod val="75000"/>
                  </a:schemeClr>
                </a:solidFill>
              </a:rPr>
              <a:t>Review of global disclosure standards</a:t>
            </a:r>
            <a:r>
              <a:rPr lang="en-GB" sz="1500" dirty="0"/>
              <a:t> considered the following: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Shareholder primary or stakeholder inclusive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Single or double materiality adopted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Whether principles-level guidance and/or specific ESG metrics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Nature of any metrics: outputs and/or outcome-based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Nature of any provision for sector-level guidance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Recommended report for disclosure (IR, SR etc)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Nature of guiding principles for effective disclosure</a:t>
            </a:r>
          </a:p>
          <a:p>
            <a:pPr marL="0" lvl="1" indent="0">
              <a:spcBef>
                <a:spcPts val="2200"/>
              </a:spcBef>
              <a:buFont typeface="Wingdings" charset="2"/>
              <a:buNone/>
            </a:pPr>
            <a:r>
              <a:rPr lang="en-GB" sz="1500" b="1" dirty="0">
                <a:solidFill>
                  <a:schemeClr val="accent3">
                    <a:lumMod val="75000"/>
                  </a:schemeClr>
                </a:solidFill>
                <a:cs typeface="Arial"/>
              </a:rPr>
              <a:t>Review of stock exchange initiatives</a:t>
            </a:r>
            <a:r>
              <a:rPr lang="en-GB" sz="1500" b="1" dirty="0">
                <a:solidFill>
                  <a:schemeClr val="tx1"/>
                </a:solidFill>
                <a:cs typeface="Arial"/>
              </a:rPr>
              <a:t> </a:t>
            </a:r>
            <a:r>
              <a:rPr lang="en-GB" sz="1500" dirty="0">
                <a:solidFill>
                  <a:schemeClr val="tx1"/>
                </a:solidFill>
                <a:cs typeface="Arial"/>
              </a:rPr>
              <a:t>considered the following: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How the Disclosure Guidance is structured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What global standards are referenced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Single or double materiality adopted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Whether principles-level guidance and/or specific ESG metrics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Nature of any metrics: outputs and/or outcome-based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Nature of any provision for sector-level guidance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Recommended report for disclosure (IR, SR etc)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7BD90A-2F76-7F40-8C22-AECAC7F9806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7682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500" b="1" dirty="0">
                <a:solidFill>
                  <a:schemeClr val="accent3">
                    <a:lumMod val="75000"/>
                  </a:schemeClr>
                </a:solidFill>
              </a:rPr>
              <a:t>Review of global disclosure standards</a:t>
            </a:r>
            <a:r>
              <a:rPr lang="en-GB" sz="1500" dirty="0"/>
              <a:t> considered the following: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Shareholder primary or stakeholder inclusive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Single or double materiality adopted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Whether principles-level guidance and/or specific ESG metrics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Nature of any metrics: outputs and/or outcome-based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Nature of any provision for sector-level guidance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Recommended report for disclosure (IR, SR etc)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Nature of guiding principles for effective disclosure</a:t>
            </a:r>
          </a:p>
          <a:p>
            <a:pPr marL="0" lvl="1" indent="0">
              <a:spcBef>
                <a:spcPts val="2200"/>
              </a:spcBef>
              <a:buFont typeface="Wingdings" charset="2"/>
              <a:buNone/>
            </a:pPr>
            <a:r>
              <a:rPr lang="en-GB" sz="1500" b="1" dirty="0">
                <a:solidFill>
                  <a:schemeClr val="accent3">
                    <a:lumMod val="75000"/>
                  </a:schemeClr>
                </a:solidFill>
                <a:cs typeface="Arial"/>
              </a:rPr>
              <a:t>Review of stock exchange initiatives</a:t>
            </a:r>
            <a:r>
              <a:rPr lang="en-GB" sz="1500" b="1" dirty="0">
                <a:solidFill>
                  <a:schemeClr val="tx1"/>
                </a:solidFill>
                <a:cs typeface="Arial"/>
              </a:rPr>
              <a:t> </a:t>
            </a:r>
            <a:r>
              <a:rPr lang="en-GB" sz="1500" dirty="0">
                <a:solidFill>
                  <a:schemeClr val="tx1"/>
                </a:solidFill>
                <a:cs typeface="Arial"/>
              </a:rPr>
              <a:t>considered the following: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How the Disclosure Guidance is structured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What global standards are referenced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Single or double materiality adopted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Whether principles-level guidance and/or specific ESG metrics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Nature of any metrics: outputs and/or outcome-based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Nature of any provision for sector-level guidance</a:t>
            </a:r>
          </a:p>
          <a:p>
            <a:pPr marL="273600" lvl="1" indent="-176400">
              <a:spcBef>
                <a:spcPts val="600"/>
              </a:spcBef>
            </a:pPr>
            <a:r>
              <a:rPr lang="en-GB" sz="1400" dirty="0"/>
              <a:t>Recommended report for disclosure (IR, SR etc)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7BD90A-2F76-7F40-8C22-AECAC7F9806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571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C17FAF-838F-4B00-9F3B-E8A432C0E8A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69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7BD90A-2F76-7F40-8C22-AECAC7F9806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990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7BD90A-2F76-7F40-8C22-AECAC7F9806B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449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7600" y="2571750"/>
            <a:ext cx="4495800" cy="67051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1875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242269"/>
            <a:ext cx="4495800" cy="508932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9" name="Picture 8" descr="Line-and-logo_intro-slid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" y="3781700"/>
            <a:ext cx="8063993" cy="662258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4" y="342900"/>
            <a:ext cx="8748460" cy="10287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EAF7C2CF-9689-3948-9533-6280702F2219}"/>
              </a:ext>
            </a:extLst>
          </p:cNvPr>
          <p:cNvSpPr txBox="1">
            <a:spLocks/>
          </p:cNvSpPr>
          <p:nvPr userDrawn="1"/>
        </p:nvSpPr>
        <p:spPr>
          <a:xfrm>
            <a:off x="4203791" y="4967798"/>
            <a:ext cx="736420" cy="15176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Lato Light" panose="020F0302020204030203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5F8E2EE5-8C92-A944-8103-934A5152868D}" type="slidenum">
              <a:rPr lang="en-GB" sz="500" b="0" i="0" smtClean="0">
                <a:solidFill>
                  <a:srgbClr val="7A7989"/>
                </a:solidFill>
                <a:latin typeface="Lato" panose="020F0502020204030203" pitchFamily="34" charset="77"/>
              </a:rPr>
              <a:pPr algn="ctr"/>
              <a:t>‹#›</a:t>
            </a:fld>
            <a:endParaRPr lang="en-GB" sz="500" b="0" i="0" dirty="0">
              <a:solidFill>
                <a:srgbClr val="7A7989"/>
              </a:solidFill>
              <a:latin typeface="Lato" panose="020F0502020204030203" pitchFamily="34" charset="77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7CD5B04-8B70-8149-9D26-5675507F98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1" y="1005441"/>
            <a:ext cx="3945255" cy="3779043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defRPr sz="1500" b="0" i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  <a:lvl2pPr marL="243442" indent="-171445">
              <a:spcBef>
                <a:spcPts val="1050"/>
              </a:spcBef>
              <a:buClr>
                <a:srgbClr val="FF6600"/>
              </a:buClr>
              <a:buFont typeface="Wingdings" pitchFamily="2" charset="2"/>
              <a:buChar char="§"/>
              <a:defRPr lang="en-GB" sz="1500" b="0" i="0" kern="1200" dirty="0">
                <a:solidFill>
                  <a:schemeClr val="tx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431987" indent="-143996">
              <a:spcBef>
                <a:spcPts val="300"/>
              </a:spcBef>
              <a:defRPr lang="en-GB" sz="1500" b="0" i="0" kern="12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431987" indent="0">
              <a:buNone/>
              <a:defRPr sz="1600" b="0" i="0">
                <a:latin typeface="Lato Light" panose="020F0302020204030203" pitchFamily="34" charset="77"/>
              </a:defRPr>
            </a:lvl4pPr>
            <a:lvl5pPr>
              <a:defRPr sz="900" b="0" i="0">
                <a:latin typeface="Lato Light" panose="020F0302020204030203" pitchFamily="34" charset="77"/>
              </a:defRPr>
            </a:lvl5pPr>
          </a:lstStyle>
          <a:p>
            <a:pPr lvl="0"/>
            <a:r>
              <a:rPr lang="en-GB" dirty="0"/>
              <a:t>Click to edit Master text style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0DAFE4-42B2-D946-9526-342B1AA80F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989" y="4850118"/>
            <a:ext cx="266218" cy="293383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9F22CBC-D74F-DE0B-EA96-3DCC2C83202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846820" y="1005441"/>
            <a:ext cx="3945255" cy="3779043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defRPr sz="1500" b="0" i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  <a:lvl2pPr marL="243442" indent="-171445">
              <a:spcBef>
                <a:spcPts val="1050"/>
              </a:spcBef>
              <a:buClr>
                <a:srgbClr val="FF6600"/>
              </a:buClr>
              <a:buFont typeface="Wingdings" pitchFamily="2" charset="2"/>
              <a:buChar char="§"/>
              <a:defRPr lang="en-GB" sz="1500" b="0" i="0" kern="1200" dirty="0">
                <a:solidFill>
                  <a:schemeClr val="tx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431987" indent="-143996">
              <a:spcBef>
                <a:spcPts val="300"/>
              </a:spcBef>
              <a:defRPr lang="en-GB" sz="1500" b="0" i="0" kern="12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431987" indent="0">
              <a:buNone/>
              <a:defRPr sz="1600" b="0" i="0">
                <a:latin typeface="Lato Light" panose="020F0302020204030203" pitchFamily="34" charset="77"/>
              </a:defRPr>
            </a:lvl4pPr>
            <a:lvl5pPr>
              <a:defRPr sz="900" b="0" i="0">
                <a:latin typeface="Lato Light" panose="020F0302020204030203" pitchFamily="34" charset="77"/>
              </a:defRPr>
            </a:lvl5pPr>
          </a:lstStyle>
          <a:p>
            <a:pPr lvl="0"/>
            <a:r>
              <a:rPr lang="en-GB" dirty="0"/>
              <a:t>Click to edit Master text style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1FEF113-74D3-19FA-68C1-558EBE02C1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5301" y="278511"/>
            <a:ext cx="4844252" cy="2026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>
              <a:defRPr lang="en-US" sz="1050" b="1" cap="all" spc="75" baseline="0" dirty="0">
                <a:solidFill>
                  <a:schemeClr val="accent1"/>
                </a:solidFill>
                <a:latin typeface="+mj-lt"/>
                <a:ea typeface="Lato Light" charset="0"/>
                <a:cs typeface="Lato Light" charset="0"/>
              </a:defRPr>
            </a:lvl1pPr>
          </a:lstStyle>
          <a:p>
            <a:pPr marL="0" lvl="0" defTabSz="457187"/>
            <a:r>
              <a:rPr lang="en-GB" dirty="0"/>
              <a:t>Click to edit Running Header</a:t>
            </a:r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A9A3FE9-E697-7841-457F-675FC9056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510378"/>
            <a:ext cx="8124998" cy="333593"/>
          </a:xfrm>
          <a:prstGeom prst="rect">
            <a:avLst/>
          </a:prstGeom>
        </p:spPr>
        <p:txBody>
          <a:bodyPr anchor="t"/>
          <a:lstStyle>
            <a:lvl1pPr>
              <a:lnSpc>
                <a:spcPct val="110000"/>
              </a:lnSpc>
              <a:defRPr lang="en-GB" sz="1650" kern="1200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Lato Light" charset="0"/>
                <a:cs typeface="Lato Light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F0F48B-4766-B0B5-2C6B-D23169343F73}"/>
              </a:ext>
            </a:extLst>
          </p:cNvPr>
          <p:cNvCxnSpPr>
            <a:cxnSpLocks/>
          </p:cNvCxnSpPr>
          <p:nvPr userDrawn="1"/>
        </p:nvCxnSpPr>
        <p:spPr>
          <a:xfrm>
            <a:off x="486756" y="837668"/>
            <a:ext cx="8124998" cy="0"/>
          </a:xfrm>
          <a:prstGeom prst="line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958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EAF7C2CF-9689-3948-9533-6280702F2219}"/>
              </a:ext>
            </a:extLst>
          </p:cNvPr>
          <p:cNvSpPr txBox="1">
            <a:spLocks/>
          </p:cNvSpPr>
          <p:nvPr userDrawn="1"/>
        </p:nvSpPr>
        <p:spPr>
          <a:xfrm>
            <a:off x="4203791" y="4967798"/>
            <a:ext cx="736420" cy="15176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Lato Light" panose="020F0302020204030203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5F8E2EE5-8C92-A944-8103-934A5152868D}" type="slidenum">
              <a:rPr lang="en-GB" sz="500" b="0" i="0" smtClean="0">
                <a:solidFill>
                  <a:srgbClr val="7A7989"/>
                </a:solidFill>
                <a:latin typeface="Lato" panose="020F0502020204030203" pitchFamily="34" charset="77"/>
              </a:rPr>
              <a:pPr algn="ctr"/>
              <a:t>‹#›</a:t>
            </a:fld>
            <a:endParaRPr lang="en-GB" sz="500" b="0" i="0" dirty="0">
              <a:solidFill>
                <a:srgbClr val="7A7989"/>
              </a:solidFill>
              <a:latin typeface="Lato" panose="020F0502020204030203" pitchFamily="34" charset="77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7CD5B04-8B70-8149-9D26-5675507F98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1" y="1005441"/>
            <a:ext cx="8124998" cy="3779043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defRPr sz="1500" b="0" i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  <a:lvl2pPr marL="243442" indent="-171445">
              <a:spcBef>
                <a:spcPts val="1050"/>
              </a:spcBef>
              <a:buClr>
                <a:srgbClr val="FF6600"/>
              </a:buClr>
              <a:buFont typeface="Wingdings" pitchFamily="2" charset="2"/>
              <a:buChar char="§"/>
              <a:defRPr lang="en-GB" sz="1500" b="0" i="0" kern="1200" dirty="0">
                <a:solidFill>
                  <a:schemeClr val="tx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431987" indent="-143996">
              <a:spcBef>
                <a:spcPts val="300"/>
              </a:spcBef>
              <a:defRPr lang="en-GB" sz="1500" b="0" i="0" kern="12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431987" indent="0">
              <a:buNone/>
              <a:defRPr sz="1600" b="0" i="0">
                <a:latin typeface="Lato Light" panose="020F0302020204030203" pitchFamily="34" charset="77"/>
              </a:defRPr>
            </a:lvl4pPr>
            <a:lvl5pPr>
              <a:defRPr sz="900" b="0" i="0">
                <a:latin typeface="Lato Light" panose="020F0302020204030203" pitchFamily="34" charset="77"/>
              </a:defRPr>
            </a:lvl5pPr>
          </a:lstStyle>
          <a:p>
            <a:pPr lvl="0"/>
            <a:r>
              <a:rPr lang="en-GB" dirty="0"/>
              <a:t>Click to edit Master text style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0DAFE4-42B2-D946-9526-342B1AA80F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989" y="4850118"/>
            <a:ext cx="266218" cy="293383"/>
          </a:xfrm>
          <a:prstGeom prst="rect">
            <a:avLst/>
          </a:prstGeom>
        </p:spPr>
      </p:pic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A7229461-A4FD-4F4F-4054-07BA137583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5301" y="278511"/>
            <a:ext cx="4844252" cy="2026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>
              <a:defRPr lang="en-US" sz="1050" b="1" cap="all" spc="75" baseline="0" dirty="0">
                <a:solidFill>
                  <a:schemeClr val="accent1"/>
                </a:solidFill>
                <a:latin typeface="+mj-lt"/>
                <a:ea typeface="Lato Light" charset="0"/>
                <a:cs typeface="Lato Light" charset="0"/>
              </a:defRPr>
            </a:lvl1pPr>
          </a:lstStyle>
          <a:p>
            <a:pPr marL="0" lvl="0" defTabSz="457187"/>
            <a:r>
              <a:rPr lang="en-GB" dirty="0"/>
              <a:t>Click to edit Running Header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3F35441-2717-F273-9A7D-69A10BBE8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510378"/>
            <a:ext cx="8124998" cy="333593"/>
          </a:xfrm>
          <a:prstGeom prst="rect">
            <a:avLst/>
          </a:prstGeom>
        </p:spPr>
        <p:txBody>
          <a:bodyPr anchor="t"/>
          <a:lstStyle>
            <a:lvl1pPr>
              <a:lnSpc>
                <a:spcPct val="110000"/>
              </a:lnSpc>
              <a:defRPr lang="en-GB" sz="1650" kern="1200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Lato Light" charset="0"/>
                <a:cs typeface="Lato Light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4F0F384-FB2D-EABC-22BE-08021AD45374}"/>
              </a:ext>
            </a:extLst>
          </p:cNvPr>
          <p:cNvCxnSpPr>
            <a:cxnSpLocks/>
          </p:cNvCxnSpPr>
          <p:nvPr userDrawn="1"/>
        </p:nvCxnSpPr>
        <p:spPr>
          <a:xfrm>
            <a:off x="486756" y="837668"/>
            <a:ext cx="8124998" cy="0"/>
          </a:xfrm>
          <a:prstGeom prst="line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1421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496944" cy="5040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71550"/>
            <a:ext cx="8496944" cy="410445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600"/>
              </a:spcBef>
              <a:defRPr sz="1400"/>
            </a:lvl1pPr>
            <a:lvl2pPr marL="215213" indent="-160313">
              <a:lnSpc>
                <a:spcPct val="110000"/>
              </a:lnSpc>
              <a:spcBef>
                <a:spcPts val="1000"/>
              </a:spcBef>
              <a:defRPr sz="1400"/>
            </a:lvl2pPr>
            <a:lvl3pPr marL="461250" indent="-153450">
              <a:lnSpc>
                <a:spcPct val="110000"/>
              </a:lnSpc>
              <a:spcBef>
                <a:spcPts val="400"/>
              </a:spcBef>
              <a:buSzPct val="70000"/>
              <a:defRPr sz="1200"/>
            </a:lvl3pPr>
            <a:lvl4pPr marL="660150" indent="-135450">
              <a:lnSpc>
                <a:spcPct val="110000"/>
              </a:lnSpc>
              <a:spcBef>
                <a:spcPts val="200"/>
              </a:spcBef>
              <a:buSzPct val="68000"/>
              <a:buFont typeface="Arial" panose="020B0604020202020204" pitchFamily="34" charset="0"/>
              <a:buChar char="•"/>
              <a:defRPr sz="1200" i="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01394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F8500B2-5938-4528-8DFA-B8455FD950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61698" y="597226"/>
            <a:ext cx="6858000" cy="358378"/>
          </a:xfrm>
        </p:spPr>
        <p:txBody>
          <a:bodyPr/>
          <a:lstStyle/>
          <a:p>
            <a:r>
              <a:rPr lang="en-US" dirty="0">
                <a:solidFill>
                  <a:srgbClr val="97D700"/>
                </a:solidFill>
              </a:rPr>
              <a:t>Sustainability images</a:t>
            </a:r>
            <a:endParaRPr lang="en-ZA" dirty="0">
              <a:solidFill>
                <a:srgbClr val="97D700"/>
              </a:solidFill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3FC58CC-9769-40F5-A934-56479D692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61702" y="963107"/>
            <a:ext cx="6858000" cy="302169"/>
          </a:xfrm>
        </p:spPr>
        <p:txBody>
          <a:bodyPr/>
          <a:lstStyle/>
          <a:p>
            <a:endParaRPr lang="en-ZA" dirty="0"/>
          </a:p>
        </p:txBody>
      </p:sp>
      <p:pic>
        <p:nvPicPr>
          <p:cNvPr id="8" name="Picture 7" descr="A picture containing person&#10;&#10;Description automatically generated">
            <a:extLst>
              <a:ext uri="{FF2B5EF4-FFF2-40B4-BE49-F238E27FC236}">
                <a16:creationId xmlns:a16="http://schemas.microsoft.com/office/drawing/2014/main" id="{14BAE7B3-2833-4A2D-B024-C6795E9AF0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9267"/>
            <a:ext cx="9144000" cy="5202767"/>
          </a:xfrm>
          <a:prstGeom prst="rect">
            <a:avLst/>
          </a:prstGeom>
        </p:spPr>
      </p:pic>
      <p:pic>
        <p:nvPicPr>
          <p:cNvPr id="9" name="Picture 8" descr="A picture containing wire, dome&#10;&#10;Description automatically generated">
            <a:extLst>
              <a:ext uri="{FF2B5EF4-FFF2-40B4-BE49-F238E27FC236}">
                <a16:creationId xmlns:a16="http://schemas.microsoft.com/office/drawing/2014/main" id="{3C52CE0E-B495-4FCD-A217-A218B85ED0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0" y="-59593"/>
            <a:ext cx="3579203" cy="38645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2A3A9C9-11E4-477F-802B-26BD6D32DB56}"/>
              </a:ext>
            </a:extLst>
          </p:cNvPr>
          <p:cNvSpPr/>
          <p:nvPr userDrawn="1"/>
        </p:nvSpPr>
        <p:spPr>
          <a:xfrm>
            <a:off x="0" y="4546275"/>
            <a:ext cx="9144000" cy="597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350" dirty="0"/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609F0279-D57A-4A88-B512-BF33CDFFB9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1692" y="4593247"/>
            <a:ext cx="508087" cy="50808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D35024-C62E-4DF2-843F-E7BDFC864988}"/>
              </a:ext>
            </a:extLst>
          </p:cNvPr>
          <p:cNvSpPr txBox="1"/>
          <p:nvPr userDrawn="1"/>
        </p:nvSpPr>
        <p:spPr>
          <a:xfrm>
            <a:off x="4960307" y="4736975"/>
            <a:ext cx="73738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/>
              <a:t>In support of</a:t>
            </a:r>
            <a:endParaRPr lang="en-ZA" sz="825" i="1" dirty="0"/>
          </a:p>
        </p:txBody>
      </p:sp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60CE0A7D-4470-448D-9065-A39ADD28439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6343" y="4559405"/>
            <a:ext cx="968309" cy="5795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6BF72E7-FC49-43AE-AE71-FEAC20B73C5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637" y="4693998"/>
            <a:ext cx="941917" cy="30216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6291BD4-A936-423E-8B98-CD34B9AC1E70}"/>
              </a:ext>
            </a:extLst>
          </p:cNvPr>
          <p:cNvSpPr txBox="1"/>
          <p:nvPr userDrawn="1"/>
        </p:nvSpPr>
        <p:spPr>
          <a:xfrm>
            <a:off x="6333470" y="4738541"/>
            <a:ext cx="73738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/>
              <a:t>Supported by</a:t>
            </a:r>
            <a:endParaRPr lang="en-ZA" sz="825" i="1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0339DCC-014B-43E8-B9B8-A561D0FD473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04653"/>
            <a:ext cx="8910607" cy="3901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C6578C1-DDD1-4AB8-ACE8-437B24D35603}"/>
              </a:ext>
            </a:extLst>
          </p:cNvPr>
          <p:cNvSpPr txBox="1"/>
          <p:nvPr userDrawn="1"/>
        </p:nvSpPr>
        <p:spPr>
          <a:xfrm>
            <a:off x="114272" y="4133700"/>
            <a:ext cx="106182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i="1" dirty="0">
                <a:solidFill>
                  <a:schemeClr val="bg1"/>
                </a:solidFill>
              </a:rPr>
              <a:t>let’s connect</a:t>
            </a:r>
            <a:endParaRPr lang="en-ZA" sz="135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788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E87D64-F4EF-B7AA-ED37-23A4637500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F8500B2-5938-4528-8DFA-B8455FD950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61698" y="597226"/>
            <a:ext cx="6858000" cy="358378"/>
          </a:xfrm>
        </p:spPr>
        <p:txBody>
          <a:bodyPr/>
          <a:lstStyle/>
          <a:p>
            <a:r>
              <a:rPr lang="en-US" dirty="0">
                <a:solidFill>
                  <a:srgbClr val="97D700"/>
                </a:solidFill>
              </a:rPr>
              <a:t>Sustainability images</a:t>
            </a:r>
            <a:endParaRPr lang="en-ZA" dirty="0">
              <a:solidFill>
                <a:srgbClr val="97D700"/>
              </a:solidFill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3FC58CC-9769-40F5-A934-56479D692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61702" y="963107"/>
            <a:ext cx="6858000" cy="302169"/>
          </a:xfrm>
        </p:spPr>
        <p:txBody>
          <a:bodyPr/>
          <a:lstStyle/>
          <a:p>
            <a:endParaRPr lang="en-ZA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A3A9C9-11E4-477F-802B-26BD6D32DB56}"/>
              </a:ext>
            </a:extLst>
          </p:cNvPr>
          <p:cNvSpPr/>
          <p:nvPr userDrawn="1"/>
        </p:nvSpPr>
        <p:spPr>
          <a:xfrm>
            <a:off x="0" y="4546275"/>
            <a:ext cx="9144000" cy="597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350" dirty="0"/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609F0279-D57A-4A88-B512-BF33CDFFB99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1692" y="4593247"/>
            <a:ext cx="508087" cy="50808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D35024-C62E-4DF2-843F-E7BDFC864988}"/>
              </a:ext>
            </a:extLst>
          </p:cNvPr>
          <p:cNvSpPr txBox="1"/>
          <p:nvPr userDrawn="1"/>
        </p:nvSpPr>
        <p:spPr>
          <a:xfrm>
            <a:off x="4960307" y="4736975"/>
            <a:ext cx="73738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/>
              <a:t>In support of</a:t>
            </a:r>
            <a:endParaRPr lang="en-ZA" sz="825" i="1" dirty="0"/>
          </a:p>
        </p:txBody>
      </p:sp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60CE0A7D-4470-448D-9065-A39ADD28439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6343" y="4559405"/>
            <a:ext cx="968309" cy="5795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6BF72E7-FC49-43AE-AE71-FEAC20B73C5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637" y="4693998"/>
            <a:ext cx="941917" cy="30216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6291BD4-A936-423E-8B98-CD34B9AC1E70}"/>
              </a:ext>
            </a:extLst>
          </p:cNvPr>
          <p:cNvSpPr txBox="1"/>
          <p:nvPr userDrawn="1"/>
        </p:nvSpPr>
        <p:spPr>
          <a:xfrm>
            <a:off x="6333470" y="4738541"/>
            <a:ext cx="73738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/>
              <a:t>Supported by</a:t>
            </a:r>
            <a:endParaRPr lang="en-ZA" sz="825" i="1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0339DCC-014B-43E8-B9B8-A561D0FD473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04653"/>
            <a:ext cx="8910607" cy="3901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C6578C1-DDD1-4AB8-ACE8-437B24D35603}"/>
              </a:ext>
            </a:extLst>
          </p:cNvPr>
          <p:cNvSpPr txBox="1"/>
          <p:nvPr userDrawn="1"/>
        </p:nvSpPr>
        <p:spPr>
          <a:xfrm>
            <a:off x="114272" y="4133700"/>
            <a:ext cx="106182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i="1" dirty="0">
                <a:solidFill>
                  <a:schemeClr val="bg1"/>
                </a:solidFill>
              </a:rPr>
              <a:t>let’s connect</a:t>
            </a:r>
            <a:endParaRPr lang="en-ZA" sz="135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456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F8500B2-5938-4528-8DFA-B8455FD950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61698" y="597226"/>
            <a:ext cx="6858000" cy="358378"/>
          </a:xfrm>
        </p:spPr>
        <p:txBody>
          <a:bodyPr/>
          <a:lstStyle/>
          <a:p>
            <a:r>
              <a:rPr lang="en-US" dirty="0">
                <a:solidFill>
                  <a:srgbClr val="97D700"/>
                </a:solidFill>
              </a:rPr>
              <a:t>Sustainability images</a:t>
            </a:r>
            <a:endParaRPr lang="en-ZA" dirty="0">
              <a:solidFill>
                <a:srgbClr val="97D700"/>
              </a:solidFill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3FC58CC-9769-40F5-A934-56479D692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61702" y="963107"/>
            <a:ext cx="6858000" cy="302169"/>
          </a:xfrm>
        </p:spPr>
        <p:txBody>
          <a:bodyPr/>
          <a:lstStyle/>
          <a:p>
            <a:endParaRPr lang="en-ZA" dirty="0"/>
          </a:p>
        </p:txBody>
      </p:sp>
      <p:pic>
        <p:nvPicPr>
          <p:cNvPr id="8" name="Picture 7" descr="A picture containing person&#10;&#10;Description automatically generated">
            <a:extLst>
              <a:ext uri="{FF2B5EF4-FFF2-40B4-BE49-F238E27FC236}">
                <a16:creationId xmlns:a16="http://schemas.microsoft.com/office/drawing/2014/main" id="{14BAE7B3-2833-4A2D-B024-C6795E9AF0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9267"/>
            <a:ext cx="9144000" cy="5202767"/>
          </a:xfrm>
          <a:prstGeom prst="rect">
            <a:avLst/>
          </a:prstGeom>
        </p:spPr>
      </p:pic>
      <p:pic>
        <p:nvPicPr>
          <p:cNvPr id="9" name="Picture 8" descr="A picture containing wire, dome&#10;&#10;Description automatically generated">
            <a:extLst>
              <a:ext uri="{FF2B5EF4-FFF2-40B4-BE49-F238E27FC236}">
                <a16:creationId xmlns:a16="http://schemas.microsoft.com/office/drawing/2014/main" id="{3C52CE0E-B495-4FCD-A217-A218B85ED0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0" y="-59593"/>
            <a:ext cx="3579203" cy="38645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2A3A9C9-11E4-477F-802B-26BD6D32DB56}"/>
              </a:ext>
            </a:extLst>
          </p:cNvPr>
          <p:cNvSpPr/>
          <p:nvPr userDrawn="1"/>
        </p:nvSpPr>
        <p:spPr>
          <a:xfrm>
            <a:off x="0" y="4546275"/>
            <a:ext cx="9144000" cy="597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35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39A945-B117-49FF-A474-5DD727B09ED8}"/>
              </a:ext>
            </a:extLst>
          </p:cNvPr>
          <p:cNvSpPr/>
          <p:nvPr userDrawn="1"/>
        </p:nvSpPr>
        <p:spPr>
          <a:xfrm>
            <a:off x="0" y="1455976"/>
            <a:ext cx="5019807" cy="1958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ZA" sz="3000" b="1" dirty="0">
              <a:solidFill>
                <a:schemeClr val="tx1"/>
              </a:solidFill>
            </a:endParaRPr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609F0279-D57A-4A88-B512-BF33CDFFB9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1692" y="4593247"/>
            <a:ext cx="508087" cy="50808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D35024-C62E-4DF2-843F-E7BDFC864988}"/>
              </a:ext>
            </a:extLst>
          </p:cNvPr>
          <p:cNvSpPr txBox="1"/>
          <p:nvPr userDrawn="1"/>
        </p:nvSpPr>
        <p:spPr>
          <a:xfrm>
            <a:off x="4960307" y="4736975"/>
            <a:ext cx="73738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/>
              <a:t>In support of</a:t>
            </a:r>
            <a:endParaRPr lang="en-ZA" sz="825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007267-9122-47D5-AB10-3B2BE3DF7B3E}"/>
              </a:ext>
            </a:extLst>
          </p:cNvPr>
          <p:cNvSpPr txBox="1"/>
          <p:nvPr userDrawn="1"/>
        </p:nvSpPr>
        <p:spPr>
          <a:xfrm>
            <a:off x="114271" y="1682836"/>
            <a:ext cx="48458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b="1" dirty="0">
                <a:solidFill>
                  <a:schemeClr val="tx1"/>
                </a:solidFill>
              </a:rPr>
              <a:t>Sustainability and Climate </a:t>
            </a:r>
          </a:p>
          <a:p>
            <a:r>
              <a:rPr lang="en-US" sz="3300" b="1" dirty="0">
                <a:solidFill>
                  <a:schemeClr val="tx1"/>
                </a:solidFill>
              </a:rPr>
              <a:t>Disclosure Guidance</a:t>
            </a:r>
            <a:endParaRPr lang="en-ZA" sz="3300" b="1" dirty="0">
              <a:solidFill>
                <a:schemeClr val="tx1"/>
              </a:solidFill>
            </a:endParaRPr>
          </a:p>
        </p:txBody>
      </p:sp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60CE0A7D-4470-448D-9065-A39ADD28439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6343" y="4559405"/>
            <a:ext cx="968309" cy="5795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6BF72E7-FC49-43AE-AE71-FEAC20B73C5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637" y="4693998"/>
            <a:ext cx="941917" cy="30216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6291BD4-A936-423E-8B98-CD34B9AC1E70}"/>
              </a:ext>
            </a:extLst>
          </p:cNvPr>
          <p:cNvSpPr txBox="1"/>
          <p:nvPr userDrawn="1"/>
        </p:nvSpPr>
        <p:spPr>
          <a:xfrm>
            <a:off x="6333470" y="4738541"/>
            <a:ext cx="73738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/>
              <a:t>Supported by</a:t>
            </a:r>
            <a:endParaRPr lang="en-ZA" sz="825" i="1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0339DCC-014B-43E8-B9B8-A561D0FD473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04653"/>
            <a:ext cx="8910607" cy="3901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C6578C1-DDD1-4AB8-ACE8-437B24D35603}"/>
              </a:ext>
            </a:extLst>
          </p:cNvPr>
          <p:cNvSpPr txBox="1"/>
          <p:nvPr userDrawn="1"/>
        </p:nvSpPr>
        <p:spPr>
          <a:xfrm>
            <a:off x="114272" y="4133700"/>
            <a:ext cx="106182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i="1" dirty="0">
                <a:solidFill>
                  <a:schemeClr val="bg1"/>
                </a:solidFill>
              </a:rPr>
              <a:t>let’s connect</a:t>
            </a:r>
            <a:endParaRPr lang="en-ZA" sz="135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79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A48CAF57-851C-6466-BF6D-0C4940F1B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9" name="Picture 8" descr="A picture containing wire, dome&#10;&#10;Description automatically generated">
            <a:extLst>
              <a:ext uri="{FF2B5EF4-FFF2-40B4-BE49-F238E27FC236}">
                <a16:creationId xmlns:a16="http://schemas.microsoft.com/office/drawing/2014/main" id="{3C52CE0E-B495-4FCD-A217-A218B85ED0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0" y="-59593"/>
            <a:ext cx="3579203" cy="38645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2A3A9C9-11E4-477F-802B-26BD6D32DB56}"/>
              </a:ext>
            </a:extLst>
          </p:cNvPr>
          <p:cNvSpPr/>
          <p:nvPr userDrawn="1"/>
        </p:nvSpPr>
        <p:spPr>
          <a:xfrm>
            <a:off x="0" y="4546275"/>
            <a:ext cx="9144000" cy="597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35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39A945-B117-49FF-A474-5DD727B09ED8}"/>
              </a:ext>
            </a:extLst>
          </p:cNvPr>
          <p:cNvSpPr/>
          <p:nvPr userDrawn="1"/>
        </p:nvSpPr>
        <p:spPr>
          <a:xfrm>
            <a:off x="0" y="1635646"/>
            <a:ext cx="5019807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ZA" sz="3000" b="1" dirty="0">
              <a:solidFill>
                <a:schemeClr val="tx1"/>
              </a:solidFill>
            </a:endParaRPr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609F0279-D57A-4A88-B512-BF33CDFFB99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1692" y="4593247"/>
            <a:ext cx="508087" cy="50808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D35024-C62E-4DF2-843F-E7BDFC864988}"/>
              </a:ext>
            </a:extLst>
          </p:cNvPr>
          <p:cNvSpPr txBox="1"/>
          <p:nvPr userDrawn="1"/>
        </p:nvSpPr>
        <p:spPr>
          <a:xfrm>
            <a:off x="4960307" y="4736975"/>
            <a:ext cx="73738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/>
              <a:t>In support of</a:t>
            </a:r>
            <a:endParaRPr lang="en-ZA" sz="825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007267-9122-47D5-AB10-3B2BE3DF7B3E}"/>
              </a:ext>
            </a:extLst>
          </p:cNvPr>
          <p:cNvSpPr txBox="1"/>
          <p:nvPr userDrawn="1"/>
        </p:nvSpPr>
        <p:spPr>
          <a:xfrm>
            <a:off x="114271" y="1682836"/>
            <a:ext cx="48458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b="1" dirty="0">
                <a:solidFill>
                  <a:schemeClr val="tx1"/>
                </a:solidFill>
              </a:rPr>
              <a:t>Sustainability and Climate </a:t>
            </a:r>
          </a:p>
          <a:p>
            <a:r>
              <a:rPr lang="en-US" sz="3300" b="1" dirty="0">
                <a:solidFill>
                  <a:schemeClr val="tx1"/>
                </a:solidFill>
              </a:rPr>
              <a:t>Disclosure Guidance</a:t>
            </a:r>
            <a:endParaRPr lang="en-ZA" sz="3300" b="1" dirty="0">
              <a:solidFill>
                <a:schemeClr val="tx1"/>
              </a:solidFill>
            </a:endParaRPr>
          </a:p>
        </p:txBody>
      </p:sp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60CE0A7D-4470-448D-9065-A39ADD28439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6343" y="4559405"/>
            <a:ext cx="968309" cy="5795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6BF72E7-FC49-43AE-AE71-FEAC20B73C5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7637" y="4693998"/>
            <a:ext cx="941917" cy="30216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6291BD4-A936-423E-8B98-CD34B9AC1E70}"/>
              </a:ext>
            </a:extLst>
          </p:cNvPr>
          <p:cNvSpPr txBox="1"/>
          <p:nvPr userDrawn="1"/>
        </p:nvSpPr>
        <p:spPr>
          <a:xfrm>
            <a:off x="6333470" y="4738541"/>
            <a:ext cx="73738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/>
              <a:t>Supported by</a:t>
            </a:r>
            <a:endParaRPr lang="en-ZA" sz="825" i="1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0339DCC-014B-43E8-B9B8-A561D0FD473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04653"/>
            <a:ext cx="8910607" cy="3901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C6578C1-DDD1-4AB8-ACE8-437B24D35603}"/>
              </a:ext>
            </a:extLst>
          </p:cNvPr>
          <p:cNvSpPr txBox="1"/>
          <p:nvPr userDrawn="1"/>
        </p:nvSpPr>
        <p:spPr>
          <a:xfrm>
            <a:off x="114272" y="4133700"/>
            <a:ext cx="106182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i="1" dirty="0">
                <a:solidFill>
                  <a:schemeClr val="bg1"/>
                </a:solidFill>
              </a:rPr>
              <a:t>let’s connect</a:t>
            </a:r>
            <a:endParaRPr lang="en-ZA" sz="1350" i="1" dirty="0">
              <a:solidFill>
                <a:schemeClr val="bg1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7CE9BC4-9134-AEE1-F09C-B2F3F8CEAB3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020272" y="4602291"/>
            <a:ext cx="1080120" cy="53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05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A2BA2-C8F1-594F-B017-BC4D76C450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87196A-E3D0-014D-8A17-5322DFE059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CA671-A072-9E46-BCB9-03719DF18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0AEFD7-8E5C-0D49-81AD-07103D8BD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38767-A63F-BD4F-83FE-9B640B317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570D42-AD61-1A42-B620-AFF2F0FAFD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3" y="0"/>
            <a:ext cx="91344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2982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702A0-1FEE-C348-BB2B-ABDC08531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C4856-8B76-A642-AE68-B900AF369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2C6D1A-D148-A342-A15A-06D36A846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3B6F4-A549-524C-A83D-2FA0B62B6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6D5DE-671E-6348-9FD7-F79796F29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A40323F5-C8EB-694E-8C93-012E7B594383}"/>
              </a:ext>
            </a:extLst>
          </p:cNvPr>
          <p:cNvSpPr txBox="1">
            <a:spLocks/>
          </p:cNvSpPr>
          <p:nvPr userDrawn="1"/>
        </p:nvSpPr>
        <p:spPr>
          <a:xfrm>
            <a:off x="-894951" y="4930596"/>
            <a:ext cx="3667460" cy="155912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Let’s Connect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8F5F4B-8F4C-854F-9AAE-4CE55204C3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92508"/>
            <a:ext cx="8633861" cy="276246"/>
          </a:xfrm>
          <a:prstGeom prst="rect">
            <a:avLst/>
          </a:prstGeom>
        </p:spPr>
      </p:pic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6C1AE00E-BC58-9944-B755-4273209B5E01}"/>
              </a:ext>
            </a:extLst>
          </p:cNvPr>
          <p:cNvSpPr txBox="1">
            <a:spLocks/>
          </p:cNvSpPr>
          <p:nvPr userDrawn="1"/>
        </p:nvSpPr>
        <p:spPr>
          <a:xfrm>
            <a:off x="6682478" y="4959949"/>
            <a:ext cx="2025076" cy="155912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lang="en-US" sz="7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C2DA11-215E-FA44-AA58-CDED7DBBD415}" type="slidenum">
              <a:rPr lang="en-ZA" sz="525" smtClean="0"/>
              <a:pPr/>
              <a:t>‹#›</a:t>
            </a:fld>
            <a:endParaRPr lang="en-ZA" sz="525" dirty="0"/>
          </a:p>
        </p:txBody>
      </p:sp>
    </p:spTree>
    <p:extLst>
      <p:ext uri="{BB962C8B-B14F-4D97-AF65-F5344CB8AC3E}">
        <p14:creationId xmlns:p14="http://schemas.microsoft.com/office/powerpoint/2010/main" val="1246260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DE16C-23A7-734D-9F58-04809F40B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7D504-7FF4-154A-8880-315169C314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2838A-F7C3-8E40-823A-017B75996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DF26F-28F3-9A4B-ABA4-F753829B8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02D4C-C90C-4F49-AF21-7A142AF06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796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291264" cy="5040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15566"/>
            <a:ext cx="3888432" cy="396044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defRPr sz="1700"/>
            </a:lvl1pPr>
            <a:lvl2pPr marL="215213" indent="-160313">
              <a:spcBef>
                <a:spcPts val="800"/>
              </a:spcBef>
              <a:defRPr sz="1700"/>
            </a:lvl2pPr>
            <a:lvl3pPr marL="569250" indent="-153450">
              <a:buSzPct val="70000"/>
              <a:defRPr sz="17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55169A-3ED1-E5AB-0197-5E46D9B075D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53332" y="915566"/>
            <a:ext cx="3888432" cy="396044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defRPr sz="1700"/>
            </a:lvl1pPr>
            <a:lvl2pPr marL="215213" indent="-160313">
              <a:spcBef>
                <a:spcPts val="800"/>
              </a:spcBef>
              <a:defRPr sz="1700"/>
            </a:lvl2pPr>
            <a:lvl3pPr marL="569250" indent="-153450">
              <a:buSzPct val="70000"/>
              <a:defRPr sz="17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0C511-AB86-E74C-B3E5-A77CC7D7D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ADE77-CD89-FF42-9E1C-D697E91EBD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65BDD4-B0E7-D44D-B3BB-98D946423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C5C38E-A9B1-2E40-8EFA-8CFA6679D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02DDA6-AC67-6D4D-889F-1EEEC4C84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876CBD-B530-1040-A13B-449A328EE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4525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7A900-E3E1-7049-838B-CB7B5EEAF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E09129-71A1-D747-BE67-EDD7D27393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838974-E257-534C-8E81-C41034766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C885C8-96CD-A042-87FC-13ED3C0BD6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A6A418-C965-044D-BA67-503EF11F1D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695650-DEE0-2944-B57B-3873A0966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CE4706-2AD7-AA4E-BAE9-0D4F8A5DC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19A1F7-C388-2A47-98C5-D94D4E26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146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3E4EA-E5BF-1A4B-B537-318B63454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712F57-5F7F-CE47-BD15-CF2D4DAE0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1E0788-AE80-1041-A2FB-9C8219219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69EAA9-EA39-B948-8736-D622F22ED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726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8F4A70-157B-2C45-BE89-D7C6B5BAB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70B553-1FC9-434A-BE72-4E36DE86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1B59B6-5622-3844-84F0-DB557934A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4056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43936-6536-1E4B-8B65-81AC6E8BC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A891C-A0E9-A440-8BA2-06FE1964AA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555C03-50A8-5349-9F82-ABD8D050E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A62810-3CEF-DC48-B9BF-8D50DCB4A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C9BB02-0201-634A-8600-8ED19E674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F93377-D49B-074F-9760-853689BEE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7323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BD9A0-E2F1-C840-AE08-5ADA7FF58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01933A-4A61-2547-AA19-6C14AFD8C9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9A37A7-F1EF-0049-ACFB-BE0898CCD2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435576-2D5B-044F-8610-80E64BE9A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5B80B0-F674-9443-95C1-5AF61C300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E2BAB-8046-E840-BED7-A1E2B267F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9289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10C84-1611-E643-A8B4-287A143AD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6C709B-EC71-2045-B132-CA212665AA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D7EA8-5443-2B46-9757-1D3CF557A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2F00F-53A2-7043-ACC6-2610102A9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647BAB-9714-084A-98D1-3E664516B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2522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E9203-A489-1D41-AE97-8EBFF64055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A60EB8-4FDE-DF49-AC7F-B591AFFA60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BAE94-19C1-D847-BC56-347560CFB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321FE-93AC-F24F-A72F-06C2DBCE3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A73E5-B96C-384C-8674-609BC1D6C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614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291264" cy="5040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15566"/>
            <a:ext cx="8291264" cy="396044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defRPr sz="1700"/>
            </a:lvl1pPr>
            <a:lvl2pPr marL="215213" indent="-160313">
              <a:spcBef>
                <a:spcPts val="800"/>
              </a:spcBef>
              <a:defRPr sz="1700"/>
            </a:lvl2pPr>
            <a:lvl3pPr marL="569250" indent="-153450">
              <a:buSzPct val="70000"/>
              <a:defRPr sz="17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48826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403023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FA04395-4516-8D59-9347-F95F2B134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23478"/>
            <a:ext cx="8291264" cy="5040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7068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76D7075A-2778-4D0A-9726-C87E3D7FA0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C6A395-6014-4D58-B976-2BB8A8160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2900" y="703856"/>
            <a:ext cx="6858000" cy="359100"/>
          </a:xfrm>
        </p:spPr>
        <p:txBody>
          <a:bodyPr anchor="t">
            <a:normAutofit/>
          </a:bodyPr>
          <a:lstStyle>
            <a:lvl1pPr algn="r">
              <a:defRPr sz="2100">
                <a:solidFill>
                  <a:schemeClr val="accent1"/>
                </a:solidFill>
                <a:latin typeface="+mj-lt"/>
                <a:ea typeface="Roboto Light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68083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 Title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9">
            <a:extLst>
              <a:ext uri="{FF2B5EF4-FFF2-40B4-BE49-F238E27FC236}">
                <a16:creationId xmlns:a16="http://schemas.microsoft.com/office/drawing/2014/main" id="{44AB3C0C-F4E7-7841-87A2-0FB32164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43300" y="5002967"/>
            <a:ext cx="2057400" cy="1180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5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AEFF4-E621-4C4F-8DEF-E066A7EBA60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695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lank (for migration of old PP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1654704-54AE-1271-BB7E-2ECA6E3FA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23478"/>
            <a:ext cx="8496944" cy="5040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D6D675C-3BE9-0AE5-84BB-536CBCFB8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771550"/>
            <a:ext cx="8496944" cy="4104456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600"/>
              </a:spcBef>
              <a:defRPr sz="1400"/>
            </a:lvl1pPr>
            <a:lvl2pPr marL="215213" indent="-160313">
              <a:lnSpc>
                <a:spcPct val="110000"/>
              </a:lnSpc>
              <a:spcBef>
                <a:spcPts val="1000"/>
              </a:spcBef>
              <a:defRPr sz="1400"/>
            </a:lvl2pPr>
            <a:lvl3pPr marL="461250" indent="-153450">
              <a:lnSpc>
                <a:spcPct val="110000"/>
              </a:lnSpc>
              <a:spcBef>
                <a:spcPts val="400"/>
              </a:spcBef>
              <a:buSzPct val="70000"/>
              <a:defRPr sz="1200"/>
            </a:lvl3pPr>
            <a:lvl4pPr marL="660150" indent="-135450">
              <a:lnSpc>
                <a:spcPct val="110000"/>
              </a:lnSpc>
              <a:spcBef>
                <a:spcPts val="200"/>
              </a:spcBef>
              <a:buSzPct val="68000"/>
              <a:buFont typeface="Arial" panose="020B0604020202020204" pitchFamily="34" charset="0"/>
              <a:buChar char="•"/>
              <a:defRPr sz="1200" i="0"/>
            </a:lvl4pPr>
            <a:lvl5pPr>
              <a:defRPr sz="10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2467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EAF7C2CF-9689-3948-9533-6280702F2219}"/>
              </a:ext>
            </a:extLst>
          </p:cNvPr>
          <p:cNvSpPr txBox="1">
            <a:spLocks/>
          </p:cNvSpPr>
          <p:nvPr userDrawn="1"/>
        </p:nvSpPr>
        <p:spPr>
          <a:xfrm>
            <a:off x="4203791" y="4967798"/>
            <a:ext cx="736420" cy="15176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800" b="0" i="0" kern="1200">
                <a:solidFill>
                  <a:schemeClr val="tx1">
                    <a:tint val="75000"/>
                  </a:schemeClr>
                </a:solidFill>
                <a:latin typeface="Lato Light" panose="020F0302020204030203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5F8E2EE5-8C92-A944-8103-934A5152868D}" type="slidenum">
              <a:rPr lang="en-GB" sz="500" b="0" i="0" smtClean="0">
                <a:solidFill>
                  <a:srgbClr val="7A7989"/>
                </a:solidFill>
                <a:latin typeface="Lato" panose="020F0502020204030203" pitchFamily="34" charset="77"/>
              </a:rPr>
              <a:pPr algn="ctr"/>
              <a:t>‹#›</a:t>
            </a:fld>
            <a:endParaRPr lang="en-GB" sz="500" b="0" i="0" dirty="0">
              <a:solidFill>
                <a:srgbClr val="7A7989"/>
              </a:solidFill>
              <a:latin typeface="Lato" panose="020F0502020204030203" pitchFamily="34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AEE412-30AF-0248-B940-3E9DB13B0E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989" y="4850118"/>
            <a:ext cx="266218" cy="293383"/>
          </a:xfrm>
          <a:prstGeom prst="rect">
            <a:avLst/>
          </a:prstGeom>
        </p:spPr>
      </p:pic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55AB301A-54ED-5480-B78E-A7DAA8B275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5301" y="278511"/>
            <a:ext cx="4844252" cy="2026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lvl1pPr>
              <a:defRPr lang="en-US" sz="1050" b="1" cap="all" spc="75" baseline="0" dirty="0">
                <a:solidFill>
                  <a:schemeClr val="accent1"/>
                </a:solidFill>
                <a:latin typeface="+mj-lt"/>
                <a:ea typeface="Lato Light" charset="0"/>
                <a:cs typeface="Lato Light" charset="0"/>
              </a:defRPr>
            </a:lvl1pPr>
          </a:lstStyle>
          <a:p>
            <a:pPr marL="0" lvl="0" defTabSz="457187"/>
            <a:r>
              <a:rPr lang="en-GB" dirty="0"/>
              <a:t>Click to edit Running Header</a:t>
            </a:r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020275D-A2C4-7603-0498-D2508BF03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1" y="510378"/>
            <a:ext cx="8124998" cy="333593"/>
          </a:xfrm>
          <a:prstGeom prst="rect">
            <a:avLst/>
          </a:prstGeom>
        </p:spPr>
        <p:txBody>
          <a:bodyPr anchor="t"/>
          <a:lstStyle>
            <a:lvl1pPr>
              <a:lnSpc>
                <a:spcPct val="110000"/>
              </a:lnSpc>
              <a:defRPr lang="en-GB" sz="1650" kern="1200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Lato Light" charset="0"/>
                <a:cs typeface="Lato Light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CAA6141-BB9B-5AB0-0718-80C1CD28901A}"/>
              </a:ext>
            </a:extLst>
          </p:cNvPr>
          <p:cNvCxnSpPr>
            <a:cxnSpLocks/>
          </p:cNvCxnSpPr>
          <p:nvPr userDrawn="1"/>
        </p:nvCxnSpPr>
        <p:spPr>
          <a:xfrm>
            <a:off x="486756" y="837668"/>
            <a:ext cx="8124998" cy="0"/>
          </a:xfrm>
          <a:prstGeom prst="line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9688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3528" y="123478"/>
            <a:ext cx="822960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777616"/>
            <a:ext cx="8229600" cy="4098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92FAF9-4C15-E14C-AF9B-D64689C66E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6417" y="4694506"/>
            <a:ext cx="827583" cy="44417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81AA0CD-3B51-E643-90F3-3DB94262D76F}"/>
              </a:ext>
            </a:extLst>
          </p:cNvPr>
          <p:cNvCxnSpPr>
            <a:cxnSpLocks/>
            <a:endCxn id="9" idx="1"/>
          </p:cNvCxnSpPr>
          <p:nvPr userDrawn="1"/>
        </p:nvCxnSpPr>
        <p:spPr>
          <a:xfrm flipV="1">
            <a:off x="107505" y="4916596"/>
            <a:ext cx="8208912" cy="6066"/>
          </a:xfrm>
          <a:prstGeom prst="line">
            <a:avLst/>
          </a:prstGeom>
          <a:ln>
            <a:solidFill>
              <a:srgbClr val="97D8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EB87D7-18A9-6649-889E-9F8020CFB671}"/>
              </a:ext>
            </a:extLst>
          </p:cNvPr>
          <p:cNvSpPr txBox="1">
            <a:spLocks/>
          </p:cNvSpPr>
          <p:nvPr userDrawn="1"/>
        </p:nvSpPr>
        <p:spPr>
          <a:xfrm>
            <a:off x="107505" y="4842306"/>
            <a:ext cx="10912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dirty="0">
                <a:solidFill>
                  <a:srgbClr val="97D700"/>
                </a:solidFill>
              </a:rPr>
              <a:t>| </a:t>
            </a:r>
            <a:fld id="{C4ACF587-191E-478A-AC4E-9FF0F2016872}" type="slidenum">
              <a:rPr lang="en-ZA" sz="600" smtClean="0">
                <a:solidFill>
                  <a:schemeClr val="bg2"/>
                </a:solidFill>
              </a:rPr>
              <a:pPr/>
              <a:t>‹#›</a:t>
            </a:fld>
            <a:endParaRPr lang="en-ZA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8" r:id="rId3"/>
    <p:sldLayoutId id="2147483672" r:id="rId4"/>
    <p:sldLayoutId id="2147483656" r:id="rId5"/>
    <p:sldLayoutId id="2147483681" r:id="rId6"/>
    <p:sldLayoutId id="2147483683" r:id="rId7"/>
    <p:sldLayoutId id="2147483689" r:id="rId8"/>
    <p:sldLayoutId id="2147483690" r:id="rId9"/>
    <p:sldLayoutId id="2147483691" r:id="rId10"/>
    <p:sldLayoutId id="2147483692" r:id="rId11"/>
    <p:sldLayoutId id="2147483693" r:id="rId12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187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Tx/>
        <a:buNone/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chemeClr val="bg2"/>
        </a:buClr>
        <a:buFont typeface="Wingdings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Tx/>
        <a:buNone/>
        <a:defRPr sz="15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Tx/>
        <a:buNone/>
        <a:defRPr sz="15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B80A27-C2BB-4267-AF96-A0FD88EC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2" y="194401"/>
            <a:ext cx="8906774" cy="3803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E8431A-4776-47AE-A8F8-5BB846ECE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52" y="806570"/>
            <a:ext cx="8906773" cy="3826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0D6566-E8B2-544C-8583-ED4F0DE88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6417" y="4694506"/>
            <a:ext cx="827583" cy="44417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3EDA4C-81B3-DF40-9825-22F02E5BB152}"/>
              </a:ext>
            </a:extLst>
          </p:cNvPr>
          <p:cNvCxnSpPr>
            <a:cxnSpLocks/>
            <a:endCxn id="11" idx="1"/>
          </p:cNvCxnSpPr>
          <p:nvPr userDrawn="1"/>
        </p:nvCxnSpPr>
        <p:spPr>
          <a:xfrm flipV="1">
            <a:off x="107505" y="4916596"/>
            <a:ext cx="8208912" cy="6066"/>
          </a:xfrm>
          <a:prstGeom prst="line">
            <a:avLst/>
          </a:prstGeom>
          <a:noFill/>
          <a:ln w="25400" cap="flat" cmpd="sng" algn="ctr">
            <a:solidFill>
              <a:srgbClr val="97D800"/>
            </a:solidFill>
            <a:prstDash val="solid"/>
          </a:ln>
          <a:effectLst/>
        </p:spPr>
      </p:cxn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3A0AFBA-47ED-954B-927A-44392F9C91CA}"/>
              </a:ext>
            </a:extLst>
          </p:cNvPr>
          <p:cNvSpPr txBox="1">
            <a:spLocks/>
          </p:cNvSpPr>
          <p:nvPr userDrawn="1"/>
        </p:nvSpPr>
        <p:spPr>
          <a:xfrm>
            <a:off x="107505" y="4842306"/>
            <a:ext cx="10912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000" b="0" i="0" u="none" strike="noStrike" kern="1200" cap="none" spc="0" normalizeH="0" baseline="0" noProof="0" dirty="0">
                <a:ln>
                  <a:noFill/>
                </a:ln>
                <a:solidFill>
                  <a:srgbClr val="97D7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| </a:t>
            </a:r>
            <a:fld id="{C4ACF587-191E-478A-AC4E-9FF0F2016872}" type="slidenum">
              <a:rPr kumimoji="0" lang="en-ZA" sz="600" b="0" i="0" u="none" strike="noStrike" kern="1200" cap="none" spc="0" normalizeH="0" baseline="0" noProof="0" smtClean="0">
                <a:ln>
                  <a:noFill/>
                </a:ln>
                <a:solidFill>
                  <a:srgbClr val="4C4C4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ZA" sz="1000" b="0" i="0" u="none" strike="noStrike" kern="1200" cap="none" spc="0" normalizeH="0" baseline="0" noProof="0" dirty="0">
              <a:ln>
                <a:noFill/>
              </a:ln>
              <a:solidFill>
                <a:srgbClr val="4C4C4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0684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85" r:id="rId2"/>
    <p:sldLayoutId id="2147483684" r:id="rId3"/>
    <p:sldLayoutId id="2147483686" r:id="rId4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accent1"/>
        </a:buClr>
        <a:buFont typeface="Roboto Light" panose="02000000000000000000" pitchFamily="2" charset="0"/>
        <a:buChar char="‐"/>
        <a:defRPr sz="1800" kern="1200">
          <a:solidFill>
            <a:schemeClr val="tx2"/>
          </a:solidFill>
          <a:latin typeface="+mn-lt"/>
          <a:ea typeface="Roboto Light" panose="02000000000000000000" pitchFamily="2" charset="0"/>
          <a:cs typeface="+mn-cs"/>
        </a:defRPr>
      </a:lvl1pPr>
      <a:lvl2pPr marL="406004" indent="-203597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Roboto Light" panose="02000000000000000000" pitchFamily="2" charset="0"/>
        <a:buChar char="‐"/>
        <a:defRPr sz="1800" kern="1200">
          <a:solidFill>
            <a:schemeClr val="tx2"/>
          </a:solidFill>
          <a:latin typeface="+mn-lt"/>
          <a:ea typeface="Roboto Light" panose="02000000000000000000" pitchFamily="2" charset="0"/>
          <a:cs typeface="+mn-cs"/>
        </a:defRPr>
      </a:lvl2pPr>
      <a:lvl3pPr marL="603647" indent="-197644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Roboto Light" panose="02000000000000000000" pitchFamily="2" charset="0"/>
        <a:buChar char="‐"/>
        <a:defRPr sz="1650" kern="1200">
          <a:solidFill>
            <a:schemeClr val="tx2"/>
          </a:solidFill>
          <a:latin typeface="+mn-lt"/>
          <a:ea typeface="Roboto Light" panose="02000000000000000000" pitchFamily="2" charset="0"/>
          <a:cs typeface="+mn-cs"/>
        </a:defRPr>
      </a:lvl3pPr>
      <a:lvl4pPr marL="806054" indent="-202406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Roboto Light" panose="02000000000000000000" pitchFamily="2" charset="0"/>
        <a:buChar char="‐"/>
        <a:defRPr sz="1500" kern="1200">
          <a:solidFill>
            <a:schemeClr val="tx2"/>
          </a:solidFill>
          <a:latin typeface="+mn-lt"/>
          <a:ea typeface="Roboto Light" panose="02000000000000000000" pitchFamily="2" charset="0"/>
          <a:cs typeface="+mn-cs"/>
        </a:defRPr>
      </a:lvl4pPr>
      <a:lvl5pPr marL="1009650" indent="-203597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Roboto Light" panose="02000000000000000000" pitchFamily="2" charset="0"/>
        <a:buChar char="‐"/>
        <a:defRPr sz="1350" kern="1200">
          <a:solidFill>
            <a:schemeClr val="tx2"/>
          </a:solidFill>
          <a:latin typeface="+mn-lt"/>
          <a:ea typeface="Roboto Light" panose="02000000000000000000" pitchFamily="2" charset="0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24ED10-1791-C345-9820-47A9428CC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D7EF11-103E-2E4F-A254-15B5EAE76B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46D2D-F17A-1842-843B-BFF372849E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14A85-FA42-2F47-A9C5-C1291646ADDE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20D3F-65B6-ED42-A5BB-795B6730F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79B23-8670-9246-8473-E8D9D8F143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39242-58B7-4B46-8D09-ACBF14A63B0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940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DB4375F6-C1C1-4BFD-B572-CD190FEB66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1"/>
          <a:stretch/>
        </p:blipFill>
        <p:spPr>
          <a:xfrm>
            <a:off x="-2" y="-59268"/>
            <a:ext cx="9144002" cy="520276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D69FA5B-7A42-4B25-930F-00EC6179865E}"/>
              </a:ext>
            </a:extLst>
          </p:cNvPr>
          <p:cNvSpPr/>
          <p:nvPr/>
        </p:nvSpPr>
        <p:spPr>
          <a:xfrm>
            <a:off x="0" y="4546275"/>
            <a:ext cx="9144000" cy="597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350" dirty="0"/>
          </a:p>
        </p:txBody>
      </p:sp>
      <p:pic>
        <p:nvPicPr>
          <p:cNvPr id="19" name="Picture 18" descr="A picture containing wire, dome&#10;&#10;Description automatically generated">
            <a:extLst>
              <a:ext uri="{FF2B5EF4-FFF2-40B4-BE49-F238E27FC236}">
                <a16:creationId xmlns:a16="http://schemas.microsoft.com/office/drawing/2014/main" id="{3229F245-A105-4CC0-B650-B3C1CA18E6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41"/>
          <a:stretch/>
        </p:blipFill>
        <p:spPr>
          <a:xfrm>
            <a:off x="1" y="-59267"/>
            <a:ext cx="3187337" cy="40463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CEEFAF3-B7C5-4364-A827-5241CEEAFD4E}"/>
              </a:ext>
            </a:extLst>
          </p:cNvPr>
          <p:cNvSpPr/>
          <p:nvPr/>
        </p:nvSpPr>
        <p:spPr>
          <a:xfrm>
            <a:off x="0" y="1612096"/>
            <a:ext cx="4905536" cy="141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ZA" sz="3000" b="1" dirty="0">
              <a:solidFill>
                <a:schemeClr val="tx1"/>
              </a:solidFill>
            </a:endParaRP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075B3F2F-306D-461E-AE72-81ED206244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692" y="4593247"/>
            <a:ext cx="508087" cy="50808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350245-D7D3-46BD-8F9F-796378C1570C}"/>
              </a:ext>
            </a:extLst>
          </p:cNvPr>
          <p:cNvSpPr txBox="1"/>
          <p:nvPr/>
        </p:nvSpPr>
        <p:spPr>
          <a:xfrm>
            <a:off x="4960307" y="4736975"/>
            <a:ext cx="73738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/>
              <a:t>In support of</a:t>
            </a:r>
            <a:endParaRPr lang="en-ZA" sz="825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5A35D3-1B61-4D02-BD01-AF121EC8CD0E}"/>
              </a:ext>
            </a:extLst>
          </p:cNvPr>
          <p:cNvSpPr txBox="1"/>
          <p:nvPr/>
        </p:nvSpPr>
        <p:spPr>
          <a:xfrm>
            <a:off x="114271" y="1786166"/>
            <a:ext cx="48458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b="1" dirty="0"/>
              <a:t>Sustainability and Climate </a:t>
            </a:r>
          </a:p>
          <a:p>
            <a:r>
              <a:rPr lang="en-US" sz="3300" b="1" dirty="0"/>
              <a:t>Disclosure Guidance</a:t>
            </a:r>
            <a:endParaRPr lang="en-ZA" sz="3300" b="1" dirty="0"/>
          </a:p>
        </p:txBody>
      </p:sp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D73CC912-14F6-4416-A657-C97263D4B4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343" y="4559405"/>
            <a:ext cx="968309" cy="5795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6506FCD-07C8-4463-9146-FD25BAA8C6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7637" y="4693998"/>
            <a:ext cx="941917" cy="30216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6249036-5FA3-454D-BC50-6A11B4F607FE}"/>
              </a:ext>
            </a:extLst>
          </p:cNvPr>
          <p:cNvSpPr txBox="1"/>
          <p:nvPr/>
        </p:nvSpPr>
        <p:spPr>
          <a:xfrm>
            <a:off x="6333470" y="4738541"/>
            <a:ext cx="73738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i="1" dirty="0"/>
              <a:t>Supported by</a:t>
            </a:r>
            <a:endParaRPr lang="en-ZA" sz="825" i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BF1B775-926D-49E7-8FE2-58429E2029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4653"/>
            <a:ext cx="8910607" cy="39018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B5A59A5-28C4-4864-88E6-21A95EC1C2F9}"/>
              </a:ext>
            </a:extLst>
          </p:cNvPr>
          <p:cNvSpPr txBox="1"/>
          <p:nvPr/>
        </p:nvSpPr>
        <p:spPr>
          <a:xfrm>
            <a:off x="114272" y="4133700"/>
            <a:ext cx="106182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i="1" dirty="0"/>
              <a:t>let’s connect</a:t>
            </a:r>
            <a:endParaRPr lang="en-ZA" sz="1350" i="1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F1CA217-94C6-A471-94DE-BD5D17B3BF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0272" y="4602291"/>
            <a:ext cx="1080120" cy="53687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CB9F1FE-CC9A-28BC-B3E4-65B61ADCE0CA}"/>
              </a:ext>
            </a:extLst>
          </p:cNvPr>
          <p:cNvSpPr txBox="1"/>
          <p:nvPr/>
        </p:nvSpPr>
        <p:spPr>
          <a:xfrm>
            <a:off x="35496" y="4568229"/>
            <a:ext cx="2014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/>
              <a:t>Shameela Ebrahim – JSE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4AAD20F-CA85-B909-CD80-12FF379A1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4917887"/>
            <a:ext cx="648072" cy="17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FDD2021-E146-02C0-B32D-CD494782709B}"/>
              </a:ext>
            </a:extLst>
          </p:cNvPr>
          <p:cNvSpPr txBox="1"/>
          <p:nvPr/>
        </p:nvSpPr>
        <p:spPr>
          <a:xfrm>
            <a:off x="35496" y="4812382"/>
            <a:ext cx="19538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/>
              <a:t>Jonathon Hanks – Incite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F2F69F2-DF72-C085-47E6-489EFC8D239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712" y="4587974"/>
            <a:ext cx="576065" cy="30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775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E0BE6DB-7EE2-02CD-7814-FD75F8A90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JSE Sustainability Disclosure Guidance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DB7988-DF87-497C-5BCC-48B152DBE7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600" y="157508"/>
            <a:ext cx="4624888" cy="5420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DEC1EA8-0F67-1265-FF1B-0DC795B1A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3" y="1491630"/>
            <a:ext cx="8474257" cy="3168352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21146D16-35A8-D798-6115-9EBB881F2188}"/>
              </a:ext>
            </a:extLst>
          </p:cNvPr>
          <p:cNvSpPr/>
          <p:nvPr/>
        </p:nvSpPr>
        <p:spPr>
          <a:xfrm>
            <a:off x="7602411" y="1059582"/>
            <a:ext cx="1017281" cy="3312368"/>
          </a:xfrm>
          <a:prstGeom prst="roundRect">
            <a:avLst/>
          </a:prstGeom>
          <a:solidFill>
            <a:schemeClr val="accent4">
              <a:lumMod val="20000"/>
              <a:lumOff val="80000"/>
              <a:alpha val="10000"/>
            </a:schemeClr>
          </a:solidFill>
          <a:ln w="1905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9A9375-A8CB-47A0-F7CB-4CE4F1C8FA4A}"/>
              </a:ext>
            </a:extLst>
          </p:cNvPr>
          <p:cNvSpPr txBox="1"/>
          <p:nvPr/>
        </p:nvSpPr>
        <p:spPr>
          <a:xfrm>
            <a:off x="9265120" y="193619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2" name="Content Placeholder 12">
            <a:extLst>
              <a:ext uri="{FF2B5EF4-FFF2-40B4-BE49-F238E27FC236}">
                <a16:creationId xmlns:a16="http://schemas.microsoft.com/office/drawing/2014/main" id="{E354F54F-03B1-3528-8254-7F6827A47EBB}"/>
              </a:ext>
            </a:extLst>
          </p:cNvPr>
          <p:cNvSpPr txBox="1">
            <a:spLocks/>
          </p:cNvSpPr>
          <p:nvPr/>
        </p:nvSpPr>
        <p:spPr>
          <a:xfrm>
            <a:off x="251520" y="829099"/>
            <a:ext cx="8291264" cy="374499"/>
          </a:xfrm>
          <a:prstGeom prst="rect">
            <a:avLst/>
          </a:prstGeom>
        </p:spPr>
        <p:txBody>
          <a:bodyPr/>
          <a:lstStyle>
            <a:lvl1pPr marL="257175" indent="-257175" algn="l" defTabSz="342900" rtl="0" eaLnBrk="1" latinLnBrk="0" hangingPunct="1">
              <a:spcBef>
                <a:spcPct val="20000"/>
              </a:spcBef>
              <a:buFontTx/>
              <a:buNone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chemeClr val="bg2"/>
              </a:buClr>
              <a:buFont typeface="Wingdings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Tx/>
              <a:buNone/>
              <a:defRPr sz="15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Tx/>
              <a:buNone/>
              <a:defRPr sz="15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700" b="1" dirty="0">
                <a:solidFill>
                  <a:schemeClr val="tx2">
                    <a:lumMod val="75000"/>
                  </a:schemeClr>
                </a:solidFill>
              </a:rPr>
              <a:t>Pay equality </a:t>
            </a:r>
            <a:r>
              <a:rPr lang="en-GB" sz="1700" dirty="0"/>
              <a:t>– one of many means to address inequality </a:t>
            </a:r>
            <a:br>
              <a:rPr lang="en-GB" sz="1700" dirty="0"/>
            </a:br>
            <a:r>
              <a:rPr lang="en-GB" sz="1700" dirty="0"/>
              <a:t>                     (and one of the more contentious set of metrics)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67D925-AD2D-669C-0CFD-A45DCD44EC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1628" y="908164"/>
            <a:ext cx="2706876" cy="367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025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E0BE6DB-7EE2-02CD-7814-FD75F8A90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JSE Sustainability Disclosure Guidance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EFC6BD-61E6-2DA2-A2B7-43137DD8E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189" y="1897243"/>
            <a:ext cx="5156531" cy="169931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43F024-3F3D-59F1-1DF7-0FE6F912D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867077"/>
            <a:ext cx="2795468" cy="3759645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7" name="Content Placeholder 12">
            <a:extLst>
              <a:ext uri="{FF2B5EF4-FFF2-40B4-BE49-F238E27FC236}">
                <a16:creationId xmlns:a16="http://schemas.microsoft.com/office/drawing/2014/main" id="{20DBF73F-C0C3-6147-DA35-32FE2397E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829099"/>
            <a:ext cx="8291264" cy="374499"/>
          </a:xfrm>
        </p:spPr>
        <p:txBody>
          <a:bodyPr/>
          <a:lstStyle/>
          <a:p>
            <a:r>
              <a:rPr lang="en-GB" dirty="0"/>
              <a:t>Building on existing and anticipated disclosure requirements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8E61D0F-2463-20AB-AFE6-12DC45EE90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600" y="157508"/>
            <a:ext cx="4624888" cy="5420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BB1060-23B2-8ADB-476E-06CBE464004E}"/>
              </a:ext>
            </a:extLst>
          </p:cNvPr>
          <p:cNvSpPr txBox="1"/>
          <p:nvPr/>
        </p:nvSpPr>
        <p:spPr>
          <a:xfrm>
            <a:off x="1006176" y="1320106"/>
            <a:ext cx="31160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tx2">
                    <a:lumMod val="75000"/>
                  </a:schemeClr>
                </a:solidFill>
              </a:rPr>
              <a:t>Draft requirements in South Africa</a:t>
            </a:r>
          </a:p>
        </p:txBody>
      </p:sp>
    </p:spTree>
    <p:extLst>
      <p:ext uri="{BB962C8B-B14F-4D97-AF65-F5344CB8AC3E}">
        <p14:creationId xmlns:p14="http://schemas.microsoft.com/office/powerpoint/2010/main" val="229193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E0BE6DB-7EE2-02CD-7814-FD75F8A90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JSE Sustainability Disclosure Guidance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55A8A2-752D-F3D1-8332-3E55A80C4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51670"/>
            <a:ext cx="2956549" cy="194421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074A6B-B0C2-F0E7-3500-AA83E1FF0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1399191"/>
            <a:ext cx="5298414" cy="33123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6" name="Content Placeholder 12">
            <a:extLst>
              <a:ext uri="{FF2B5EF4-FFF2-40B4-BE49-F238E27FC236}">
                <a16:creationId xmlns:a16="http://schemas.microsoft.com/office/drawing/2014/main" id="{16E69634-2BEA-29DB-C5C3-0F6FF7468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829099"/>
            <a:ext cx="8291264" cy="374499"/>
          </a:xfrm>
        </p:spPr>
        <p:txBody>
          <a:bodyPr/>
          <a:lstStyle/>
          <a:p>
            <a:r>
              <a:rPr lang="en-GB" dirty="0"/>
              <a:t>Building on existing and anticipated disclosure requirements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DFF5EF5-3630-D63B-8272-EA65C21F0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600" y="157508"/>
            <a:ext cx="4624888" cy="5420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23A9BF3-92B9-2AF8-92EE-D6CC318F5DDD}"/>
              </a:ext>
            </a:extLst>
          </p:cNvPr>
          <p:cNvSpPr txBox="1"/>
          <p:nvPr/>
        </p:nvSpPr>
        <p:spPr>
          <a:xfrm>
            <a:off x="1006176" y="1320106"/>
            <a:ext cx="973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tx2">
                    <a:lumMod val="75000"/>
                  </a:schemeClr>
                </a:solidFill>
              </a:rPr>
              <a:t>SEC in US</a:t>
            </a:r>
          </a:p>
        </p:txBody>
      </p:sp>
    </p:spTree>
    <p:extLst>
      <p:ext uri="{BB962C8B-B14F-4D97-AF65-F5344CB8AC3E}">
        <p14:creationId xmlns:p14="http://schemas.microsoft.com/office/powerpoint/2010/main" val="1452395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E0BE6DB-7EE2-02CD-7814-FD75F8A90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JSE Sustainability Disclosure Guidance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50C7A519-ACC2-242F-BF24-C983F38D4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829099"/>
            <a:ext cx="8291264" cy="374499"/>
          </a:xfrm>
        </p:spPr>
        <p:txBody>
          <a:bodyPr/>
          <a:lstStyle/>
          <a:p>
            <a:r>
              <a:rPr lang="en-GB" dirty="0"/>
              <a:t>Building on existing and anticipated disclosure requirements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EF9D50-853C-751D-ACAD-2F5E5E351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779" y="1283541"/>
            <a:ext cx="5206005" cy="87714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06C6B7-D8D6-6DFF-75EB-04856861C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600" y="157508"/>
            <a:ext cx="4624888" cy="5420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982AB5-BE3B-0332-2299-210D03F15A85}"/>
              </a:ext>
            </a:extLst>
          </p:cNvPr>
          <p:cNvSpPr txBox="1"/>
          <p:nvPr/>
        </p:nvSpPr>
        <p:spPr>
          <a:xfrm>
            <a:off x="1006176" y="1320106"/>
            <a:ext cx="14733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tx2">
                    <a:lumMod val="75000"/>
                  </a:schemeClr>
                </a:solidFill>
              </a:rPr>
              <a:t>UK Regulations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D18FFD-AC1C-7A64-FEE1-AC9FDD0273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2385565"/>
            <a:ext cx="5688632" cy="2252600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941757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850CC-0C22-E043-B939-35372CD2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JSE Climate Disclosure Guidance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F0D78B-CD15-57A3-61B3-69F038848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494" y="771550"/>
            <a:ext cx="1879966" cy="26642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463FFD-BE08-E5B0-0B0A-6656139CD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400" y="123478"/>
            <a:ext cx="3903000" cy="49274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BAB03C-DCD1-3729-FB04-3013A2DEFC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776" y="2499742"/>
            <a:ext cx="1577290" cy="218520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B666B9-362E-2DD7-9C75-7DE2378D27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942198"/>
            <a:ext cx="924893" cy="41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69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E8F40-814D-0FB6-E130-015DC9E4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closing reflections: Implications for SBFN members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18EDA-13F3-AE1E-B2A1-9239BB0EB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771550"/>
            <a:ext cx="5760640" cy="3888432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tx2">
                    <a:lumMod val="75000"/>
                  </a:schemeClr>
                </a:solidFill>
              </a:rPr>
              <a:t>Leveraging the JSE Guidance </a:t>
            </a:r>
            <a:r>
              <a:rPr lang="en-GB" dirty="0"/>
              <a:t>to foster effective national approaches to sustainable finance</a:t>
            </a:r>
          </a:p>
          <a:p>
            <a:pPr lvl="1">
              <a:spcBef>
                <a:spcPts val="1000"/>
              </a:spcBef>
            </a:pPr>
            <a:r>
              <a:rPr lang="en-GB" dirty="0"/>
              <a:t>The Guidance presents an updated assessment of the key implications of the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most recent and most influential global sustainability reporting standards and disclosure trends</a:t>
            </a:r>
          </a:p>
          <a:p>
            <a:pPr lvl="1">
              <a:spcBef>
                <a:spcPts val="1000"/>
              </a:spcBef>
            </a:pPr>
            <a:r>
              <a:rPr lang="en-GB" dirty="0"/>
              <a:t>It provides a compelling basis to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assess the disclosure and performance of financial institutions</a:t>
            </a:r>
          </a:p>
          <a:p>
            <a:pPr lvl="1">
              <a:spcBef>
                <a:spcPts val="1000"/>
              </a:spcBef>
            </a:pPr>
            <a:r>
              <a:rPr lang="en-GB" dirty="0"/>
              <a:t>It can be used to encourage improvement in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how financial institutions manage sustainability / ESG, and climate risk</a:t>
            </a:r>
          </a:p>
          <a:p>
            <a:pPr lvl="1">
              <a:spcBef>
                <a:spcPts val="1000"/>
              </a:spcBef>
            </a:pPr>
            <a:r>
              <a:rPr lang="en-GB" dirty="0"/>
              <a:t>Driving accountability and promoting disclosure can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stimulate innovation in sustainable finance</a:t>
            </a:r>
            <a:r>
              <a:rPr lang="en-GB" dirty="0"/>
              <a:t>,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dirty="0"/>
              <a:t>and contribute to greater financial stability and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more sustainable economies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FD3691-FC16-F3B6-09BB-5F1D4A02F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216" y="982570"/>
            <a:ext cx="1296389" cy="18412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5C6197-4D67-90E7-91FF-57E3DD3BA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3297" y="2561084"/>
            <a:ext cx="1299183" cy="18412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262F10-CA9A-FA9F-A42B-B37BABA9922B}"/>
              </a:ext>
            </a:extLst>
          </p:cNvPr>
          <p:cNvSpPr txBox="1"/>
          <p:nvPr/>
        </p:nvSpPr>
        <p:spPr>
          <a:xfrm>
            <a:off x="113053" y="4671015"/>
            <a:ext cx="59811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i="1" dirty="0"/>
              <a:t>https://www.jse.co.za/our-business/sustainability/</a:t>
            </a:r>
            <a:r>
              <a:rPr lang="en-GB" sz="1100" i="1" dirty="0" err="1"/>
              <a:t>jses</a:t>
            </a:r>
            <a:r>
              <a:rPr lang="en-GB" sz="1100" i="1" dirty="0"/>
              <a:t>-sustainability-and-climate-disclosure-guidance</a:t>
            </a:r>
          </a:p>
        </p:txBody>
      </p:sp>
    </p:spTree>
    <p:extLst>
      <p:ext uri="{BB962C8B-B14F-4D97-AF65-F5344CB8AC3E}">
        <p14:creationId xmlns:p14="http://schemas.microsoft.com/office/powerpoint/2010/main" val="488238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7E996E3-3B14-6446-8AC6-D914C0B51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8024" y="1203598"/>
            <a:ext cx="4032876" cy="2160240"/>
          </a:xfrm>
        </p:spPr>
        <p:txBody>
          <a:bodyPr>
            <a:normAutofit/>
          </a:bodyPr>
          <a:lstStyle/>
          <a:p>
            <a:pPr algn="l">
              <a:lnSpc>
                <a:spcPct val="125000"/>
              </a:lnSpc>
            </a:pPr>
            <a:r>
              <a:rPr lang="en-ZA" sz="2000" i="1" dirty="0">
                <a:solidFill>
                  <a:schemeClr val="bg1">
                    <a:lumMod val="95000"/>
                  </a:schemeClr>
                </a:solidFill>
              </a:rPr>
              <a:t>Thank you</a:t>
            </a:r>
            <a:br>
              <a:rPr lang="en-ZA" sz="2000" dirty="0">
                <a:solidFill>
                  <a:schemeClr val="bg1">
                    <a:lumMod val="95000"/>
                  </a:schemeClr>
                </a:solidFill>
              </a:rPr>
            </a:br>
            <a:br>
              <a:rPr lang="en-ZA" sz="20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ZA" sz="1600" dirty="0">
                <a:solidFill>
                  <a:schemeClr val="bg1">
                    <a:lumMod val="95000"/>
                  </a:schemeClr>
                </a:solidFill>
              </a:rPr>
              <a:t>Shameela Ebrahim 		Jonathon Hanks 	</a:t>
            </a:r>
            <a:br>
              <a:rPr lang="en-ZA" sz="16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ZA" sz="1600" dirty="0">
                <a:solidFill>
                  <a:schemeClr val="bg1">
                    <a:lumMod val="95000"/>
                  </a:schemeClr>
                </a:solidFill>
              </a:rPr>
              <a:t>JSE						Incite	</a:t>
            </a:r>
            <a:br>
              <a:rPr lang="en-ZA" sz="16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ZA" sz="1600" b="0" dirty="0">
                <a:solidFill>
                  <a:schemeClr val="bg1">
                    <a:lumMod val="95000"/>
                  </a:schemeClr>
                </a:solidFill>
              </a:rPr>
              <a:t>shameelae@jse.co.za 	jon@incite.co.za </a:t>
            </a:r>
          </a:p>
        </p:txBody>
      </p:sp>
    </p:spTree>
    <p:extLst>
      <p:ext uri="{BB962C8B-B14F-4D97-AF65-F5344CB8AC3E}">
        <p14:creationId xmlns:p14="http://schemas.microsoft.com/office/powerpoint/2010/main" val="797500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1">
            <a:extLst>
              <a:ext uri="{FF2B5EF4-FFF2-40B4-BE49-F238E27FC236}">
                <a16:creationId xmlns:a16="http://schemas.microsoft.com/office/drawing/2014/main" id="{D68B0B03-59D5-B347-939A-CDE1DB7B5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929" y="-66795"/>
            <a:ext cx="7886700" cy="994172"/>
          </a:xfrm>
        </p:spPr>
        <p:txBody>
          <a:bodyPr>
            <a:normAutofit/>
          </a:bodyPr>
          <a:lstStyle/>
          <a:p>
            <a:r>
              <a:rPr lang="en-ZA" sz="2100" b="1" dirty="0">
                <a:latin typeface="+mn-lt"/>
              </a:rPr>
              <a:t>JSE Sustainability purpose statement</a:t>
            </a:r>
            <a:endParaRPr lang="en-US" sz="2100" b="1" dirty="0">
              <a:latin typeface="+mn-lt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B388228-FCA0-8594-E03E-01ED494B1E07}"/>
              </a:ext>
            </a:extLst>
          </p:cNvPr>
          <p:cNvSpPr/>
          <p:nvPr/>
        </p:nvSpPr>
        <p:spPr>
          <a:xfrm>
            <a:off x="1564267" y="1803069"/>
            <a:ext cx="1985282" cy="21675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64294" indent="-64294" algn="ctr" defTabSz="685800">
              <a:lnSpc>
                <a:spcPct val="150000"/>
              </a:lnSpc>
              <a:defRPr/>
            </a:pPr>
            <a:r>
              <a:rPr lang="en-ZA" sz="825" b="1" i="1" dirty="0">
                <a:solidFill>
                  <a:srgbClr val="505050"/>
                </a:solidFill>
                <a:latin typeface="Calibri" panose="020F0502020204030204"/>
              </a:rPr>
              <a:t>Markets are a powerful force for good in achieving the aims of supporting and driving sustainable value creation.</a:t>
            </a:r>
          </a:p>
          <a:p>
            <a:pPr marL="64294" indent="-64294" algn="ctr" defTabSz="685800">
              <a:lnSpc>
                <a:spcPct val="150000"/>
              </a:lnSpc>
              <a:defRPr/>
            </a:pPr>
            <a:r>
              <a:rPr lang="en-ZA" sz="825" b="1" i="1" dirty="0">
                <a:solidFill>
                  <a:srgbClr val="505050"/>
                </a:solidFill>
                <a:latin typeface="Calibri" panose="020F0502020204030204"/>
              </a:rPr>
              <a:t> </a:t>
            </a:r>
            <a:r>
              <a:rPr lang="en-US" sz="825" b="1" dirty="0">
                <a:solidFill>
                  <a:srgbClr val="505050"/>
                </a:solidFill>
                <a:latin typeface="Calibri" panose="020F0502020204030204"/>
              </a:rPr>
              <a:t>The JSE, as a leader in sustainability in emerging markets, recognises the importance of integrating the long-term perspective into financial markets to reduce socio-economic and physical risks and to contribute to enhanced financial stability and a low carbon economy.</a:t>
            </a:r>
            <a:endParaRPr lang="en-ZA" sz="825" b="1" dirty="0">
              <a:solidFill>
                <a:srgbClr val="505050"/>
              </a:solidFill>
              <a:latin typeface="Calibri" panose="020F0502020204030204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D4E3B39-458C-D704-8591-EFCA215AA7B9}"/>
              </a:ext>
            </a:extLst>
          </p:cNvPr>
          <p:cNvGrpSpPr/>
          <p:nvPr/>
        </p:nvGrpSpPr>
        <p:grpSpPr bwMode="auto">
          <a:xfrm>
            <a:off x="572515" y="1151778"/>
            <a:ext cx="3942335" cy="3391209"/>
            <a:chOff x="2373313" y="1670050"/>
            <a:chExt cx="4416426" cy="4416425"/>
          </a:xfrm>
        </p:grpSpPr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DBA54471-4952-0AFB-91C9-85CF0B1EB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3313" y="1670050"/>
              <a:ext cx="2170113" cy="2171700"/>
            </a:xfrm>
            <a:custGeom>
              <a:avLst/>
              <a:gdLst/>
              <a:ahLst/>
              <a:cxnLst>
                <a:cxn ang="0">
                  <a:pos x="1367" y="0"/>
                </a:cxn>
                <a:cxn ang="0">
                  <a:pos x="1227" y="11"/>
                </a:cxn>
                <a:cxn ang="0">
                  <a:pos x="1094" y="32"/>
                </a:cxn>
                <a:cxn ang="0">
                  <a:pos x="963" y="68"/>
                </a:cxn>
                <a:cxn ang="0">
                  <a:pos x="839" y="114"/>
                </a:cxn>
                <a:cxn ang="0">
                  <a:pos x="720" y="173"/>
                </a:cxn>
                <a:cxn ang="0">
                  <a:pos x="608" y="242"/>
                </a:cxn>
                <a:cxn ang="0">
                  <a:pos x="503" y="320"/>
                </a:cxn>
                <a:cxn ang="0">
                  <a:pos x="407" y="408"/>
                </a:cxn>
                <a:cxn ang="0">
                  <a:pos x="318" y="504"/>
                </a:cxn>
                <a:cxn ang="0">
                  <a:pos x="240" y="609"/>
                </a:cxn>
                <a:cxn ang="0">
                  <a:pos x="171" y="722"/>
                </a:cxn>
                <a:cxn ang="0">
                  <a:pos x="113" y="840"/>
                </a:cxn>
                <a:cxn ang="0">
                  <a:pos x="66" y="965"/>
                </a:cxn>
                <a:cxn ang="0">
                  <a:pos x="32" y="1095"/>
                </a:cxn>
                <a:cxn ang="0">
                  <a:pos x="9" y="1229"/>
                </a:cxn>
                <a:cxn ang="0">
                  <a:pos x="0" y="1368"/>
                </a:cxn>
                <a:cxn ang="0">
                  <a:pos x="351" y="1368"/>
                </a:cxn>
                <a:cxn ang="0">
                  <a:pos x="357" y="1278"/>
                </a:cxn>
                <a:cxn ang="0">
                  <a:pos x="371" y="1190"/>
                </a:cxn>
                <a:cxn ang="0">
                  <a:pos x="392" y="1103"/>
                </a:cxn>
                <a:cxn ang="0">
                  <a:pos x="420" y="1017"/>
                </a:cxn>
                <a:cxn ang="0">
                  <a:pos x="456" y="935"/>
                </a:cxn>
                <a:cxn ang="0">
                  <a:pos x="498" y="857"/>
                </a:cxn>
                <a:cxn ang="0">
                  <a:pos x="548" y="782"/>
                </a:cxn>
                <a:cxn ang="0">
                  <a:pos x="605" y="711"/>
                </a:cxn>
                <a:cxn ang="0">
                  <a:pos x="641" y="671"/>
                </a:cxn>
                <a:cxn ang="0">
                  <a:pos x="722" y="596"/>
                </a:cxn>
                <a:cxn ang="0">
                  <a:pos x="807" y="530"/>
                </a:cxn>
                <a:cxn ang="0">
                  <a:pos x="900" y="474"/>
                </a:cxn>
                <a:cxn ang="0">
                  <a:pos x="996" y="429"/>
                </a:cxn>
                <a:cxn ang="0">
                  <a:pos x="1098" y="393"/>
                </a:cxn>
                <a:cxn ang="0">
                  <a:pos x="1203" y="368"/>
                </a:cxn>
                <a:cxn ang="0">
                  <a:pos x="1311" y="354"/>
                </a:cxn>
                <a:cxn ang="0">
                  <a:pos x="1367" y="0"/>
                </a:cxn>
              </a:cxnLst>
              <a:rect l="0" t="0" r="r" b="b"/>
              <a:pathLst>
                <a:path w="1367" h="1368">
                  <a:moveTo>
                    <a:pt x="1367" y="0"/>
                  </a:moveTo>
                  <a:lnTo>
                    <a:pt x="1367" y="0"/>
                  </a:lnTo>
                  <a:lnTo>
                    <a:pt x="1296" y="3"/>
                  </a:lnTo>
                  <a:lnTo>
                    <a:pt x="1227" y="11"/>
                  </a:lnTo>
                  <a:lnTo>
                    <a:pt x="1160" y="20"/>
                  </a:lnTo>
                  <a:lnTo>
                    <a:pt x="1094" y="32"/>
                  </a:lnTo>
                  <a:lnTo>
                    <a:pt x="1028" y="48"/>
                  </a:lnTo>
                  <a:lnTo>
                    <a:pt x="963" y="68"/>
                  </a:lnTo>
                  <a:lnTo>
                    <a:pt x="900" y="90"/>
                  </a:lnTo>
                  <a:lnTo>
                    <a:pt x="839" y="114"/>
                  </a:lnTo>
                  <a:lnTo>
                    <a:pt x="779" y="143"/>
                  </a:lnTo>
                  <a:lnTo>
                    <a:pt x="720" y="173"/>
                  </a:lnTo>
                  <a:lnTo>
                    <a:pt x="663" y="206"/>
                  </a:lnTo>
                  <a:lnTo>
                    <a:pt x="608" y="242"/>
                  </a:lnTo>
                  <a:lnTo>
                    <a:pt x="555" y="279"/>
                  </a:lnTo>
                  <a:lnTo>
                    <a:pt x="503" y="320"/>
                  </a:lnTo>
                  <a:lnTo>
                    <a:pt x="455" y="363"/>
                  </a:lnTo>
                  <a:lnTo>
                    <a:pt x="407" y="408"/>
                  </a:lnTo>
                  <a:lnTo>
                    <a:pt x="362" y="455"/>
                  </a:lnTo>
                  <a:lnTo>
                    <a:pt x="318" y="504"/>
                  </a:lnTo>
                  <a:lnTo>
                    <a:pt x="278" y="557"/>
                  </a:lnTo>
                  <a:lnTo>
                    <a:pt x="240" y="609"/>
                  </a:lnTo>
                  <a:lnTo>
                    <a:pt x="204" y="665"/>
                  </a:lnTo>
                  <a:lnTo>
                    <a:pt x="171" y="722"/>
                  </a:lnTo>
                  <a:lnTo>
                    <a:pt x="141" y="780"/>
                  </a:lnTo>
                  <a:lnTo>
                    <a:pt x="113" y="840"/>
                  </a:lnTo>
                  <a:lnTo>
                    <a:pt x="89" y="902"/>
                  </a:lnTo>
                  <a:lnTo>
                    <a:pt x="66" y="965"/>
                  </a:lnTo>
                  <a:lnTo>
                    <a:pt x="47" y="1029"/>
                  </a:lnTo>
                  <a:lnTo>
                    <a:pt x="32" y="1095"/>
                  </a:lnTo>
                  <a:lnTo>
                    <a:pt x="18" y="1161"/>
                  </a:lnTo>
                  <a:lnTo>
                    <a:pt x="9" y="1229"/>
                  </a:lnTo>
                  <a:lnTo>
                    <a:pt x="3" y="1298"/>
                  </a:lnTo>
                  <a:lnTo>
                    <a:pt x="0" y="1368"/>
                  </a:lnTo>
                  <a:lnTo>
                    <a:pt x="351" y="1368"/>
                  </a:lnTo>
                  <a:lnTo>
                    <a:pt x="351" y="1368"/>
                  </a:lnTo>
                  <a:lnTo>
                    <a:pt x="354" y="1323"/>
                  </a:lnTo>
                  <a:lnTo>
                    <a:pt x="357" y="1278"/>
                  </a:lnTo>
                  <a:lnTo>
                    <a:pt x="363" y="1233"/>
                  </a:lnTo>
                  <a:lnTo>
                    <a:pt x="371" y="1190"/>
                  </a:lnTo>
                  <a:lnTo>
                    <a:pt x="381" y="1145"/>
                  </a:lnTo>
                  <a:lnTo>
                    <a:pt x="392" y="1103"/>
                  </a:lnTo>
                  <a:lnTo>
                    <a:pt x="405" y="1059"/>
                  </a:lnTo>
                  <a:lnTo>
                    <a:pt x="420" y="1017"/>
                  </a:lnTo>
                  <a:lnTo>
                    <a:pt x="437" y="975"/>
                  </a:lnTo>
                  <a:lnTo>
                    <a:pt x="456" y="935"/>
                  </a:lnTo>
                  <a:lnTo>
                    <a:pt x="477" y="896"/>
                  </a:lnTo>
                  <a:lnTo>
                    <a:pt x="498" y="857"/>
                  </a:lnTo>
                  <a:lnTo>
                    <a:pt x="522" y="819"/>
                  </a:lnTo>
                  <a:lnTo>
                    <a:pt x="548" y="782"/>
                  </a:lnTo>
                  <a:lnTo>
                    <a:pt x="575" y="746"/>
                  </a:lnTo>
                  <a:lnTo>
                    <a:pt x="605" y="711"/>
                  </a:lnTo>
                  <a:lnTo>
                    <a:pt x="605" y="711"/>
                  </a:lnTo>
                  <a:lnTo>
                    <a:pt x="641" y="671"/>
                  </a:lnTo>
                  <a:lnTo>
                    <a:pt x="680" y="632"/>
                  </a:lnTo>
                  <a:lnTo>
                    <a:pt x="722" y="596"/>
                  </a:lnTo>
                  <a:lnTo>
                    <a:pt x="764" y="561"/>
                  </a:lnTo>
                  <a:lnTo>
                    <a:pt x="807" y="530"/>
                  </a:lnTo>
                  <a:lnTo>
                    <a:pt x="852" y="501"/>
                  </a:lnTo>
                  <a:lnTo>
                    <a:pt x="900" y="474"/>
                  </a:lnTo>
                  <a:lnTo>
                    <a:pt x="948" y="450"/>
                  </a:lnTo>
                  <a:lnTo>
                    <a:pt x="996" y="429"/>
                  </a:lnTo>
                  <a:lnTo>
                    <a:pt x="1047" y="410"/>
                  </a:lnTo>
                  <a:lnTo>
                    <a:pt x="1098" y="393"/>
                  </a:lnTo>
                  <a:lnTo>
                    <a:pt x="1151" y="380"/>
                  </a:lnTo>
                  <a:lnTo>
                    <a:pt x="1203" y="368"/>
                  </a:lnTo>
                  <a:lnTo>
                    <a:pt x="1257" y="360"/>
                  </a:lnTo>
                  <a:lnTo>
                    <a:pt x="1311" y="354"/>
                  </a:lnTo>
                  <a:lnTo>
                    <a:pt x="1367" y="351"/>
                  </a:lnTo>
                  <a:lnTo>
                    <a:pt x="1367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en-US" sz="1050" dirty="0">
                <a:solidFill>
                  <a:srgbClr val="282828"/>
                </a:solidFill>
                <a:latin typeface="Calibri" panose="020F0502020204030204"/>
              </a:endParaRPr>
            </a:p>
          </p:txBody>
        </p:sp>
        <p:sp>
          <p:nvSpPr>
            <p:cNvPr id="72" name="Freeform 7">
              <a:extLst>
                <a:ext uri="{FF2B5EF4-FFF2-40B4-BE49-F238E27FC236}">
                  <a16:creationId xmlns:a16="http://schemas.microsoft.com/office/drawing/2014/main" id="{0607D865-C34C-05B4-68C4-C83DD7046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101" y="1670050"/>
              <a:ext cx="2179638" cy="2171700"/>
            </a:xfrm>
            <a:custGeom>
              <a:avLst/>
              <a:gdLst/>
              <a:ahLst/>
              <a:cxnLst>
                <a:cxn ang="0">
                  <a:pos x="0" y="351"/>
                </a:cxn>
                <a:cxn ang="0">
                  <a:pos x="56" y="354"/>
                </a:cxn>
                <a:cxn ang="0">
                  <a:pos x="164" y="368"/>
                </a:cxn>
                <a:cxn ang="0">
                  <a:pos x="270" y="392"/>
                </a:cxn>
                <a:cxn ang="0">
                  <a:pos x="372" y="428"/>
                </a:cxn>
                <a:cxn ang="0">
                  <a:pos x="470" y="473"/>
                </a:cxn>
                <a:cxn ang="0">
                  <a:pos x="563" y="530"/>
                </a:cxn>
                <a:cxn ang="0">
                  <a:pos x="650" y="594"/>
                </a:cxn>
                <a:cxn ang="0">
                  <a:pos x="731" y="669"/>
                </a:cxn>
                <a:cxn ang="0">
                  <a:pos x="768" y="711"/>
                </a:cxn>
                <a:cxn ang="0">
                  <a:pos x="824" y="782"/>
                </a:cxn>
                <a:cxn ang="0">
                  <a:pos x="873" y="857"/>
                </a:cxn>
                <a:cxn ang="0">
                  <a:pos x="917" y="935"/>
                </a:cxn>
                <a:cxn ang="0">
                  <a:pos x="951" y="1017"/>
                </a:cxn>
                <a:cxn ang="0">
                  <a:pos x="980" y="1103"/>
                </a:cxn>
                <a:cxn ang="0">
                  <a:pos x="1001" y="1190"/>
                </a:cxn>
                <a:cxn ang="0">
                  <a:pos x="1014" y="1278"/>
                </a:cxn>
                <a:cxn ang="0">
                  <a:pos x="1020" y="1368"/>
                </a:cxn>
                <a:cxn ang="0">
                  <a:pos x="1373" y="1368"/>
                </a:cxn>
                <a:cxn ang="0">
                  <a:pos x="1364" y="1229"/>
                </a:cxn>
                <a:cxn ang="0">
                  <a:pos x="1341" y="1094"/>
                </a:cxn>
                <a:cxn ang="0">
                  <a:pos x="1305" y="963"/>
                </a:cxn>
                <a:cxn ang="0">
                  <a:pos x="1259" y="839"/>
                </a:cxn>
                <a:cxn ang="0">
                  <a:pos x="1200" y="720"/>
                </a:cxn>
                <a:cxn ang="0">
                  <a:pos x="1131" y="608"/>
                </a:cxn>
                <a:cxn ang="0">
                  <a:pos x="1052" y="503"/>
                </a:cxn>
                <a:cxn ang="0">
                  <a:pos x="963" y="407"/>
                </a:cxn>
                <a:cxn ang="0">
                  <a:pos x="866" y="318"/>
                </a:cxn>
                <a:cxn ang="0">
                  <a:pos x="761" y="239"/>
                </a:cxn>
                <a:cxn ang="0">
                  <a:pos x="648" y="171"/>
                </a:cxn>
                <a:cxn ang="0">
                  <a:pos x="530" y="113"/>
                </a:cxn>
                <a:cxn ang="0">
                  <a:pos x="405" y="66"/>
                </a:cxn>
                <a:cxn ang="0">
                  <a:pos x="275" y="32"/>
                </a:cxn>
                <a:cxn ang="0">
                  <a:pos x="140" y="9"/>
                </a:cxn>
                <a:cxn ang="0">
                  <a:pos x="0" y="0"/>
                </a:cxn>
              </a:cxnLst>
              <a:rect l="0" t="0" r="r" b="b"/>
              <a:pathLst>
                <a:path w="1373" h="1368">
                  <a:moveTo>
                    <a:pt x="0" y="0"/>
                  </a:moveTo>
                  <a:lnTo>
                    <a:pt x="0" y="351"/>
                  </a:lnTo>
                  <a:lnTo>
                    <a:pt x="0" y="351"/>
                  </a:lnTo>
                  <a:lnTo>
                    <a:pt x="56" y="354"/>
                  </a:lnTo>
                  <a:lnTo>
                    <a:pt x="110" y="359"/>
                  </a:lnTo>
                  <a:lnTo>
                    <a:pt x="164" y="368"/>
                  </a:lnTo>
                  <a:lnTo>
                    <a:pt x="218" y="378"/>
                  </a:lnTo>
                  <a:lnTo>
                    <a:pt x="270" y="392"/>
                  </a:lnTo>
                  <a:lnTo>
                    <a:pt x="321" y="408"/>
                  </a:lnTo>
                  <a:lnTo>
                    <a:pt x="372" y="428"/>
                  </a:lnTo>
                  <a:lnTo>
                    <a:pt x="422" y="449"/>
                  </a:lnTo>
                  <a:lnTo>
                    <a:pt x="470" y="473"/>
                  </a:lnTo>
                  <a:lnTo>
                    <a:pt x="518" y="500"/>
                  </a:lnTo>
                  <a:lnTo>
                    <a:pt x="563" y="530"/>
                  </a:lnTo>
                  <a:lnTo>
                    <a:pt x="608" y="561"/>
                  </a:lnTo>
                  <a:lnTo>
                    <a:pt x="650" y="594"/>
                  </a:lnTo>
                  <a:lnTo>
                    <a:pt x="692" y="632"/>
                  </a:lnTo>
                  <a:lnTo>
                    <a:pt x="731" y="669"/>
                  </a:lnTo>
                  <a:lnTo>
                    <a:pt x="768" y="711"/>
                  </a:lnTo>
                  <a:lnTo>
                    <a:pt x="768" y="711"/>
                  </a:lnTo>
                  <a:lnTo>
                    <a:pt x="797" y="746"/>
                  </a:lnTo>
                  <a:lnTo>
                    <a:pt x="824" y="782"/>
                  </a:lnTo>
                  <a:lnTo>
                    <a:pt x="849" y="819"/>
                  </a:lnTo>
                  <a:lnTo>
                    <a:pt x="873" y="857"/>
                  </a:lnTo>
                  <a:lnTo>
                    <a:pt x="896" y="896"/>
                  </a:lnTo>
                  <a:lnTo>
                    <a:pt x="917" y="935"/>
                  </a:lnTo>
                  <a:lnTo>
                    <a:pt x="935" y="975"/>
                  </a:lnTo>
                  <a:lnTo>
                    <a:pt x="951" y="1017"/>
                  </a:lnTo>
                  <a:lnTo>
                    <a:pt x="966" y="1059"/>
                  </a:lnTo>
                  <a:lnTo>
                    <a:pt x="980" y="1103"/>
                  </a:lnTo>
                  <a:lnTo>
                    <a:pt x="992" y="1145"/>
                  </a:lnTo>
                  <a:lnTo>
                    <a:pt x="1001" y="1190"/>
                  </a:lnTo>
                  <a:lnTo>
                    <a:pt x="1008" y="1233"/>
                  </a:lnTo>
                  <a:lnTo>
                    <a:pt x="1014" y="1278"/>
                  </a:lnTo>
                  <a:lnTo>
                    <a:pt x="1019" y="1323"/>
                  </a:lnTo>
                  <a:lnTo>
                    <a:pt x="1020" y="1368"/>
                  </a:lnTo>
                  <a:lnTo>
                    <a:pt x="1373" y="1368"/>
                  </a:lnTo>
                  <a:lnTo>
                    <a:pt x="1373" y="1368"/>
                  </a:lnTo>
                  <a:lnTo>
                    <a:pt x="1370" y="1298"/>
                  </a:lnTo>
                  <a:lnTo>
                    <a:pt x="1364" y="1229"/>
                  </a:lnTo>
                  <a:lnTo>
                    <a:pt x="1353" y="1161"/>
                  </a:lnTo>
                  <a:lnTo>
                    <a:pt x="1341" y="1094"/>
                  </a:lnTo>
                  <a:lnTo>
                    <a:pt x="1325" y="1028"/>
                  </a:lnTo>
                  <a:lnTo>
                    <a:pt x="1305" y="963"/>
                  </a:lnTo>
                  <a:lnTo>
                    <a:pt x="1283" y="900"/>
                  </a:lnTo>
                  <a:lnTo>
                    <a:pt x="1259" y="839"/>
                  </a:lnTo>
                  <a:lnTo>
                    <a:pt x="1230" y="779"/>
                  </a:lnTo>
                  <a:lnTo>
                    <a:pt x="1200" y="720"/>
                  </a:lnTo>
                  <a:lnTo>
                    <a:pt x="1167" y="663"/>
                  </a:lnTo>
                  <a:lnTo>
                    <a:pt x="1131" y="608"/>
                  </a:lnTo>
                  <a:lnTo>
                    <a:pt x="1092" y="554"/>
                  </a:lnTo>
                  <a:lnTo>
                    <a:pt x="1052" y="503"/>
                  </a:lnTo>
                  <a:lnTo>
                    <a:pt x="1008" y="453"/>
                  </a:lnTo>
                  <a:lnTo>
                    <a:pt x="963" y="407"/>
                  </a:lnTo>
                  <a:lnTo>
                    <a:pt x="917" y="362"/>
                  </a:lnTo>
                  <a:lnTo>
                    <a:pt x="866" y="318"/>
                  </a:lnTo>
                  <a:lnTo>
                    <a:pt x="815" y="278"/>
                  </a:lnTo>
                  <a:lnTo>
                    <a:pt x="761" y="239"/>
                  </a:lnTo>
                  <a:lnTo>
                    <a:pt x="707" y="204"/>
                  </a:lnTo>
                  <a:lnTo>
                    <a:pt x="648" y="171"/>
                  </a:lnTo>
                  <a:lnTo>
                    <a:pt x="590" y="140"/>
                  </a:lnTo>
                  <a:lnTo>
                    <a:pt x="530" y="113"/>
                  </a:lnTo>
                  <a:lnTo>
                    <a:pt x="468" y="87"/>
                  </a:lnTo>
                  <a:lnTo>
                    <a:pt x="405" y="66"/>
                  </a:lnTo>
                  <a:lnTo>
                    <a:pt x="341" y="47"/>
                  </a:lnTo>
                  <a:lnTo>
                    <a:pt x="275" y="32"/>
                  </a:lnTo>
                  <a:lnTo>
                    <a:pt x="207" y="18"/>
                  </a:lnTo>
                  <a:lnTo>
                    <a:pt x="140" y="9"/>
                  </a:lnTo>
                  <a:lnTo>
                    <a:pt x="69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en-US" sz="1050">
                <a:solidFill>
                  <a:srgbClr val="282828"/>
                </a:solidFill>
                <a:latin typeface="Calibri" panose="020F0502020204030204"/>
              </a:endParaRPr>
            </a:p>
          </p:txBody>
        </p:sp>
        <p:sp>
          <p:nvSpPr>
            <p:cNvPr id="77" name="Freeform 12">
              <a:extLst>
                <a:ext uri="{FF2B5EF4-FFF2-40B4-BE49-F238E27FC236}">
                  <a16:creationId xmlns:a16="http://schemas.microsoft.com/office/drawing/2014/main" id="{14963091-6F23-0C8C-4862-2C8DF2504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3313" y="3911600"/>
              <a:ext cx="2170113" cy="2174875"/>
            </a:xfrm>
            <a:custGeom>
              <a:avLst/>
              <a:gdLst/>
              <a:ahLst/>
              <a:cxnLst>
                <a:cxn ang="0">
                  <a:pos x="1367" y="1017"/>
                </a:cxn>
                <a:cxn ang="0">
                  <a:pos x="1263" y="1010"/>
                </a:cxn>
                <a:cxn ang="0">
                  <a:pos x="1164" y="993"/>
                </a:cxn>
                <a:cxn ang="0">
                  <a:pos x="1068" y="966"/>
                </a:cxn>
                <a:cxn ang="0">
                  <a:pos x="975" y="932"/>
                </a:cxn>
                <a:cxn ang="0">
                  <a:pos x="888" y="888"/>
                </a:cxn>
                <a:cxn ang="0">
                  <a:pos x="804" y="836"/>
                </a:cxn>
                <a:cxn ang="0">
                  <a:pos x="728" y="777"/>
                </a:cxn>
                <a:cxn ang="0">
                  <a:pos x="656" y="713"/>
                </a:cxn>
                <a:cxn ang="0">
                  <a:pos x="590" y="641"/>
                </a:cxn>
                <a:cxn ang="0">
                  <a:pos x="531" y="563"/>
                </a:cxn>
                <a:cxn ang="0">
                  <a:pos x="480" y="480"/>
                </a:cxn>
                <a:cxn ang="0">
                  <a:pos x="437" y="392"/>
                </a:cxn>
                <a:cxn ang="0">
                  <a:pos x="402" y="300"/>
                </a:cxn>
                <a:cxn ang="0">
                  <a:pos x="375" y="203"/>
                </a:cxn>
                <a:cxn ang="0">
                  <a:pos x="359" y="104"/>
                </a:cxn>
                <a:cxn ang="0">
                  <a:pos x="35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140"/>
                </a:cxn>
                <a:cxn ang="0">
                  <a:pos x="30" y="275"/>
                </a:cxn>
                <a:cxn ang="0">
                  <a:pos x="66" y="405"/>
                </a:cxn>
                <a:cxn ang="0">
                  <a:pos x="113" y="530"/>
                </a:cxn>
                <a:cxn ang="0">
                  <a:pos x="171" y="648"/>
                </a:cxn>
                <a:cxn ang="0">
                  <a:pos x="239" y="761"/>
                </a:cxn>
                <a:cxn ang="0">
                  <a:pos x="318" y="866"/>
                </a:cxn>
                <a:cxn ang="0">
                  <a:pos x="405" y="962"/>
                </a:cxn>
                <a:cxn ang="0">
                  <a:pos x="503" y="1050"/>
                </a:cxn>
                <a:cxn ang="0">
                  <a:pos x="608" y="1130"/>
                </a:cxn>
                <a:cxn ang="0">
                  <a:pos x="719" y="1199"/>
                </a:cxn>
                <a:cxn ang="0">
                  <a:pos x="837" y="1257"/>
                </a:cxn>
                <a:cxn ang="0">
                  <a:pos x="963" y="1304"/>
                </a:cxn>
                <a:cxn ang="0">
                  <a:pos x="1092" y="1338"/>
                </a:cxn>
                <a:cxn ang="0">
                  <a:pos x="1227" y="1361"/>
                </a:cxn>
                <a:cxn ang="0">
                  <a:pos x="1367" y="1370"/>
                </a:cxn>
              </a:cxnLst>
              <a:rect l="0" t="0" r="r" b="b"/>
              <a:pathLst>
                <a:path w="1367" h="1370">
                  <a:moveTo>
                    <a:pt x="1367" y="1017"/>
                  </a:moveTo>
                  <a:lnTo>
                    <a:pt x="1367" y="1017"/>
                  </a:lnTo>
                  <a:lnTo>
                    <a:pt x="1314" y="1014"/>
                  </a:lnTo>
                  <a:lnTo>
                    <a:pt x="1263" y="1010"/>
                  </a:lnTo>
                  <a:lnTo>
                    <a:pt x="1214" y="1002"/>
                  </a:lnTo>
                  <a:lnTo>
                    <a:pt x="1164" y="993"/>
                  </a:lnTo>
                  <a:lnTo>
                    <a:pt x="1115" y="981"/>
                  </a:lnTo>
                  <a:lnTo>
                    <a:pt x="1068" y="966"/>
                  </a:lnTo>
                  <a:lnTo>
                    <a:pt x="1022" y="950"/>
                  </a:lnTo>
                  <a:lnTo>
                    <a:pt x="975" y="932"/>
                  </a:lnTo>
                  <a:lnTo>
                    <a:pt x="932" y="911"/>
                  </a:lnTo>
                  <a:lnTo>
                    <a:pt x="888" y="888"/>
                  </a:lnTo>
                  <a:lnTo>
                    <a:pt x="846" y="863"/>
                  </a:lnTo>
                  <a:lnTo>
                    <a:pt x="804" y="836"/>
                  </a:lnTo>
                  <a:lnTo>
                    <a:pt x="765" y="807"/>
                  </a:lnTo>
                  <a:lnTo>
                    <a:pt x="728" y="777"/>
                  </a:lnTo>
                  <a:lnTo>
                    <a:pt x="690" y="746"/>
                  </a:lnTo>
                  <a:lnTo>
                    <a:pt x="656" y="713"/>
                  </a:lnTo>
                  <a:lnTo>
                    <a:pt x="623" y="677"/>
                  </a:lnTo>
                  <a:lnTo>
                    <a:pt x="590" y="641"/>
                  </a:lnTo>
                  <a:lnTo>
                    <a:pt x="560" y="602"/>
                  </a:lnTo>
                  <a:lnTo>
                    <a:pt x="531" y="563"/>
                  </a:lnTo>
                  <a:lnTo>
                    <a:pt x="506" y="522"/>
                  </a:lnTo>
                  <a:lnTo>
                    <a:pt x="480" y="480"/>
                  </a:lnTo>
                  <a:lnTo>
                    <a:pt x="458" y="437"/>
                  </a:lnTo>
                  <a:lnTo>
                    <a:pt x="437" y="392"/>
                  </a:lnTo>
                  <a:lnTo>
                    <a:pt x="419" y="347"/>
                  </a:lnTo>
                  <a:lnTo>
                    <a:pt x="402" y="300"/>
                  </a:lnTo>
                  <a:lnTo>
                    <a:pt x="387" y="252"/>
                  </a:lnTo>
                  <a:lnTo>
                    <a:pt x="375" y="203"/>
                  </a:lnTo>
                  <a:lnTo>
                    <a:pt x="366" y="153"/>
                  </a:lnTo>
                  <a:lnTo>
                    <a:pt x="359" y="104"/>
                  </a:lnTo>
                  <a:lnTo>
                    <a:pt x="354" y="53"/>
                  </a:lnTo>
                  <a:lnTo>
                    <a:pt x="351" y="0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71"/>
                  </a:lnTo>
                  <a:lnTo>
                    <a:pt x="9" y="140"/>
                  </a:lnTo>
                  <a:lnTo>
                    <a:pt x="18" y="207"/>
                  </a:lnTo>
                  <a:lnTo>
                    <a:pt x="30" y="275"/>
                  </a:lnTo>
                  <a:lnTo>
                    <a:pt x="47" y="341"/>
                  </a:lnTo>
                  <a:lnTo>
                    <a:pt x="66" y="405"/>
                  </a:lnTo>
                  <a:lnTo>
                    <a:pt x="87" y="468"/>
                  </a:lnTo>
                  <a:lnTo>
                    <a:pt x="113" y="530"/>
                  </a:lnTo>
                  <a:lnTo>
                    <a:pt x="140" y="590"/>
                  </a:lnTo>
                  <a:lnTo>
                    <a:pt x="171" y="648"/>
                  </a:lnTo>
                  <a:lnTo>
                    <a:pt x="204" y="705"/>
                  </a:lnTo>
                  <a:lnTo>
                    <a:pt x="239" y="761"/>
                  </a:lnTo>
                  <a:lnTo>
                    <a:pt x="278" y="813"/>
                  </a:lnTo>
                  <a:lnTo>
                    <a:pt x="318" y="866"/>
                  </a:lnTo>
                  <a:lnTo>
                    <a:pt x="360" y="915"/>
                  </a:lnTo>
                  <a:lnTo>
                    <a:pt x="405" y="962"/>
                  </a:lnTo>
                  <a:lnTo>
                    <a:pt x="453" y="1008"/>
                  </a:lnTo>
                  <a:lnTo>
                    <a:pt x="503" y="1050"/>
                  </a:lnTo>
                  <a:lnTo>
                    <a:pt x="554" y="1091"/>
                  </a:lnTo>
                  <a:lnTo>
                    <a:pt x="608" y="1130"/>
                  </a:lnTo>
                  <a:lnTo>
                    <a:pt x="662" y="1166"/>
                  </a:lnTo>
                  <a:lnTo>
                    <a:pt x="719" y="1199"/>
                  </a:lnTo>
                  <a:lnTo>
                    <a:pt x="777" y="1229"/>
                  </a:lnTo>
                  <a:lnTo>
                    <a:pt x="837" y="1257"/>
                  </a:lnTo>
                  <a:lnTo>
                    <a:pt x="900" y="1281"/>
                  </a:lnTo>
                  <a:lnTo>
                    <a:pt x="963" y="1304"/>
                  </a:lnTo>
                  <a:lnTo>
                    <a:pt x="1028" y="1323"/>
                  </a:lnTo>
                  <a:lnTo>
                    <a:pt x="1092" y="1338"/>
                  </a:lnTo>
                  <a:lnTo>
                    <a:pt x="1160" y="1352"/>
                  </a:lnTo>
                  <a:lnTo>
                    <a:pt x="1227" y="1361"/>
                  </a:lnTo>
                  <a:lnTo>
                    <a:pt x="1296" y="1367"/>
                  </a:lnTo>
                  <a:lnTo>
                    <a:pt x="1367" y="1370"/>
                  </a:lnTo>
                  <a:lnTo>
                    <a:pt x="1367" y="1017"/>
                  </a:lnTo>
                  <a:close/>
                </a:path>
              </a:pathLst>
            </a:custGeom>
            <a:solidFill>
              <a:srgbClr val="FF004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en-US" sz="1050">
                <a:solidFill>
                  <a:srgbClr val="282828"/>
                </a:solidFill>
                <a:latin typeface="Calibri" panose="020F0502020204030204"/>
              </a:endParaRPr>
            </a:p>
          </p:txBody>
        </p:sp>
        <p:sp>
          <p:nvSpPr>
            <p:cNvPr id="78" name="Freeform 13">
              <a:extLst>
                <a:ext uri="{FF2B5EF4-FFF2-40B4-BE49-F238E27FC236}">
                  <a16:creationId xmlns:a16="http://schemas.microsoft.com/office/drawing/2014/main" id="{E146B5F7-E0E2-09B7-A0EB-4955DE52D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101" y="3911600"/>
              <a:ext cx="2179638" cy="2174875"/>
            </a:xfrm>
            <a:custGeom>
              <a:avLst/>
              <a:gdLst/>
              <a:ahLst/>
              <a:cxnLst>
                <a:cxn ang="0">
                  <a:pos x="1020" y="0"/>
                </a:cxn>
                <a:cxn ang="0">
                  <a:pos x="1013" y="104"/>
                </a:cxn>
                <a:cxn ang="0">
                  <a:pos x="996" y="204"/>
                </a:cxn>
                <a:cxn ang="0">
                  <a:pos x="969" y="300"/>
                </a:cxn>
                <a:cxn ang="0">
                  <a:pos x="935" y="393"/>
                </a:cxn>
                <a:cxn ang="0">
                  <a:pos x="891" y="482"/>
                </a:cxn>
                <a:cxn ang="0">
                  <a:pos x="839" y="564"/>
                </a:cxn>
                <a:cxn ang="0">
                  <a:pos x="780" y="642"/>
                </a:cxn>
                <a:cxn ang="0">
                  <a:pos x="714" y="714"/>
                </a:cxn>
                <a:cxn ang="0">
                  <a:pos x="642" y="780"/>
                </a:cxn>
                <a:cxn ang="0">
                  <a:pos x="564" y="839"/>
                </a:cxn>
                <a:cxn ang="0">
                  <a:pos x="482" y="890"/>
                </a:cxn>
                <a:cxn ang="0">
                  <a:pos x="393" y="933"/>
                </a:cxn>
                <a:cxn ang="0">
                  <a:pos x="300" y="968"/>
                </a:cxn>
                <a:cxn ang="0">
                  <a:pos x="203" y="993"/>
                </a:cxn>
                <a:cxn ang="0">
                  <a:pos x="104" y="1010"/>
                </a:cxn>
                <a:cxn ang="0">
                  <a:pos x="0" y="1017"/>
                </a:cxn>
                <a:cxn ang="0">
                  <a:pos x="0" y="1370"/>
                </a:cxn>
                <a:cxn ang="0">
                  <a:pos x="140" y="1362"/>
                </a:cxn>
                <a:cxn ang="0">
                  <a:pos x="275" y="1340"/>
                </a:cxn>
                <a:cxn ang="0">
                  <a:pos x="405" y="1305"/>
                </a:cxn>
                <a:cxn ang="0">
                  <a:pos x="530" y="1259"/>
                </a:cxn>
                <a:cxn ang="0">
                  <a:pos x="650" y="1200"/>
                </a:cxn>
                <a:cxn ang="0">
                  <a:pos x="762" y="1131"/>
                </a:cxn>
                <a:cxn ang="0">
                  <a:pos x="867" y="1052"/>
                </a:cxn>
                <a:cxn ang="0">
                  <a:pos x="965" y="965"/>
                </a:cxn>
                <a:cxn ang="0">
                  <a:pos x="1053" y="867"/>
                </a:cxn>
                <a:cxn ang="0">
                  <a:pos x="1131" y="762"/>
                </a:cxn>
                <a:cxn ang="0">
                  <a:pos x="1200" y="650"/>
                </a:cxn>
                <a:cxn ang="0">
                  <a:pos x="1259" y="531"/>
                </a:cxn>
                <a:cxn ang="0">
                  <a:pos x="1307" y="405"/>
                </a:cxn>
                <a:cxn ang="0">
                  <a:pos x="1341" y="275"/>
                </a:cxn>
                <a:cxn ang="0">
                  <a:pos x="1364" y="140"/>
                </a:cxn>
                <a:cxn ang="0">
                  <a:pos x="1373" y="0"/>
                </a:cxn>
              </a:cxnLst>
              <a:rect l="0" t="0" r="r" b="b"/>
              <a:pathLst>
                <a:path w="1373" h="1370">
                  <a:moveTo>
                    <a:pt x="1020" y="0"/>
                  </a:moveTo>
                  <a:lnTo>
                    <a:pt x="1020" y="0"/>
                  </a:lnTo>
                  <a:lnTo>
                    <a:pt x="1019" y="53"/>
                  </a:lnTo>
                  <a:lnTo>
                    <a:pt x="1013" y="104"/>
                  </a:lnTo>
                  <a:lnTo>
                    <a:pt x="1005" y="155"/>
                  </a:lnTo>
                  <a:lnTo>
                    <a:pt x="996" y="204"/>
                  </a:lnTo>
                  <a:lnTo>
                    <a:pt x="984" y="252"/>
                  </a:lnTo>
                  <a:lnTo>
                    <a:pt x="969" y="300"/>
                  </a:lnTo>
                  <a:lnTo>
                    <a:pt x="953" y="347"/>
                  </a:lnTo>
                  <a:lnTo>
                    <a:pt x="935" y="393"/>
                  </a:lnTo>
                  <a:lnTo>
                    <a:pt x="914" y="438"/>
                  </a:lnTo>
                  <a:lnTo>
                    <a:pt x="891" y="482"/>
                  </a:lnTo>
                  <a:lnTo>
                    <a:pt x="866" y="524"/>
                  </a:lnTo>
                  <a:lnTo>
                    <a:pt x="839" y="564"/>
                  </a:lnTo>
                  <a:lnTo>
                    <a:pt x="810" y="605"/>
                  </a:lnTo>
                  <a:lnTo>
                    <a:pt x="780" y="642"/>
                  </a:lnTo>
                  <a:lnTo>
                    <a:pt x="749" y="680"/>
                  </a:lnTo>
                  <a:lnTo>
                    <a:pt x="714" y="714"/>
                  </a:lnTo>
                  <a:lnTo>
                    <a:pt x="680" y="747"/>
                  </a:lnTo>
                  <a:lnTo>
                    <a:pt x="642" y="780"/>
                  </a:lnTo>
                  <a:lnTo>
                    <a:pt x="605" y="810"/>
                  </a:lnTo>
                  <a:lnTo>
                    <a:pt x="564" y="839"/>
                  </a:lnTo>
                  <a:lnTo>
                    <a:pt x="524" y="864"/>
                  </a:lnTo>
                  <a:lnTo>
                    <a:pt x="482" y="890"/>
                  </a:lnTo>
                  <a:lnTo>
                    <a:pt x="438" y="912"/>
                  </a:lnTo>
                  <a:lnTo>
                    <a:pt x="393" y="933"/>
                  </a:lnTo>
                  <a:lnTo>
                    <a:pt x="347" y="951"/>
                  </a:lnTo>
                  <a:lnTo>
                    <a:pt x="300" y="968"/>
                  </a:lnTo>
                  <a:lnTo>
                    <a:pt x="252" y="981"/>
                  </a:lnTo>
                  <a:lnTo>
                    <a:pt x="203" y="993"/>
                  </a:lnTo>
                  <a:lnTo>
                    <a:pt x="153" y="1004"/>
                  </a:lnTo>
                  <a:lnTo>
                    <a:pt x="104" y="1010"/>
                  </a:lnTo>
                  <a:lnTo>
                    <a:pt x="51" y="1016"/>
                  </a:lnTo>
                  <a:lnTo>
                    <a:pt x="0" y="1017"/>
                  </a:lnTo>
                  <a:lnTo>
                    <a:pt x="0" y="1370"/>
                  </a:lnTo>
                  <a:lnTo>
                    <a:pt x="0" y="1370"/>
                  </a:lnTo>
                  <a:lnTo>
                    <a:pt x="71" y="1368"/>
                  </a:lnTo>
                  <a:lnTo>
                    <a:pt x="140" y="1362"/>
                  </a:lnTo>
                  <a:lnTo>
                    <a:pt x="207" y="1352"/>
                  </a:lnTo>
                  <a:lnTo>
                    <a:pt x="275" y="1340"/>
                  </a:lnTo>
                  <a:lnTo>
                    <a:pt x="341" y="1323"/>
                  </a:lnTo>
                  <a:lnTo>
                    <a:pt x="405" y="1305"/>
                  </a:lnTo>
                  <a:lnTo>
                    <a:pt x="468" y="1283"/>
                  </a:lnTo>
                  <a:lnTo>
                    <a:pt x="530" y="1259"/>
                  </a:lnTo>
                  <a:lnTo>
                    <a:pt x="591" y="1230"/>
                  </a:lnTo>
                  <a:lnTo>
                    <a:pt x="650" y="1200"/>
                  </a:lnTo>
                  <a:lnTo>
                    <a:pt x="707" y="1167"/>
                  </a:lnTo>
                  <a:lnTo>
                    <a:pt x="762" y="1131"/>
                  </a:lnTo>
                  <a:lnTo>
                    <a:pt x="816" y="1094"/>
                  </a:lnTo>
                  <a:lnTo>
                    <a:pt x="867" y="1052"/>
                  </a:lnTo>
                  <a:lnTo>
                    <a:pt x="917" y="1010"/>
                  </a:lnTo>
                  <a:lnTo>
                    <a:pt x="965" y="965"/>
                  </a:lnTo>
                  <a:lnTo>
                    <a:pt x="1010" y="917"/>
                  </a:lnTo>
                  <a:lnTo>
                    <a:pt x="1053" y="867"/>
                  </a:lnTo>
                  <a:lnTo>
                    <a:pt x="1094" y="816"/>
                  </a:lnTo>
                  <a:lnTo>
                    <a:pt x="1131" y="762"/>
                  </a:lnTo>
                  <a:lnTo>
                    <a:pt x="1167" y="707"/>
                  </a:lnTo>
                  <a:lnTo>
                    <a:pt x="1200" y="650"/>
                  </a:lnTo>
                  <a:lnTo>
                    <a:pt x="1232" y="591"/>
                  </a:lnTo>
                  <a:lnTo>
                    <a:pt x="1259" y="531"/>
                  </a:lnTo>
                  <a:lnTo>
                    <a:pt x="1284" y="470"/>
                  </a:lnTo>
                  <a:lnTo>
                    <a:pt x="1307" y="405"/>
                  </a:lnTo>
                  <a:lnTo>
                    <a:pt x="1325" y="341"/>
                  </a:lnTo>
                  <a:lnTo>
                    <a:pt x="1341" y="275"/>
                  </a:lnTo>
                  <a:lnTo>
                    <a:pt x="1353" y="209"/>
                  </a:lnTo>
                  <a:lnTo>
                    <a:pt x="1364" y="140"/>
                  </a:lnTo>
                  <a:lnTo>
                    <a:pt x="1370" y="71"/>
                  </a:lnTo>
                  <a:lnTo>
                    <a:pt x="1373" y="0"/>
                  </a:lnTo>
                  <a:lnTo>
                    <a:pt x="1020" y="0"/>
                  </a:lnTo>
                  <a:close/>
                </a:path>
              </a:pathLst>
            </a:custGeom>
            <a:solidFill>
              <a:srgbClr val="FFCE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en-US" sz="1050">
                <a:solidFill>
                  <a:srgbClr val="282828"/>
                </a:solidFill>
                <a:latin typeface="Calibri" panose="020F0502020204030204"/>
              </a:endParaRPr>
            </a:p>
          </p:txBody>
        </p:sp>
      </p:grpSp>
      <p:sp>
        <p:nvSpPr>
          <p:cNvPr id="92" name="object 55">
            <a:extLst>
              <a:ext uri="{FF2B5EF4-FFF2-40B4-BE49-F238E27FC236}">
                <a16:creationId xmlns:a16="http://schemas.microsoft.com/office/drawing/2014/main" id="{43A660B2-77D8-2078-20B9-94E7CC5FC1A6}"/>
              </a:ext>
            </a:extLst>
          </p:cNvPr>
          <p:cNvSpPr/>
          <p:nvPr/>
        </p:nvSpPr>
        <p:spPr>
          <a:xfrm>
            <a:off x="5705569" y="1236658"/>
            <a:ext cx="2808000" cy="540000"/>
          </a:xfrm>
          <a:prstGeom prst="rect">
            <a:avLst/>
          </a:prstGeom>
          <a:solidFill>
            <a:schemeClr val="bg1"/>
          </a:solidFill>
          <a:ln w="38100">
            <a:solidFill>
              <a:srgbClr val="93D600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3" name="object 57">
            <a:extLst>
              <a:ext uri="{FF2B5EF4-FFF2-40B4-BE49-F238E27FC236}">
                <a16:creationId xmlns:a16="http://schemas.microsoft.com/office/drawing/2014/main" id="{6A3E5755-7F4B-7165-CB09-F78149B3C6D2}"/>
              </a:ext>
            </a:extLst>
          </p:cNvPr>
          <p:cNvSpPr/>
          <p:nvPr/>
        </p:nvSpPr>
        <p:spPr>
          <a:xfrm>
            <a:off x="5705570" y="3990867"/>
            <a:ext cx="2808000" cy="555331"/>
          </a:xfrm>
          <a:prstGeom prst="rect">
            <a:avLst/>
          </a:prstGeom>
          <a:ln w="38100">
            <a:solidFill>
              <a:schemeClr val="accent3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0A4CC563-01A4-7C9E-A58D-7733A83E34D6}"/>
              </a:ext>
            </a:extLst>
          </p:cNvPr>
          <p:cNvSpPr txBox="1"/>
          <p:nvPr/>
        </p:nvSpPr>
        <p:spPr>
          <a:xfrm>
            <a:off x="5757736" y="1230053"/>
            <a:ext cx="2755833" cy="51520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85800">
              <a:lnSpc>
                <a:spcPct val="200000"/>
              </a:lnSpc>
              <a:defRPr/>
            </a:pPr>
            <a:r>
              <a:rPr lang="en-ZA" sz="900" dirty="0">
                <a:solidFill>
                  <a:srgbClr val="505050"/>
                </a:solidFill>
                <a:latin typeface="Calibri" panose="020F0502020204030204"/>
              </a:rPr>
              <a:t>Guide our markets on the importance of </a:t>
            </a:r>
            <a:r>
              <a:rPr lang="en-ZA" sz="900" b="1" i="1" dirty="0">
                <a:solidFill>
                  <a:srgbClr val="84BD00"/>
                </a:solidFill>
                <a:latin typeface="Calibri" panose="020F0502020204030204"/>
              </a:rPr>
              <a:t>ESG disclosure </a:t>
            </a:r>
            <a:r>
              <a:rPr lang="en-ZA" sz="900" i="1" dirty="0">
                <a:solidFill>
                  <a:srgbClr val="505050"/>
                </a:solidFill>
                <a:latin typeface="Calibri" panose="020F0502020204030204"/>
              </a:rPr>
              <a:t>and </a:t>
            </a:r>
            <a:r>
              <a:rPr lang="en-ZA" sz="900" dirty="0">
                <a:solidFill>
                  <a:srgbClr val="505050"/>
                </a:solidFill>
                <a:latin typeface="Calibri" panose="020F0502020204030204"/>
              </a:rPr>
              <a:t>incorporating ESG into investment considerations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94424F4-1F04-46AC-A75E-8C27D783386E}"/>
              </a:ext>
            </a:extLst>
          </p:cNvPr>
          <p:cNvSpPr txBox="1"/>
          <p:nvPr/>
        </p:nvSpPr>
        <p:spPr>
          <a:xfrm>
            <a:off x="5757735" y="4090257"/>
            <a:ext cx="2755834" cy="3940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ZA" sz="900" dirty="0">
                <a:solidFill>
                  <a:srgbClr val="505050"/>
                </a:solidFill>
                <a:latin typeface="Calibri" panose="020F0502020204030204"/>
              </a:rPr>
              <a:t>Use our central role as connector to </a:t>
            </a:r>
            <a:r>
              <a:rPr lang="en-ZA" sz="900" b="1" dirty="0">
                <a:solidFill>
                  <a:srgbClr val="026C7C"/>
                </a:solidFill>
                <a:latin typeface="Calibri" panose="020F0502020204030204"/>
              </a:rPr>
              <a:t>facilitate engagement </a:t>
            </a:r>
            <a:r>
              <a:rPr lang="en-ZA" sz="900" dirty="0">
                <a:solidFill>
                  <a:srgbClr val="505050"/>
                </a:solidFill>
                <a:latin typeface="Calibri" panose="020F0502020204030204"/>
              </a:rPr>
              <a:t>and advocacy in relation to sustainability</a:t>
            </a:r>
          </a:p>
        </p:txBody>
      </p:sp>
      <p:sp>
        <p:nvSpPr>
          <p:cNvPr id="99" name="object 55">
            <a:extLst>
              <a:ext uri="{FF2B5EF4-FFF2-40B4-BE49-F238E27FC236}">
                <a16:creationId xmlns:a16="http://schemas.microsoft.com/office/drawing/2014/main" id="{61B94514-FDB7-ECF8-92F2-7943E3CF341D}"/>
              </a:ext>
            </a:extLst>
          </p:cNvPr>
          <p:cNvSpPr/>
          <p:nvPr/>
        </p:nvSpPr>
        <p:spPr>
          <a:xfrm>
            <a:off x="5705570" y="3008639"/>
            <a:ext cx="2808000" cy="727343"/>
          </a:xfrm>
          <a:prstGeom prst="rect">
            <a:avLst/>
          </a:prstGeom>
          <a:ln w="38100">
            <a:solidFill>
              <a:schemeClr val="accent4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0" name="object 57">
            <a:extLst>
              <a:ext uri="{FF2B5EF4-FFF2-40B4-BE49-F238E27FC236}">
                <a16:creationId xmlns:a16="http://schemas.microsoft.com/office/drawing/2014/main" id="{C6D6E60A-B0B8-D136-1E2B-42377203F9E6}"/>
              </a:ext>
            </a:extLst>
          </p:cNvPr>
          <p:cNvSpPr/>
          <p:nvPr/>
        </p:nvSpPr>
        <p:spPr>
          <a:xfrm>
            <a:off x="5705570" y="1958884"/>
            <a:ext cx="2808000" cy="727343"/>
          </a:xfrm>
          <a:prstGeom prst="rect">
            <a:avLst/>
          </a:prstGeom>
          <a:ln w="38100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883A6F4-138D-6464-5CC4-F1CFB5D97FA3}"/>
              </a:ext>
            </a:extLst>
          </p:cNvPr>
          <p:cNvSpPr txBox="1"/>
          <p:nvPr/>
        </p:nvSpPr>
        <p:spPr>
          <a:xfrm>
            <a:off x="5757736" y="1992804"/>
            <a:ext cx="2755835" cy="60176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ZA" sz="900" dirty="0">
                <a:solidFill>
                  <a:srgbClr val="505050"/>
                </a:solidFill>
                <a:latin typeface="Calibri" panose="020F0502020204030204"/>
              </a:rPr>
              <a:t>Behave in a manner that explicitly </a:t>
            </a:r>
            <a:r>
              <a:rPr lang="en-ZA" sz="900" b="1" dirty="0">
                <a:solidFill>
                  <a:srgbClr val="FFCE00"/>
                </a:solidFill>
                <a:latin typeface="Calibri" panose="020F0502020204030204"/>
              </a:rPr>
              <a:t>considers sustainability across our value chain </a:t>
            </a:r>
            <a:r>
              <a:rPr lang="en-ZA" sz="900" dirty="0">
                <a:solidFill>
                  <a:srgbClr val="505050"/>
                </a:solidFill>
                <a:latin typeface="Calibri" panose="020F0502020204030204"/>
              </a:rPr>
              <a:t>as an exchange and as a central player in the South African economy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FD778CE-0BC3-AEAF-F480-98E82C8E14A6}"/>
              </a:ext>
            </a:extLst>
          </p:cNvPr>
          <p:cNvSpPr txBox="1"/>
          <p:nvPr/>
        </p:nvSpPr>
        <p:spPr>
          <a:xfrm>
            <a:off x="5757737" y="3083467"/>
            <a:ext cx="2755833" cy="601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ZA" sz="900" dirty="0">
                <a:solidFill>
                  <a:srgbClr val="505050"/>
                </a:solidFill>
                <a:latin typeface="Calibri" panose="020F0502020204030204"/>
              </a:rPr>
              <a:t>Provide the tools and services that </a:t>
            </a:r>
            <a:r>
              <a:rPr lang="en-ZA" sz="900" b="1" dirty="0">
                <a:solidFill>
                  <a:srgbClr val="FF004F"/>
                </a:solidFill>
                <a:latin typeface="Calibri" panose="020F0502020204030204"/>
              </a:rPr>
              <a:t>facilitate responsible investing </a:t>
            </a:r>
            <a:r>
              <a:rPr lang="en-ZA" sz="900" dirty="0">
                <a:solidFill>
                  <a:srgbClr val="505050"/>
                </a:solidFill>
                <a:latin typeface="Calibri" panose="020F0502020204030204"/>
              </a:rPr>
              <a:t>and the re-orientation of capital flows to more sustainable development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B3FA7C2-5361-D0D2-E100-5837C99ABC01}"/>
              </a:ext>
            </a:extLst>
          </p:cNvPr>
          <p:cNvSpPr/>
          <p:nvPr/>
        </p:nvSpPr>
        <p:spPr>
          <a:xfrm>
            <a:off x="3590012" y="1619351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1350" b="1" dirty="0">
                <a:solidFill>
                  <a:srgbClr val="84BD00"/>
                </a:solidFill>
                <a:latin typeface="Calibri" panose="020F0502020204030204"/>
              </a:rPr>
              <a:t>01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8741B6B-5D2B-D83C-33EC-02AB1BB19E6C}"/>
              </a:ext>
            </a:extLst>
          </p:cNvPr>
          <p:cNvSpPr/>
          <p:nvPr/>
        </p:nvSpPr>
        <p:spPr>
          <a:xfrm>
            <a:off x="3600357" y="3786734"/>
            <a:ext cx="261854" cy="27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1350" b="1" dirty="0">
                <a:solidFill>
                  <a:srgbClr val="FFCE00"/>
                </a:solidFill>
                <a:latin typeface="Calibri" panose="020F0502020204030204"/>
              </a:rPr>
              <a:t>02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1A9FEE3-88C1-CFCD-A610-E81B4F0C9891}"/>
              </a:ext>
            </a:extLst>
          </p:cNvPr>
          <p:cNvSpPr/>
          <p:nvPr/>
        </p:nvSpPr>
        <p:spPr>
          <a:xfrm>
            <a:off x="1294267" y="3849496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1350" b="1" dirty="0">
                <a:solidFill>
                  <a:srgbClr val="FF004F"/>
                </a:solidFill>
                <a:latin typeface="Calibri" panose="020F0502020204030204"/>
              </a:rPr>
              <a:t>03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5C9EC1F-F233-4E9D-4D12-435F16404A17}"/>
              </a:ext>
            </a:extLst>
          </p:cNvPr>
          <p:cNvSpPr/>
          <p:nvPr/>
        </p:nvSpPr>
        <p:spPr>
          <a:xfrm>
            <a:off x="937458" y="1823884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1350" b="1" dirty="0">
                <a:solidFill>
                  <a:srgbClr val="026C7C"/>
                </a:solidFill>
                <a:latin typeface="Calibri" panose="020F0502020204030204"/>
              </a:rPr>
              <a:t>04</a:t>
            </a:r>
          </a:p>
        </p:txBody>
      </p:sp>
      <p:sp>
        <p:nvSpPr>
          <p:cNvPr id="3" name="Right Brace 2">
            <a:extLst>
              <a:ext uri="{FF2B5EF4-FFF2-40B4-BE49-F238E27FC236}">
                <a16:creationId xmlns:a16="http://schemas.microsoft.com/office/drawing/2014/main" id="{C60085EA-4C9D-6501-7C84-276759115B29}"/>
              </a:ext>
            </a:extLst>
          </p:cNvPr>
          <p:cNvSpPr/>
          <p:nvPr/>
        </p:nvSpPr>
        <p:spPr>
          <a:xfrm>
            <a:off x="4740269" y="1315548"/>
            <a:ext cx="578626" cy="3230650"/>
          </a:xfrm>
          <a:prstGeom prst="rightBrac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en-ZA" sz="1350">
              <a:solidFill>
                <a:srgbClr val="282828"/>
              </a:solidFill>
              <a:latin typeface="Calibri" panose="020F0502020204030204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C8B31D-3BF5-08CB-7C70-CAA72B380316}"/>
              </a:ext>
            </a:extLst>
          </p:cNvPr>
          <p:cNvSpPr/>
          <p:nvPr/>
        </p:nvSpPr>
        <p:spPr>
          <a:xfrm>
            <a:off x="5319526" y="1371658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1350" b="1" dirty="0">
                <a:solidFill>
                  <a:srgbClr val="84BD00"/>
                </a:solidFill>
                <a:latin typeface="Calibri" panose="020F0502020204030204"/>
              </a:rPr>
              <a:t>01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BBF62B6-030C-E8C5-4620-92DF48829337}"/>
              </a:ext>
            </a:extLst>
          </p:cNvPr>
          <p:cNvSpPr/>
          <p:nvPr/>
        </p:nvSpPr>
        <p:spPr>
          <a:xfrm>
            <a:off x="5319526" y="2187555"/>
            <a:ext cx="269925" cy="27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1350" b="1" dirty="0">
                <a:solidFill>
                  <a:srgbClr val="FFCE00"/>
                </a:solidFill>
                <a:latin typeface="Calibri" panose="020F0502020204030204"/>
              </a:rPr>
              <a:t>02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577817E-8BC4-5582-64AB-C79F1119058C}"/>
              </a:ext>
            </a:extLst>
          </p:cNvPr>
          <p:cNvSpPr/>
          <p:nvPr/>
        </p:nvSpPr>
        <p:spPr>
          <a:xfrm>
            <a:off x="5319526" y="3237310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1350" b="1" dirty="0">
                <a:solidFill>
                  <a:srgbClr val="FF004F"/>
                </a:solidFill>
                <a:latin typeface="Calibri" panose="020F0502020204030204"/>
              </a:rPr>
              <a:t>03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6E6D70A-D048-0635-361B-94AE2BA0EA6B}"/>
              </a:ext>
            </a:extLst>
          </p:cNvPr>
          <p:cNvSpPr/>
          <p:nvPr/>
        </p:nvSpPr>
        <p:spPr>
          <a:xfrm>
            <a:off x="5319526" y="4152065"/>
            <a:ext cx="270000" cy="27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sz="1350" b="1" dirty="0">
                <a:solidFill>
                  <a:srgbClr val="026C7C"/>
                </a:solidFill>
                <a:latin typeface="Calibri" panose="020F0502020204030204"/>
              </a:rPr>
              <a:t>04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F6BB6AB-D796-C3DC-EB7B-9D4A00803F12}"/>
              </a:ext>
            </a:extLst>
          </p:cNvPr>
          <p:cNvCxnSpPr>
            <a:cxnSpLocks/>
          </p:cNvCxnSpPr>
          <p:nvPr/>
        </p:nvCxnSpPr>
        <p:spPr>
          <a:xfrm flipV="1">
            <a:off x="489518" y="668734"/>
            <a:ext cx="8213951" cy="9323"/>
          </a:xfrm>
          <a:prstGeom prst="straightConnector1">
            <a:avLst/>
          </a:prstGeom>
          <a:ln w="12700"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467109" y="544792"/>
            <a:ext cx="1566000" cy="27699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4294" indent="-64294" algn="ctr" defTabSz="685800">
              <a:defRPr/>
            </a:pPr>
            <a:r>
              <a:rPr lang="en-US" sz="1200" b="1" dirty="0">
                <a:solidFill>
                  <a:srgbClr val="84BD00"/>
                </a:solidFill>
                <a:latin typeface="Calibri" panose="020F0502020204030204"/>
              </a:rPr>
              <a:t>We undertake to:</a:t>
            </a:r>
            <a:endParaRPr lang="en-ZA" sz="1200" b="1" dirty="0">
              <a:solidFill>
                <a:srgbClr val="84BD0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00370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006CA-EE8E-6F36-34E0-885B9618D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JSE Sustainability Disclosure Guidance and JSE Climate Disclosure Guidance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595175C-49EC-9E35-FA15-D7AF85FC4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0674" y="843558"/>
            <a:ext cx="4557280" cy="3384376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GB" dirty="0"/>
              <a:t>The Guidance has the following broad objectives</a:t>
            </a:r>
          </a:p>
          <a:p>
            <a:pPr lvl="1">
              <a:lnSpc>
                <a:spcPct val="110000"/>
              </a:lnSpc>
              <a:spcBef>
                <a:spcPts val="1200"/>
              </a:spcBef>
            </a:pPr>
            <a:r>
              <a:rPr lang="en-GB" dirty="0"/>
              <a:t>Assist listed companies to </a:t>
            </a:r>
            <a:r>
              <a:rPr lang="en-GB" i="1" dirty="0">
                <a:solidFill>
                  <a:schemeClr val="tx2">
                    <a:lumMod val="75000"/>
                  </a:schemeClr>
                </a:solidFill>
              </a:rPr>
              <a:t>navigate the global sustainability/ESG landscape</a:t>
            </a:r>
            <a:endParaRPr lang="en-GB" dirty="0"/>
          </a:p>
          <a:p>
            <a:pPr lvl="1">
              <a:lnSpc>
                <a:spcPct val="110000"/>
              </a:lnSpc>
              <a:spcBef>
                <a:spcPts val="1200"/>
              </a:spcBef>
            </a:pPr>
            <a:r>
              <a:rPr lang="en-GB" dirty="0"/>
              <a:t>Improve the quality of sustainability/ESG information available to enable more informed, </a:t>
            </a:r>
            <a:r>
              <a:rPr lang="en-GB" i="1" dirty="0">
                <a:solidFill>
                  <a:schemeClr val="tx2">
                    <a:lumMod val="75000"/>
                  </a:schemeClr>
                </a:solidFill>
              </a:rPr>
              <a:t>more</a:t>
            </a:r>
            <a:r>
              <a:rPr lang="en-GB" dirty="0"/>
              <a:t> </a:t>
            </a:r>
            <a:r>
              <a:rPr lang="en-GB" i="1" dirty="0">
                <a:solidFill>
                  <a:schemeClr val="tx2">
                    <a:lumMod val="75000"/>
                  </a:schemeClr>
                </a:solidFill>
              </a:rPr>
              <a:t>sustainable, investment decisions</a:t>
            </a:r>
          </a:p>
          <a:p>
            <a:pPr lvl="1">
              <a:lnSpc>
                <a:spcPct val="110000"/>
              </a:lnSpc>
              <a:spcBef>
                <a:spcPts val="1200"/>
              </a:spcBef>
            </a:pPr>
            <a:r>
              <a:rPr lang="en-GB" dirty="0"/>
              <a:t>Drive improved </a:t>
            </a:r>
            <a:r>
              <a:rPr lang="en-GB" i="1" dirty="0">
                <a:solidFill>
                  <a:schemeClr val="tx2">
                    <a:lumMod val="75000"/>
                  </a:schemeClr>
                </a:solidFill>
              </a:rPr>
              <a:t>sustainability performance and accountability, and encourage business leadership </a:t>
            </a:r>
            <a:r>
              <a:rPr lang="en-GB" dirty="0"/>
              <a:t>in addressing significant social and environmental challenges 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1C9226D-E0B3-1C17-DA70-0CE9B237C6C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02752" y="895599"/>
            <a:ext cx="4067921" cy="131611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i="1" dirty="0"/>
              <a:t>In </a:t>
            </a:r>
            <a:r>
              <a:rPr lang="en-GB" b="1" i="1" dirty="0">
                <a:solidFill>
                  <a:schemeClr val="tx2">
                    <a:lumMod val="75000"/>
                  </a:schemeClr>
                </a:solidFill>
              </a:rPr>
              <a:t>June 2022 </a:t>
            </a:r>
            <a:r>
              <a:rPr lang="en-GB" i="1" dirty="0"/>
              <a:t>the JSE launched two Disclosure Guidance documents</a:t>
            </a:r>
          </a:p>
          <a:p>
            <a:r>
              <a:rPr lang="en-GB" i="1" dirty="0"/>
              <a:t>The Guidance is </a:t>
            </a:r>
            <a:r>
              <a:rPr lang="en-GB" b="1" i="1" dirty="0">
                <a:solidFill>
                  <a:schemeClr val="tx2">
                    <a:lumMod val="75000"/>
                  </a:schemeClr>
                </a:solidFill>
              </a:rPr>
              <a:t>voluntary</a:t>
            </a:r>
            <a:endParaRPr lang="en-GB" i="1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CF5D924-4E63-F3E6-1763-CD9045F6E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935" y="2272685"/>
            <a:ext cx="1296389" cy="18412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BBF5253-CC3B-FDAC-18E9-57C19C525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713" y="2674758"/>
            <a:ext cx="1299183" cy="18412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90465E-51BA-DF86-1837-585C3A6AAF18}"/>
              </a:ext>
            </a:extLst>
          </p:cNvPr>
          <p:cNvSpPr txBox="1"/>
          <p:nvPr/>
        </p:nvSpPr>
        <p:spPr>
          <a:xfrm>
            <a:off x="113053" y="4671015"/>
            <a:ext cx="59811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i="1" dirty="0"/>
              <a:t>https://www.jse.co.za/our-business/sustainability/</a:t>
            </a:r>
            <a:r>
              <a:rPr lang="en-GB" sz="1100" i="1" dirty="0" err="1"/>
              <a:t>jses</a:t>
            </a:r>
            <a:r>
              <a:rPr lang="en-GB" sz="1100" i="1" dirty="0"/>
              <a:t>-sustainability-and-climate-disclosure-guidance</a:t>
            </a:r>
          </a:p>
        </p:txBody>
      </p:sp>
    </p:spTree>
    <p:extLst>
      <p:ext uri="{BB962C8B-B14F-4D97-AF65-F5344CB8AC3E}">
        <p14:creationId xmlns:p14="http://schemas.microsoft.com/office/powerpoint/2010/main" val="2006763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3FF2803-510D-D5CA-36B6-7A0742294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8" y="627534"/>
            <a:ext cx="6858719" cy="3714691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A4D71D-B5AB-ED46-AB26-8157F5FFC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23478"/>
            <a:ext cx="8607586" cy="504056"/>
          </a:xfrm>
        </p:spPr>
        <p:txBody>
          <a:bodyPr>
            <a:noAutofit/>
          </a:bodyPr>
          <a:lstStyle/>
          <a:p>
            <a:r>
              <a:rPr lang="en-GB" dirty="0"/>
              <a:t>The JSE Guidance was informed by an extensive review of global initiatives...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53B265-78CA-2F9D-54A4-7F0408704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987574"/>
            <a:ext cx="6858719" cy="376772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701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4D71D-B5AB-ED46-AB26-8157F5FFC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23478"/>
            <a:ext cx="8607586" cy="504056"/>
          </a:xfrm>
        </p:spPr>
        <p:txBody>
          <a:bodyPr>
            <a:noAutofit/>
          </a:bodyPr>
          <a:lstStyle/>
          <a:p>
            <a:r>
              <a:rPr lang="en-GB" dirty="0"/>
              <a:t>... as well as by local disclosure requirements and sustainability challenges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C9569E-F000-EB56-9979-EE3C7F96B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63" y="771550"/>
            <a:ext cx="6740747" cy="252028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9EA1F4-35CE-67BA-CD6E-BF7483B94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880" y="1131590"/>
            <a:ext cx="5288732" cy="341236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580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14F73-EB49-D045-856F-B99B66093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23478"/>
            <a:ext cx="859793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The JSE Guidance specifically seeks alignment with GRI and draft IFRS and EU standards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18F487-3F68-25C4-3B45-35AACD8C9E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92" y="771550"/>
            <a:ext cx="3132348" cy="259228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9A0756-489A-2A84-5F43-69BFB5191B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699" y="2519143"/>
            <a:ext cx="2376264" cy="226545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7E220B-EA96-A409-78A0-D856746367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1168" y="1610742"/>
            <a:ext cx="5253320" cy="2689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66C2B2F-BBD8-D4FB-AA02-98BADCE11405}"/>
              </a:ext>
            </a:extLst>
          </p:cNvPr>
          <p:cNvSpPr txBox="1">
            <a:spLocks/>
          </p:cNvSpPr>
          <p:nvPr/>
        </p:nvSpPr>
        <p:spPr>
          <a:xfrm>
            <a:off x="588267" y="1491630"/>
            <a:ext cx="7967466" cy="2109756"/>
          </a:xfrm>
          <a:prstGeom prst="rect">
            <a:avLst/>
          </a:prstGeom>
          <a:solidFill>
            <a:srgbClr val="F2F5F5"/>
          </a:solidFill>
          <a:ln>
            <a:solidFill>
              <a:schemeClr val="tx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72000" rIns="72000" bIns="7200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ts val="2200"/>
              </a:spcBef>
              <a:buFontTx/>
              <a:buNone/>
              <a:defRPr sz="16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Arial"/>
              </a:defRPr>
            </a:lvl1pPr>
            <a:lvl2pPr marL="417600" indent="-248400" algn="l" defTabSz="914400" rtl="0" eaLnBrk="1" latinLnBrk="0" hangingPunct="1">
              <a:lnSpc>
                <a:spcPct val="114000"/>
              </a:lnSpc>
              <a:spcBef>
                <a:spcPts val="800"/>
              </a:spcBef>
              <a:buClr>
                <a:schemeClr val="tx1"/>
              </a:buClr>
              <a:buFont typeface="Wingdings" charset="2"/>
              <a:buChar char="§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+mn-cs"/>
              </a:defRPr>
            </a:lvl2pPr>
            <a:lvl3pPr marL="676800" indent="-194400" algn="l" defTabSz="914400" rtl="0" eaLnBrk="1" latinLnBrk="0" hangingPunct="1">
              <a:lnSpc>
                <a:spcPct val="114000"/>
              </a:lnSpc>
              <a:spcBef>
                <a:spcPts val="400"/>
              </a:spcBef>
              <a:buClr>
                <a:schemeClr val="tx1"/>
              </a:buClr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3D3D3F"/>
                </a:solidFill>
                <a:latin typeface="Arial"/>
                <a:ea typeface="Arial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3D3D3F"/>
                </a:solidFill>
                <a:latin typeface="Arial"/>
                <a:ea typeface="Arial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48400">
              <a:spcBef>
                <a:spcPts val="1800"/>
              </a:spcBef>
            </a:pPr>
            <a:r>
              <a:rPr lang="en-GB" sz="1400" dirty="0"/>
              <a:t>In reviewing all the various global standards and peer exchange guidance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ü"/>
            </a:pPr>
            <a:r>
              <a:rPr lang="en-GB" sz="1400" dirty="0"/>
              <a:t>We are not seeking a list of indicators that reconciles all this guidance – but rather to find </a:t>
            </a:r>
            <a:r>
              <a:rPr lang="en-GB" sz="1400" b="1" dirty="0">
                <a:solidFill>
                  <a:schemeClr val="tx2">
                    <a:lumMod val="75000"/>
                  </a:schemeClr>
                </a:solidFill>
              </a:rPr>
              <a:t>points of convergence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ü"/>
            </a:pPr>
            <a:r>
              <a:rPr lang="en-GB" sz="1400" dirty="0"/>
              <a:t>We are not assuming things are static – but rather to sense </a:t>
            </a:r>
            <a:r>
              <a:rPr lang="en-GB" sz="1400" b="1" dirty="0">
                <a:solidFill>
                  <a:schemeClr val="tx2">
                    <a:lumMod val="75000"/>
                  </a:schemeClr>
                </a:solidFill>
              </a:rPr>
              <a:t>the direction of change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ü"/>
            </a:pPr>
            <a:r>
              <a:rPr lang="en-GB" sz="1400" dirty="0"/>
              <a:t>We are not adding more boxes to tick – but working out which existing boxes are </a:t>
            </a:r>
            <a:r>
              <a:rPr lang="en-GB" sz="1400" b="1" dirty="0">
                <a:solidFill>
                  <a:schemeClr val="tx2">
                    <a:lumMod val="75000"/>
                  </a:schemeClr>
                </a:solidFill>
              </a:rPr>
              <a:t>useful to use in SA</a:t>
            </a:r>
            <a:r>
              <a:rPr lang="en-GB" sz="1400" dirty="0"/>
              <a:t>… and why</a:t>
            </a:r>
          </a:p>
        </p:txBody>
      </p:sp>
    </p:spTree>
    <p:extLst>
      <p:ext uri="{BB962C8B-B14F-4D97-AF65-F5344CB8AC3E}">
        <p14:creationId xmlns:p14="http://schemas.microsoft.com/office/powerpoint/2010/main" val="31488471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CD0F5-2DD0-D448-80FA-7B69586C6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23478"/>
            <a:ext cx="7848872" cy="504056"/>
          </a:xfrm>
        </p:spPr>
        <p:txBody>
          <a:bodyPr>
            <a:normAutofit/>
          </a:bodyPr>
          <a:lstStyle/>
          <a:p>
            <a:r>
              <a:rPr lang="en-GB" dirty="0"/>
              <a:t>JSE Sustainability Disclosure Guidance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4017B79-8E6F-8AF6-95B4-7B6F4EF50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203598"/>
            <a:ext cx="2239110" cy="31801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18B5AC-1748-CC00-85FF-EF9ACEC0EF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0357"/>
            <a:ext cx="3672408" cy="474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79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185D688-9AEF-7275-E6A9-A98A21FC6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30050"/>
            <a:ext cx="4608511" cy="484972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3C6C101-2385-7B4F-888A-240F0E647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JSE Sustainability Disclosure Guidance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1D3D608-8F6C-74A7-7215-6EFA0B3AB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19" y="987573"/>
            <a:ext cx="4239149" cy="3888433"/>
          </a:xfrm>
        </p:spPr>
        <p:txBody>
          <a:bodyPr>
            <a:normAutofit/>
          </a:bodyPr>
          <a:lstStyle/>
          <a:p>
            <a:pPr lvl="1">
              <a:lnSpc>
                <a:spcPct val="110000"/>
              </a:lnSpc>
            </a:pPr>
            <a:r>
              <a:rPr lang="en-GB" sz="1500" dirty="0"/>
              <a:t>Focus on </a:t>
            </a:r>
            <a:r>
              <a:rPr lang="en-GB" sz="1500" dirty="0">
                <a:solidFill>
                  <a:schemeClr val="tx2">
                    <a:lumMod val="75000"/>
                  </a:schemeClr>
                </a:solidFill>
              </a:rPr>
              <a:t>Governance; Strategy; Management; </a:t>
            </a:r>
            <a:r>
              <a:rPr lang="en-GB" sz="1500" dirty="0"/>
              <a:t>and</a:t>
            </a:r>
            <a:r>
              <a:rPr lang="en-GB" sz="1500" dirty="0">
                <a:solidFill>
                  <a:schemeClr val="tx2">
                    <a:lumMod val="75000"/>
                  </a:schemeClr>
                </a:solidFill>
              </a:rPr>
              <a:t> Metrics, Targets and Performance</a:t>
            </a:r>
          </a:p>
          <a:p>
            <a:pPr lvl="1">
              <a:lnSpc>
                <a:spcPct val="110000"/>
              </a:lnSpc>
            </a:pPr>
            <a:r>
              <a:rPr lang="en-GB" sz="1500" dirty="0"/>
              <a:t>Aligned with </a:t>
            </a:r>
            <a:r>
              <a:rPr lang="en-GB" sz="1500" dirty="0">
                <a:solidFill>
                  <a:schemeClr val="tx2">
                    <a:lumMod val="75000"/>
                  </a:schemeClr>
                </a:solidFill>
              </a:rPr>
              <a:t>IFRS, ESRS, TCFD, CDSB, SDGD </a:t>
            </a:r>
            <a:endParaRPr lang="en-GB" sz="1500" dirty="0"/>
          </a:p>
          <a:p>
            <a:pPr marL="0" lvl="1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en-GB" sz="1500" b="1" dirty="0">
                <a:solidFill>
                  <a:schemeClr val="tx2">
                    <a:lumMod val="50000"/>
                  </a:schemeClr>
                </a:solidFill>
              </a:rPr>
              <a:t>Selected set of ESG metrics</a:t>
            </a:r>
          </a:p>
          <a:p>
            <a:pPr lvl="1">
              <a:lnSpc>
                <a:spcPct val="110000"/>
              </a:lnSpc>
            </a:pPr>
            <a:r>
              <a:rPr lang="en-GB" sz="1500" dirty="0"/>
              <a:t>Referenced to </a:t>
            </a:r>
            <a:r>
              <a:rPr lang="en-GB" sz="1500" dirty="0">
                <a:solidFill>
                  <a:schemeClr val="tx2">
                    <a:lumMod val="75000"/>
                  </a:schemeClr>
                </a:solidFill>
              </a:rPr>
              <a:t>existing standards / initiatives</a:t>
            </a:r>
          </a:p>
          <a:p>
            <a:pPr lvl="1">
              <a:lnSpc>
                <a:spcPct val="110000"/>
              </a:lnSpc>
            </a:pPr>
            <a:r>
              <a:rPr lang="en-GB" sz="1500" dirty="0"/>
              <a:t>Both </a:t>
            </a:r>
            <a:r>
              <a:rPr lang="en-GB" sz="1500" dirty="0">
                <a:solidFill>
                  <a:schemeClr val="tx2">
                    <a:lumMod val="75000"/>
                  </a:schemeClr>
                </a:solidFill>
              </a:rPr>
              <a:t>Core</a:t>
            </a:r>
            <a:r>
              <a:rPr lang="en-GB" sz="1500" dirty="0"/>
              <a:t> and </a:t>
            </a:r>
            <a:r>
              <a:rPr lang="en-GB" sz="1500" dirty="0">
                <a:solidFill>
                  <a:schemeClr val="tx2">
                    <a:lumMod val="75000"/>
                  </a:schemeClr>
                </a:solidFill>
              </a:rPr>
              <a:t>Leadership</a:t>
            </a:r>
            <a:r>
              <a:rPr lang="en-GB" sz="1500" dirty="0"/>
              <a:t> metrics</a:t>
            </a:r>
          </a:p>
          <a:p>
            <a:pPr lvl="1">
              <a:lnSpc>
                <a:spcPct val="110000"/>
              </a:lnSpc>
            </a:pPr>
            <a:r>
              <a:rPr lang="en-GB" sz="1500" dirty="0"/>
              <a:t>Adopt </a:t>
            </a:r>
            <a:r>
              <a:rPr lang="en-GB" sz="1500" dirty="0">
                <a:solidFill>
                  <a:schemeClr val="tx2">
                    <a:lumMod val="75000"/>
                  </a:schemeClr>
                </a:solidFill>
              </a:rPr>
              <a:t>double materiality </a:t>
            </a:r>
            <a:r>
              <a:rPr lang="en-GB" sz="1500" dirty="0"/>
              <a:t>(impact on organisation and on people, environment, and economy)</a:t>
            </a:r>
          </a:p>
          <a:p>
            <a:pPr lvl="1">
              <a:lnSpc>
                <a:spcPct val="110000"/>
              </a:lnSpc>
            </a:pPr>
            <a:r>
              <a:rPr lang="en-GB" sz="1500" dirty="0"/>
              <a:t>Seek to emphasise </a:t>
            </a:r>
            <a:r>
              <a:rPr lang="en-GB" sz="1500" dirty="0">
                <a:solidFill>
                  <a:schemeClr val="tx2">
                    <a:lumMod val="75000"/>
                  </a:schemeClr>
                </a:solidFill>
              </a:rPr>
              <a:t>outcome</a:t>
            </a:r>
            <a:r>
              <a:rPr lang="en-GB" sz="1500" dirty="0"/>
              <a:t> and </a:t>
            </a:r>
            <a:r>
              <a:rPr lang="en-GB" sz="1500" dirty="0">
                <a:solidFill>
                  <a:schemeClr val="tx2">
                    <a:lumMod val="75000"/>
                  </a:schemeClr>
                </a:solidFill>
              </a:rPr>
              <a:t>impact</a:t>
            </a:r>
            <a:r>
              <a:rPr lang="en-GB" sz="1500" dirty="0"/>
              <a:t> metrics</a:t>
            </a:r>
          </a:p>
          <a:p>
            <a:pPr marL="54900" lvl="1" indent="0" algn="ctr">
              <a:lnSpc>
                <a:spcPct val="110000"/>
              </a:lnSpc>
              <a:spcBef>
                <a:spcPts val="2000"/>
              </a:spcBef>
              <a:buNone/>
            </a:pPr>
            <a:r>
              <a:rPr lang="en-GB" sz="1300" i="1" dirty="0"/>
              <a:t>Note: these metrics are intended to inform the organisation’s materiality process, not replace it!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69A7E1D8-CC68-B905-0E3B-266DDC85E33B}"/>
              </a:ext>
            </a:extLst>
          </p:cNvPr>
          <p:cNvSpPr txBox="1">
            <a:spLocks/>
          </p:cNvSpPr>
          <p:nvPr/>
        </p:nvSpPr>
        <p:spPr>
          <a:xfrm>
            <a:off x="384354" y="699542"/>
            <a:ext cx="3467566" cy="28442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372" rtl="0" eaLnBrk="1" latinLnBrk="0" hangingPunct="1">
              <a:lnSpc>
                <a:spcPct val="110000"/>
              </a:lnSpc>
              <a:spcBef>
                <a:spcPts val="1600"/>
              </a:spcBef>
              <a:buFontTx/>
              <a:buNone/>
              <a:defRPr sz="2000" b="0" i="0" kern="120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324589" indent="-228593" algn="l" defTabSz="914372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1"/>
              </a:buClr>
              <a:buFont typeface="Wingdings" pitchFamily="2" charset="2"/>
              <a:buChar char="§"/>
              <a:defRPr lang="en-GB" sz="1800" b="0" i="0" kern="1200" dirty="0">
                <a:solidFill>
                  <a:schemeClr val="tx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575983" indent="-191994" algn="l" defTabSz="914372" rtl="0" eaLnBrk="1" latinLnBrk="0" hangingPunct="1">
              <a:lnSpc>
                <a:spcPct val="11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GB" sz="1800" b="0" i="0" kern="12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882883" indent="-198900" algn="l" defTabSz="914372" rtl="0" eaLnBrk="1" latinLnBrk="0" hangingPunct="1">
              <a:lnSpc>
                <a:spcPct val="110000"/>
              </a:lnSpc>
              <a:spcBef>
                <a:spcPts val="200"/>
              </a:spcBef>
              <a:buSzPct val="76000"/>
              <a:buFont typeface="Arial" panose="020B0604020202020204" pitchFamily="34" charset="0"/>
              <a:buChar char="•"/>
              <a:defRPr sz="1700" b="0" i="0" kern="1200">
                <a:solidFill>
                  <a:schemeClr val="tx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959971" indent="-191994" algn="l" defTabSz="91437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2"/>
                </a:solidFill>
                <a:latin typeface="Lato Light" panose="020F0302020204030203" pitchFamily="34" charset="77"/>
                <a:ea typeface="+mn-ea"/>
                <a:cs typeface="+mn-cs"/>
              </a:defRPr>
            </a:lvl5pPr>
            <a:lvl6pPr marL="2514522" indent="-228593" algn="l" defTabSz="9143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08" indent="-228593" algn="l" defTabSz="9143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94" indent="-228593" algn="l" defTabSz="9143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80" indent="-228593" algn="l" defTabSz="9143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50" b="1" dirty="0">
                <a:solidFill>
                  <a:schemeClr val="tx2">
                    <a:lumMod val="50000"/>
                  </a:schemeClr>
                </a:solidFill>
              </a:rPr>
              <a:t>Sustainability Narrative Disclosures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43BBC71-D2B0-56EE-D4FF-3DD76C221C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6417" y="4694506"/>
            <a:ext cx="827583" cy="44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16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3C6C101-2385-7B4F-888A-240F0E647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23478"/>
            <a:ext cx="8568952" cy="504056"/>
          </a:xfrm>
        </p:spPr>
        <p:txBody>
          <a:bodyPr>
            <a:normAutofit/>
          </a:bodyPr>
          <a:lstStyle/>
          <a:p>
            <a:r>
              <a:rPr lang="en-GB" dirty="0"/>
              <a:t>JSE Sustainability Disclosure Guidance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05599FF-4190-98A9-3B97-333AD6079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04" y="1069877"/>
            <a:ext cx="3928480" cy="331236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4185029-84E6-B475-D9C8-D40256B682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807" y="939312"/>
            <a:ext cx="4078898" cy="7884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080F99-6665-8DF6-2A00-477F0E8F12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2309" y="1923678"/>
            <a:ext cx="3252187" cy="216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83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94D600"/>
      </a:dk2>
      <a:lt2>
        <a:srgbClr val="4C4C4C"/>
      </a:lt2>
      <a:accent1>
        <a:srgbClr val="808080"/>
      </a:accent1>
      <a:accent2>
        <a:srgbClr val="00A889"/>
      </a:accent2>
      <a:accent3>
        <a:srgbClr val="FFCE00"/>
      </a:accent3>
      <a:accent4>
        <a:srgbClr val="009FE3"/>
      </a:accent4>
      <a:accent5>
        <a:srgbClr val="F32804"/>
      </a:accent5>
      <a:accent6>
        <a:srgbClr val="444444"/>
      </a:accent6>
      <a:hlink>
        <a:srgbClr val="444444"/>
      </a:hlink>
      <a:folHlink>
        <a:srgbClr val="4444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rgbClr val="282828"/>
      </a:dk1>
      <a:lt1>
        <a:srgbClr val="FFFFFF"/>
      </a:lt1>
      <a:dk2>
        <a:srgbClr val="505050"/>
      </a:dk2>
      <a:lt2>
        <a:srgbClr val="FFFFFF"/>
      </a:lt2>
      <a:accent1>
        <a:srgbClr val="84BD00"/>
      </a:accent1>
      <a:accent2>
        <a:srgbClr val="00CCCC"/>
      </a:accent2>
      <a:accent3>
        <a:srgbClr val="026C7C"/>
      </a:accent3>
      <a:accent4>
        <a:srgbClr val="FF004F"/>
      </a:accent4>
      <a:accent5>
        <a:srgbClr val="F79433"/>
      </a:accent5>
      <a:accent6>
        <a:srgbClr val="FFCE00"/>
      </a:accent6>
      <a:hlink>
        <a:srgbClr val="84BD00"/>
      </a:hlink>
      <a:folHlink>
        <a:srgbClr val="84BD00"/>
      </a:folHlink>
    </a:clrScheme>
    <a:fontScheme name="JS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SE Light PPT Template 2.potx" id="{A292A94F-2B22-4FD9-8F65-C27506B9CE89}" vid="{053F6FA3-0B27-4DCA-8C43-4BBEBC0805C5}"/>
    </a:ext>
  </a:extLst>
</a:theme>
</file>

<file path=ppt/theme/theme3.xml><?xml version="1.0" encoding="utf-8"?>
<a:theme xmlns:a="http://schemas.openxmlformats.org/drawingml/2006/main" name="2_Office Theme">
  <a:themeElements>
    <a:clrScheme name="JSE Main Theme">
      <a:dk1>
        <a:srgbClr val="282828"/>
      </a:dk1>
      <a:lt1>
        <a:srgbClr val="FFFFFF"/>
      </a:lt1>
      <a:dk2>
        <a:srgbClr val="505050"/>
      </a:dk2>
      <a:lt2>
        <a:srgbClr val="FFFFFF"/>
      </a:lt2>
      <a:accent1>
        <a:srgbClr val="84BD00"/>
      </a:accent1>
      <a:accent2>
        <a:srgbClr val="00CCCC"/>
      </a:accent2>
      <a:accent3>
        <a:srgbClr val="026C7C"/>
      </a:accent3>
      <a:accent4>
        <a:srgbClr val="FF004F"/>
      </a:accent4>
      <a:accent5>
        <a:srgbClr val="F79433"/>
      </a:accent5>
      <a:accent6>
        <a:srgbClr val="FFCE00"/>
      </a:accent6>
      <a:hlink>
        <a:srgbClr val="84BD00"/>
      </a:hlink>
      <a:folHlink>
        <a:srgbClr val="84BD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4215</TotalTime>
  <Words>947</Words>
  <Application>Microsoft Office PowerPoint</Application>
  <PresentationFormat>On-screen Show (16:9)</PresentationFormat>
  <Paragraphs>107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Lato</vt:lpstr>
      <vt:lpstr>Lato Light</vt:lpstr>
      <vt:lpstr>Roboto Light</vt:lpstr>
      <vt:lpstr>Wingdings</vt:lpstr>
      <vt:lpstr>Office Theme</vt:lpstr>
      <vt:lpstr>1_Office Theme</vt:lpstr>
      <vt:lpstr>2_Office Theme</vt:lpstr>
      <vt:lpstr>PowerPoint Presentation</vt:lpstr>
      <vt:lpstr>JSE Sustainability purpose statement</vt:lpstr>
      <vt:lpstr>JSE Sustainability Disclosure Guidance and JSE Climate Disclosure Guidance</vt:lpstr>
      <vt:lpstr>The JSE Guidance was informed by an extensive review of global initiatives...</vt:lpstr>
      <vt:lpstr>... as well as by local disclosure requirements and sustainability challenges </vt:lpstr>
      <vt:lpstr>The JSE Guidance specifically seeks alignment with GRI and draft IFRS and EU standards</vt:lpstr>
      <vt:lpstr>JSE Sustainability Disclosure Guidance</vt:lpstr>
      <vt:lpstr>JSE Sustainability Disclosure Guidance</vt:lpstr>
      <vt:lpstr>JSE Sustainability Disclosure Guidance</vt:lpstr>
      <vt:lpstr>JSE Sustainability Disclosure Guidance</vt:lpstr>
      <vt:lpstr>JSE Sustainability Disclosure Guidance</vt:lpstr>
      <vt:lpstr>JSE Sustainability Disclosure Guidance</vt:lpstr>
      <vt:lpstr>JSE Sustainability Disclosure Guidance</vt:lpstr>
      <vt:lpstr>JSE Climate Disclosure Guidance</vt:lpstr>
      <vt:lpstr>Some closing reflections: Implications for SBFN members </vt:lpstr>
      <vt:lpstr>Thank you  Shameela Ebrahim   Jonathon Hanks   JSE      Incite  shameelae@jse.co.za  jon@incite.co.za </vt:lpstr>
    </vt:vector>
  </TitlesOfParts>
  <Company>private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warren grove</dc:creator>
  <cp:lastModifiedBy>Shameela Ebrahim</cp:lastModifiedBy>
  <cp:revision>301</cp:revision>
  <dcterms:created xsi:type="dcterms:W3CDTF">2014-04-03T12:04:52Z</dcterms:created>
  <dcterms:modified xsi:type="dcterms:W3CDTF">2022-07-13T09:39:44Z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6d8a90e-c522-4829-9625-db8c70f8b095_Enabled">
    <vt:lpwstr>true</vt:lpwstr>
  </property>
  <property fmtid="{D5CDD505-2E9C-101B-9397-08002B2CF9AE}" pid="3" name="MSIP_Label_66d8a90e-c522-4829-9625-db8c70f8b095_SetDate">
    <vt:lpwstr>2021-11-04T15:32:40Z</vt:lpwstr>
  </property>
  <property fmtid="{D5CDD505-2E9C-101B-9397-08002B2CF9AE}" pid="4" name="MSIP_Label_66d8a90e-c522-4829-9625-db8c70f8b095_Method">
    <vt:lpwstr>Standard</vt:lpwstr>
  </property>
  <property fmtid="{D5CDD505-2E9C-101B-9397-08002B2CF9AE}" pid="5" name="MSIP_Label_66d8a90e-c522-4829-9625-db8c70f8b095_Name">
    <vt:lpwstr>Public</vt:lpwstr>
  </property>
  <property fmtid="{D5CDD505-2E9C-101B-9397-08002B2CF9AE}" pid="6" name="MSIP_Label_66d8a90e-c522-4829-9625-db8c70f8b095_SiteId">
    <vt:lpwstr>cffa6640-7572-4f05-9c64-cd88068c19d4</vt:lpwstr>
  </property>
  <property fmtid="{D5CDD505-2E9C-101B-9397-08002B2CF9AE}" pid="7" name="MSIP_Label_66d8a90e-c522-4829-9625-db8c70f8b095_ActionId">
    <vt:lpwstr>df8c53e1-e89d-4d6f-8884-a9ec22b187a5</vt:lpwstr>
  </property>
  <property fmtid="{D5CDD505-2E9C-101B-9397-08002B2CF9AE}" pid="8" name="MSIP_Label_66d8a90e-c522-4829-9625-db8c70f8b095_ContentBits">
    <vt:lpwstr>0</vt:lpwstr>
  </property>
</Properties>
</file>