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1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97" r:id="rId4"/>
    <p:sldMasterId id="2147485242" r:id="rId5"/>
    <p:sldMasterId id="2147485265" r:id="rId6"/>
    <p:sldMasterId id="2147485268" r:id="rId7"/>
    <p:sldMasterId id="2147485273" r:id="rId8"/>
    <p:sldMasterId id="2147485303" r:id="rId9"/>
    <p:sldMasterId id="2147485297" r:id="rId10"/>
    <p:sldMasterId id="2147485288" r:id="rId11"/>
    <p:sldMasterId id="2147485281" r:id="rId12"/>
    <p:sldMasterId id="2147485311" r:id="rId13"/>
    <p:sldMasterId id="2147485206" r:id="rId14"/>
    <p:sldMasterId id="2147485360" r:id="rId15"/>
    <p:sldMasterId id="2147485368" r:id="rId16"/>
    <p:sldMasterId id="2147485372" r:id="rId17"/>
  </p:sldMasterIdLst>
  <p:notesMasterIdLst>
    <p:notesMasterId r:id="rId35"/>
  </p:notesMasterIdLst>
  <p:handoutMasterIdLst>
    <p:handoutMasterId r:id="rId36"/>
  </p:handoutMasterIdLst>
  <p:sldIdLst>
    <p:sldId id="1012" r:id="rId18"/>
    <p:sldId id="4181" r:id="rId19"/>
    <p:sldId id="1367" r:id="rId20"/>
    <p:sldId id="4157" r:id="rId21"/>
    <p:sldId id="4180" r:id="rId22"/>
    <p:sldId id="1370" r:id="rId23"/>
    <p:sldId id="1372" r:id="rId24"/>
    <p:sldId id="4182" r:id="rId25"/>
    <p:sldId id="1380" r:id="rId26"/>
    <p:sldId id="4174" r:id="rId27"/>
    <p:sldId id="4175" r:id="rId28"/>
    <p:sldId id="4183" r:id="rId29"/>
    <p:sldId id="4184" r:id="rId30"/>
    <p:sldId id="4185" r:id="rId31"/>
    <p:sldId id="4169" r:id="rId32"/>
    <p:sldId id="1381" r:id="rId33"/>
    <p:sldId id="1042" r:id="rId3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 Uyen Thi Tran" initials="TUTT" lastIdx="2" clrIdx="0"/>
  <p:cmAuthor id="2" name="Keirsten Nicole Pedersen" initials="KNP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2D74"/>
    <a:srgbClr val="0D2B4A"/>
    <a:srgbClr val="0D2B4B"/>
    <a:srgbClr val="014C6D"/>
    <a:srgbClr val="EA7125"/>
    <a:srgbClr val="263A48"/>
    <a:srgbClr val="42557F"/>
    <a:srgbClr val="6E84B4"/>
    <a:srgbClr val="414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8" autoAdjust="0"/>
    <p:restoredTop sz="92063" autoAdjust="0"/>
  </p:normalViewPr>
  <p:slideViewPr>
    <p:cSldViewPr snapToGrid="0">
      <p:cViewPr varScale="1">
        <p:scale>
          <a:sx n="108" d="100"/>
          <a:sy n="108" d="100"/>
        </p:scale>
        <p:origin x="102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viewProps" Target="viewProps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37721-B626-4035-8689-1E8C1FE074F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E98F3A-7118-4D46-92C5-59D776200DCB}">
      <dgm:prSet custT="1"/>
      <dgm:spPr>
        <a:solidFill>
          <a:schemeClr val="accent1">
            <a:lumMod val="90000"/>
            <a:lumOff val="1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That the company</a:t>
          </a:r>
          <a:r>
            <a:rPr lang="en-US" sz="2000" dirty="0"/>
            <a:t>:</a:t>
          </a:r>
        </a:p>
      </dgm:t>
    </dgm:pt>
    <dgm:pt modelId="{2CAC3A9A-1E3A-487D-869D-5A84D07C704A}" type="parTrans" cxnId="{3E2DDB38-98ED-46CC-9497-3A3E918361F2}">
      <dgm:prSet/>
      <dgm:spPr/>
      <dgm:t>
        <a:bodyPr/>
        <a:lstStyle/>
        <a:p>
          <a:endParaRPr lang="en-US"/>
        </a:p>
      </dgm:t>
    </dgm:pt>
    <dgm:pt modelId="{1EB44872-551F-44AC-A5EA-A53615F458D2}" type="sibTrans" cxnId="{3E2DDB38-98ED-46CC-9497-3A3E918361F2}">
      <dgm:prSet/>
      <dgm:spPr/>
      <dgm:t>
        <a:bodyPr/>
        <a:lstStyle/>
        <a:p>
          <a:endParaRPr lang="en-US"/>
        </a:p>
      </dgm:t>
    </dgm:pt>
    <dgm:pt modelId="{9298AD37-6B49-4D00-97DE-73890F27C5F2}">
      <dgm:prSet custT="1"/>
      <dgm:spPr/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has a long-term future </a:t>
          </a:r>
          <a:r>
            <a:rPr lang="en-US" sz="16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gm:t>
    </dgm:pt>
    <dgm:pt modelId="{ECA3401F-F810-467A-8759-934F94327571}" type="parTrans" cxnId="{F3B9B6E1-2A01-44F2-97E9-86124EF518C8}">
      <dgm:prSet/>
      <dgm:spPr/>
      <dgm:t>
        <a:bodyPr/>
        <a:lstStyle/>
        <a:p>
          <a:endParaRPr lang="en-US"/>
        </a:p>
      </dgm:t>
    </dgm:pt>
    <dgm:pt modelId="{03A0A7A1-00B8-43E2-B54F-F457EC1D330D}" type="sibTrans" cxnId="{F3B9B6E1-2A01-44F2-97E9-86124EF518C8}">
      <dgm:prSet/>
      <dgm:spPr/>
      <dgm:t>
        <a:bodyPr/>
        <a:lstStyle/>
        <a:p>
          <a:endParaRPr lang="en-US"/>
        </a:p>
      </dgm:t>
    </dgm:pt>
    <dgm:pt modelId="{70D176D6-1215-4F84-8800-12CDE5D0DF94}">
      <dgm:prSet custT="1"/>
      <dgm:spPr>
        <a:solidFill>
          <a:srgbClr val="FFC000"/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Is well organized and run </a:t>
          </a:r>
          <a:r>
            <a:rPr lang="en-US" sz="16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gm:t>
    </dgm:pt>
    <dgm:pt modelId="{784BCC51-1272-4DC6-8D6B-7DAAAC2871F3}" type="parTrans" cxnId="{E69813E6-E970-4476-96B8-CE7FA8A24348}">
      <dgm:prSet/>
      <dgm:spPr/>
      <dgm:t>
        <a:bodyPr/>
        <a:lstStyle/>
        <a:p>
          <a:endParaRPr lang="en-US"/>
        </a:p>
      </dgm:t>
    </dgm:pt>
    <dgm:pt modelId="{875C72B6-4C98-4B19-A366-C633AD312AB5}" type="sibTrans" cxnId="{E69813E6-E970-4476-96B8-CE7FA8A24348}">
      <dgm:prSet/>
      <dgm:spPr/>
      <dgm:t>
        <a:bodyPr/>
        <a:lstStyle/>
        <a:p>
          <a:endParaRPr lang="en-US"/>
        </a:p>
      </dgm:t>
    </dgm:pt>
    <dgm:pt modelId="{EB2950C2-AC44-40D2-AC8A-235C300B4A2D}">
      <dgm:prSet custT="1"/>
      <dgm:spPr/>
      <dgm:t>
        <a:bodyPr/>
        <a:lstStyle/>
        <a:p>
          <a:r>
            <a:rPr lang="en-GB" sz="1600" b="1" dirty="0">
              <a:solidFill>
                <a:schemeClr val="tx1"/>
              </a:solidFill>
            </a:rPr>
            <a:t>Is under control </a:t>
          </a:r>
          <a:r>
            <a:rPr lang="en-GB" sz="16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dirty="0">
            <a:solidFill>
              <a:schemeClr val="tx1"/>
            </a:solidFill>
          </a:endParaRPr>
        </a:p>
      </dgm:t>
    </dgm:pt>
    <dgm:pt modelId="{22A7EB67-F8A2-4C25-A28F-545413CA23FA}" type="parTrans" cxnId="{41B5FCA3-21A0-43F2-A712-AAAFCFA48803}">
      <dgm:prSet/>
      <dgm:spPr/>
      <dgm:t>
        <a:bodyPr/>
        <a:lstStyle/>
        <a:p>
          <a:endParaRPr lang="en-US"/>
        </a:p>
      </dgm:t>
    </dgm:pt>
    <dgm:pt modelId="{AB9A63EE-9464-4BEA-A54F-7C846C5E8BD3}" type="sibTrans" cxnId="{41B5FCA3-21A0-43F2-A712-AAAFCFA48803}">
      <dgm:prSet/>
      <dgm:spPr/>
      <dgm:t>
        <a:bodyPr/>
        <a:lstStyle/>
        <a:p>
          <a:endParaRPr lang="en-US"/>
        </a:p>
      </dgm:t>
    </dgm:pt>
    <dgm:pt modelId="{177770BA-F1F1-4552-9AFB-C3974006E600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Will continue growing </a:t>
          </a:r>
          <a:r>
            <a:rPr lang="en-GB" sz="16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dirty="0">
              <a:solidFill>
                <a:schemeClr val="bg1"/>
              </a:solidFill>
            </a:rPr>
            <a:t> </a:t>
          </a:r>
          <a:endParaRPr lang="en-US" sz="500" dirty="0">
            <a:solidFill>
              <a:schemeClr val="bg1"/>
            </a:solidFill>
          </a:endParaRPr>
        </a:p>
      </dgm:t>
    </dgm:pt>
    <dgm:pt modelId="{C4B681AE-6368-438F-99D9-94AAED63AC5A}" type="parTrans" cxnId="{D214814A-B726-495A-9BB7-EEBC35B9CA83}">
      <dgm:prSet/>
      <dgm:spPr/>
      <dgm:t>
        <a:bodyPr/>
        <a:lstStyle/>
        <a:p>
          <a:endParaRPr lang="en-US"/>
        </a:p>
      </dgm:t>
    </dgm:pt>
    <dgm:pt modelId="{F3B7C16F-6B54-484F-941D-141A9626D8FD}" type="sibTrans" cxnId="{D214814A-B726-495A-9BB7-EEBC35B9CA83}">
      <dgm:prSet/>
      <dgm:spPr/>
      <dgm:t>
        <a:bodyPr/>
        <a:lstStyle/>
        <a:p>
          <a:endParaRPr lang="en-US"/>
        </a:p>
      </dgm:t>
    </dgm:pt>
    <dgm:pt modelId="{6BF12192-2D1C-4698-B693-3E9FDA1103D3}">
      <dgm:prSet custT="1"/>
      <dgm:spPr/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Is financially viable </a:t>
          </a:r>
          <a:r>
            <a:rPr lang="en-GB" sz="16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dirty="0">
              <a:solidFill>
                <a:schemeClr val="bg1"/>
              </a:solidFill>
            </a:rPr>
            <a:t>!</a:t>
          </a:r>
          <a:endParaRPr lang="en-US" sz="500" dirty="0">
            <a:solidFill>
              <a:schemeClr val="bg1"/>
            </a:solidFill>
          </a:endParaRPr>
        </a:p>
      </dgm:t>
    </dgm:pt>
    <dgm:pt modelId="{02CFF3D6-D593-483B-9B34-1BE0C5DB23AA}" type="parTrans" cxnId="{4EF66766-5455-4328-92B7-EE5EE204AC70}">
      <dgm:prSet/>
      <dgm:spPr/>
      <dgm:t>
        <a:bodyPr/>
        <a:lstStyle/>
        <a:p>
          <a:endParaRPr lang="en-US"/>
        </a:p>
      </dgm:t>
    </dgm:pt>
    <dgm:pt modelId="{0C0E83A8-3344-48C0-A23E-842DAECE7C5E}" type="sibTrans" cxnId="{4EF66766-5455-4328-92B7-EE5EE204AC70}">
      <dgm:prSet/>
      <dgm:spPr/>
      <dgm:t>
        <a:bodyPr/>
        <a:lstStyle/>
        <a:p>
          <a:endParaRPr lang="en-US"/>
        </a:p>
      </dgm:t>
    </dgm:pt>
    <dgm:pt modelId="{2947DE21-D392-476A-8E69-F055D68A6002}">
      <dgm:prSet custT="1"/>
      <dgm:spPr/>
      <dgm:t>
        <a:bodyPr/>
        <a:lstStyle/>
        <a:p>
          <a:r>
            <a:rPr lang="en-US" sz="2000" b="1" dirty="0">
              <a:solidFill>
                <a:schemeClr val="bg1"/>
              </a:solidFill>
            </a:rPr>
            <a:t>They want to be able to TRUST the company, its leadership and its activities</a:t>
          </a:r>
          <a:r>
            <a:rPr lang="en-US" sz="1300" dirty="0"/>
            <a:t>.</a:t>
          </a:r>
        </a:p>
      </dgm:t>
    </dgm:pt>
    <dgm:pt modelId="{211C70F0-E90C-41AF-9E14-27527D7AB2DD}" type="parTrans" cxnId="{DA2D7386-E27A-4FA0-AF09-E82D6FA1578D}">
      <dgm:prSet/>
      <dgm:spPr/>
      <dgm:t>
        <a:bodyPr/>
        <a:lstStyle/>
        <a:p>
          <a:endParaRPr lang="en-US"/>
        </a:p>
      </dgm:t>
    </dgm:pt>
    <dgm:pt modelId="{3D6EFDF5-711F-4493-9532-3EFDC041C560}" type="sibTrans" cxnId="{DA2D7386-E27A-4FA0-AF09-E82D6FA1578D}">
      <dgm:prSet/>
      <dgm:spPr/>
      <dgm:t>
        <a:bodyPr/>
        <a:lstStyle/>
        <a:p>
          <a:endParaRPr lang="en-US"/>
        </a:p>
      </dgm:t>
    </dgm:pt>
    <dgm:pt modelId="{397EF2F5-1FC4-8748-9CC4-9260669989E9}" type="pres">
      <dgm:prSet presAssocID="{C1937721-B626-4035-8689-1E8C1FE074F2}" presName="linear" presStyleCnt="0">
        <dgm:presLayoutVars>
          <dgm:animLvl val="lvl"/>
          <dgm:resizeHandles val="exact"/>
        </dgm:presLayoutVars>
      </dgm:prSet>
      <dgm:spPr/>
    </dgm:pt>
    <dgm:pt modelId="{729082E6-29B5-7D4B-95FF-677A39BAC8A0}" type="pres">
      <dgm:prSet presAssocID="{0EE98F3A-7118-4D46-92C5-59D776200DCB}" presName="parentText" presStyleLbl="node1" presStyleIdx="0" presStyleCnt="7" custScaleY="136036" custLinFactY="28121" custLinFactNeighborX="-36" custLinFactNeighborY="100000">
        <dgm:presLayoutVars>
          <dgm:chMax val="0"/>
          <dgm:bulletEnabled val="1"/>
        </dgm:presLayoutVars>
      </dgm:prSet>
      <dgm:spPr/>
    </dgm:pt>
    <dgm:pt modelId="{74069FAD-CAF8-9F45-AD8A-75801C2F1DE8}" type="pres">
      <dgm:prSet presAssocID="{1EB44872-551F-44AC-A5EA-A53615F458D2}" presName="spacer" presStyleCnt="0"/>
      <dgm:spPr/>
    </dgm:pt>
    <dgm:pt modelId="{40C11435-76D3-8040-A900-7B1BE55B3C72}" type="pres">
      <dgm:prSet presAssocID="{9298AD37-6B49-4D00-97DE-73890F27C5F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412C921-A674-694F-A674-7F7E14A504D5}" type="pres">
      <dgm:prSet presAssocID="{03A0A7A1-00B8-43E2-B54F-F457EC1D330D}" presName="spacer" presStyleCnt="0"/>
      <dgm:spPr/>
    </dgm:pt>
    <dgm:pt modelId="{7C5E1FFC-642F-5E44-8B6C-4FB33FB7FFE7}" type="pres">
      <dgm:prSet presAssocID="{70D176D6-1215-4F84-8800-12CDE5D0DF94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26C1B695-ADFC-DA44-964A-ED728FA0C5A0}" type="pres">
      <dgm:prSet presAssocID="{875C72B6-4C98-4B19-A366-C633AD312AB5}" presName="spacer" presStyleCnt="0"/>
      <dgm:spPr/>
    </dgm:pt>
    <dgm:pt modelId="{52B108E1-43F1-0441-A51C-8816413C79E9}" type="pres">
      <dgm:prSet presAssocID="{EB2950C2-AC44-40D2-AC8A-235C300B4A2D}" presName="parentText" presStyleLbl="node1" presStyleIdx="3" presStyleCnt="7" custLinFactY="2605" custLinFactNeighborX="-36" custLinFactNeighborY="100000">
        <dgm:presLayoutVars>
          <dgm:chMax val="0"/>
          <dgm:bulletEnabled val="1"/>
        </dgm:presLayoutVars>
      </dgm:prSet>
      <dgm:spPr/>
    </dgm:pt>
    <dgm:pt modelId="{2FB2925F-FE5C-6F49-8882-CEF1854ADE8F}" type="pres">
      <dgm:prSet presAssocID="{AB9A63EE-9464-4BEA-A54F-7C846C5E8BD3}" presName="spacer" presStyleCnt="0"/>
      <dgm:spPr/>
    </dgm:pt>
    <dgm:pt modelId="{BD73E73E-3E34-3C43-9CD5-DE8E4D047D17}" type="pres">
      <dgm:prSet presAssocID="{177770BA-F1F1-4552-9AFB-C3974006E600}" presName="parentText" presStyleLbl="node1" presStyleIdx="4" presStyleCnt="7" custLinFactNeighborX="1327" custLinFactNeighborY="-31717">
        <dgm:presLayoutVars>
          <dgm:chMax val="0"/>
          <dgm:bulletEnabled val="1"/>
        </dgm:presLayoutVars>
      </dgm:prSet>
      <dgm:spPr/>
    </dgm:pt>
    <dgm:pt modelId="{ADECF2A4-F5B0-214E-9865-A78080D167F9}" type="pres">
      <dgm:prSet presAssocID="{F3B7C16F-6B54-484F-941D-141A9626D8FD}" presName="spacer" presStyleCnt="0"/>
      <dgm:spPr/>
    </dgm:pt>
    <dgm:pt modelId="{13B38F6F-2286-C14B-BD04-4C4D28B83881}" type="pres">
      <dgm:prSet presAssocID="{6BF12192-2D1C-4698-B693-3E9FDA1103D3}" presName="parentText" presStyleLbl="node1" presStyleIdx="5" presStyleCnt="7" custLinFactY="-680" custLinFactNeighborX="-36" custLinFactNeighborY="-100000">
        <dgm:presLayoutVars>
          <dgm:chMax val="0"/>
          <dgm:bulletEnabled val="1"/>
        </dgm:presLayoutVars>
      </dgm:prSet>
      <dgm:spPr/>
    </dgm:pt>
    <dgm:pt modelId="{5FD30194-70BA-4649-8DCD-2EEB846DEDE8}" type="pres">
      <dgm:prSet presAssocID="{0C0E83A8-3344-48C0-A23E-842DAECE7C5E}" presName="spacer" presStyleCnt="0"/>
      <dgm:spPr/>
    </dgm:pt>
    <dgm:pt modelId="{3CA1A2DA-212B-C549-9A06-38154712FFC4}" type="pres">
      <dgm:prSet presAssocID="{2947DE21-D392-476A-8E69-F055D68A6002}" presName="parentText" presStyleLbl="node1" presStyleIdx="6" presStyleCnt="7" custLinFactNeighborX="-49" custLinFactNeighborY="-31720">
        <dgm:presLayoutVars>
          <dgm:chMax val="0"/>
          <dgm:bulletEnabled val="1"/>
        </dgm:presLayoutVars>
      </dgm:prSet>
      <dgm:spPr/>
    </dgm:pt>
  </dgm:ptLst>
  <dgm:cxnLst>
    <dgm:cxn modelId="{07816A28-78BD-0349-8009-2B748451B2EC}" type="presOf" srcId="{0EE98F3A-7118-4D46-92C5-59D776200DCB}" destId="{729082E6-29B5-7D4B-95FF-677A39BAC8A0}" srcOrd="0" destOrd="0" presId="urn:microsoft.com/office/officeart/2005/8/layout/vList2"/>
    <dgm:cxn modelId="{3E2DDB38-98ED-46CC-9497-3A3E918361F2}" srcId="{C1937721-B626-4035-8689-1E8C1FE074F2}" destId="{0EE98F3A-7118-4D46-92C5-59D776200DCB}" srcOrd="0" destOrd="0" parTransId="{2CAC3A9A-1E3A-487D-869D-5A84D07C704A}" sibTransId="{1EB44872-551F-44AC-A5EA-A53615F458D2}"/>
    <dgm:cxn modelId="{1992373A-BA42-4047-A186-6621E19E51DD}" type="presOf" srcId="{177770BA-F1F1-4552-9AFB-C3974006E600}" destId="{BD73E73E-3E34-3C43-9CD5-DE8E4D047D17}" srcOrd="0" destOrd="0" presId="urn:microsoft.com/office/officeart/2005/8/layout/vList2"/>
    <dgm:cxn modelId="{F8312948-3E28-0D42-B232-B0909FBAC721}" type="presOf" srcId="{C1937721-B626-4035-8689-1E8C1FE074F2}" destId="{397EF2F5-1FC4-8748-9CC4-9260669989E9}" srcOrd="0" destOrd="0" presId="urn:microsoft.com/office/officeart/2005/8/layout/vList2"/>
    <dgm:cxn modelId="{D214814A-B726-495A-9BB7-EEBC35B9CA83}" srcId="{C1937721-B626-4035-8689-1E8C1FE074F2}" destId="{177770BA-F1F1-4552-9AFB-C3974006E600}" srcOrd="4" destOrd="0" parTransId="{C4B681AE-6368-438F-99D9-94AAED63AC5A}" sibTransId="{F3B7C16F-6B54-484F-941D-141A9626D8FD}"/>
    <dgm:cxn modelId="{59D5DC51-CCBF-0043-AD3A-ED7AEB5D3958}" type="presOf" srcId="{2947DE21-D392-476A-8E69-F055D68A6002}" destId="{3CA1A2DA-212B-C549-9A06-38154712FFC4}" srcOrd="0" destOrd="0" presId="urn:microsoft.com/office/officeart/2005/8/layout/vList2"/>
    <dgm:cxn modelId="{4EF66766-5455-4328-92B7-EE5EE204AC70}" srcId="{C1937721-B626-4035-8689-1E8C1FE074F2}" destId="{6BF12192-2D1C-4698-B693-3E9FDA1103D3}" srcOrd="5" destOrd="0" parTransId="{02CFF3D6-D593-483B-9B34-1BE0C5DB23AA}" sibTransId="{0C0E83A8-3344-48C0-A23E-842DAECE7C5E}"/>
    <dgm:cxn modelId="{3961697A-5E9A-514A-9447-8D6B7A41A58C}" type="presOf" srcId="{EB2950C2-AC44-40D2-AC8A-235C300B4A2D}" destId="{52B108E1-43F1-0441-A51C-8816413C79E9}" srcOrd="0" destOrd="0" presId="urn:microsoft.com/office/officeart/2005/8/layout/vList2"/>
    <dgm:cxn modelId="{DA2D7386-E27A-4FA0-AF09-E82D6FA1578D}" srcId="{C1937721-B626-4035-8689-1E8C1FE074F2}" destId="{2947DE21-D392-476A-8E69-F055D68A6002}" srcOrd="6" destOrd="0" parTransId="{211C70F0-E90C-41AF-9E14-27527D7AB2DD}" sibTransId="{3D6EFDF5-711F-4493-9532-3EFDC041C560}"/>
    <dgm:cxn modelId="{595CC58E-869F-A840-A4A5-8CE3ED5467C2}" type="presOf" srcId="{6BF12192-2D1C-4698-B693-3E9FDA1103D3}" destId="{13B38F6F-2286-C14B-BD04-4C4D28B83881}" srcOrd="0" destOrd="0" presId="urn:microsoft.com/office/officeart/2005/8/layout/vList2"/>
    <dgm:cxn modelId="{41B5FCA3-21A0-43F2-A712-AAAFCFA48803}" srcId="{C1937721-B626-4035-8689-1E8C1FE074F2}" destId="{EB2950C2-AC44-40D2-AC8A-235C300B4A2D}" srcOrd="3" destOrd="0" parTransId="{22A7EB67-F8A2-4C25-A28F-545413CA23FA}" sibTransId="{AB9A63EE-9464-4BEA-A54F-7C846C5E8BD3}"/>
    <dgm:cxn modelId="{0D5372AC-CBF3-A142-BB65-C447F9F278CD}" type="presOf" srcId="{70D176D6-1215-4F84-8800-12CDE5D0DF94}" destId="{7C5E1FFC-642F-5E44-8B6C-4FB33FB7FFE7}" srcOrd="0" destOrd="0" presId="urn:microsoft.com/office/officeart/2005/8/layout/vList2"/>
    <dgm:cxn modelId="{F3B9B6E1-2A01-44F2-97E9-86124EF518C8}" srcId="{C1937721-B626-4035-8689-1E8C1FE074F2}" destId="{9298AD37-6B49-4D00-97DE-73890F27C5F2}" srcOrd="1" destOrd="0" parTransId="{ECA3401F-F810-467A-8759-934F94327571}" sibTransId="{03A0A7A1-00B8-43E2-B54F-F457EC1D330D}"/>
    <dgm:cxn modelId="{E69813E6-E970-4476-96B8-CE7FA8A24348}" srcId="{C1937721-B626-4035-8689-1E8C1FE074F2}" destId="{70D176D6-1215-4F84-8800-12CDE5D0DF94}" srcOrd="2" destOrd="0" parTransId="{784BCC51-1272-4DC6-8D6B-7DAAAC2871F3}" sibTransId="{875C72B6-4C98-4B19-A366-C633AD312AB5}"/>
    <dgm:cxn modelId="{9FEF77F9-C59F-D44B-B5A4-748E511559B1}" type="presOf" srcId="{9298AD37-6B49-4D00-97DE-73890F27C5F2}" destId="{40C11435-76D3-8040-A900-7B1BE55B3C72}" srcOrd="0" destOrd="0" presId="urn:microsoft.com/office/officeart/2005/8/layout/vList2"/>
    <dgm:cxn modelId="{660CE0D7-2D5A-D54E-A70E-6203FE75BC53}" type="presParOf" srcId="{397EF2F5-1FC4-8748-9CC4-9260669989E9}" destId="{729082E6-29B5-7D4B-95FF-677A39BAC8A0}" srcOrd="0" destOrd="0" presId="urn:microsoft.com/office/officeart/2005/8/layout/vList2"/>
    <dgm:cxn modelId="{E4347B0D-3247-434B-BABA-6643684C7D85}" type="presParOf" srcId="{397EF2F5-1FC4-8748-9CC4-9260669989E9}" destId="{74069FAD-CAF8-9F45-AD8A-75801C2F1DE8}" srcOrd="1" destOrd="0" presId="urn:microsoft.com/office/officeart/2005/8/layout/vList2"/>
    <dgm:cxn modelId="{B012C2EC-B93D-BE49-9DD0-1C3256AE6346}" type="presParOf" srcId="{397EF2F5-1FC4-8748-9CC4-9260669989E9}" destId="{40C11435-76D3-8040-A900-7B1BE55B3C72}" srcOrd="2" destOrd="0" presId="urn:microsoft.com/office/officeart/2005/8/layout/vList2"/>
    <dgm:cxn modelId="{9B6F6FF9-0EFA-6742-865B-95DFA3947DB0}" type="presParOf" srcId="{397EF2F5-1FC4-8748-9CC4-9260669989E9}" destId="{9412C921-A674-694F-A674-7F7E14A504D5}" srcOrd="3" destOrd="0" presId="urn:microsoft.com/office/officeart/2005/8/layout/vList2"/>
    <dgm:cxn modelId="{1492B0F1-185B-5749-9006-BFEA9A2135AB}" type="presParOf" srcId="{397EF2F5-1FC4-8748-9CC4-9260669989E9}" destId="{7C5E1FFC-642F-5E44-8B6C-4FB33FB7FFE7}" srcOrd="4" destOrd="0" presId="urn:microsoft.com/office/officeart/2005/8/layout/vList2"/>
    <dgm:cxn modelId="{E8D0E8CC-FF32-F74B-915F-1932E6D91E2B}" type="presParOf" srcId="{397EF2F5-1FC4-8748-9CC4-9260669989E9}" destId="{26C1B695-ADFC-DA44-964A-ED728FA0C5A0}" srcOrd="5" destOrd="0" presId="urn:microsoft.com/office/officeart/2005/8/layout/vList2"/>
    <dgm:cxn modelId="{2137F29D-86D4-1A4A-B76F-780F8945D95B}" type="presParOf" srcId="{397EF2F5-1FC4-8748-9CC4-9260669989E9}" destId="{52B108E1-43F1-0441-A51C-8816413C79E9}" srcOrd="6" destOrd="0" presId="urn:microsoft.com/office/officeart/2005/8/layout/vList2"/>
    <dgm:cxn modelId="{D0AA908A-C0B0-EF47-B609-F5A7501EC03D}" type="presParOf" srcId="{397EF2F5-1FC4-8748-9CC4-9260669989E9}" destId="{2FB2925F-FE5C-6F49-8882-CEF1854ADE8F}" srcOrd="7" destOrd="0" presId="urn:microsoft.com/office/officeart/2005/8/layout/vList2"/>
    <dgm:cxn modelId="{6333616B-41FB-A94B-B0E7-8B2F44776C8E}" type="presParOf" srcId="{397EF2F5-1FC4-8748-9CC4-9260669989E9}" destId="{BD73E73E-3E34-3C43-9CD5-DE8E4D047D17}" srcOrd="8" destOrd="0" presId="urn:microsoft.com/office/officeart/2005/8/layout/vList2"/>
    <dgm:cxn modelId="{F8FB1B35-60CD-D840-8605-C083E8D28A5B}" type="presParOf" srcId="{397EF2F5-1FC4-8748-9CC4-9260669989E9}" destId="{ADECF2A4-F5B0-214E-9865-A78080D167F9}" srcOrd="9" destOrd="0" presId="urn:microsoft.com/office/officeart/2005/8/layout/vList2"/>
    <dgm:cxn modelId="{A6B0C033-8609-B145-AF2D-14905889D774}" type="presParOf" srcId="{397EF2F5-1FC4-8748-9CC4-9260669989E9}" destId="{13B38F6F-2286-C14B-BD04-4C4D28B83881}" srcOrd="10" destOrd="0" presId="urn:microsoft.com/office/officeart/2005/8/layout/vList2"/>
    <dgm:cxn modelId="{9E5508C7-8096-2144-84AD-90562D636250}" type="presParOf" srcId="{397EF2F5-1FC4-8748-9CC4-9260669989E9}" destId="{5FD30194-70BA-4649-8DCD-2EEB846DEDE8}" srcOrd="11" destOrd="0" presId="urn:microsoft.com/office/officeart/2005/8/layout/vList2"/>
    <dgm:cxn modelId="{A0A6BAEC-19A5-D14C-88FE-58B6A7757F14}" type="presParOf" srcId="{397EF2F5-1FC4-8748-9CC4-9260669989E9}" destId="{3CA1A2DA-212B-C549-9A06-38154712FFC4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082E6-29B5-7D4B-95FF-677A39BAC8A0}">
      <dsp:nvSpPr>
        <dsp:cNvPr id="0" name=""/>
        <dsp:cNvSpPr/>
      </dsp:nvSpPr>
      <dsp:spPr>
        <a:xfrm>
          <a:off x="0" y="244006"/>
          <a:ext cx="6911438" cy="1102574"/>
        </a:xfrm>
        <a:prstGeom prst="roundRect">
          <a:avLst/>
        </a:prstGeom>
        <a:solidFill>
          <a:schemeClr val="accent1">
            <a:lumMod val="90000"/>
            <a:lumOff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That the company</a:t>
          </a:r>
          <a:r>
            <a:rPr lang="en-US" sz="2000" kern="1200" dirty="0"/>
            <a:t>:</a:t>
          </a:r>
        </a:p>
      </dsp:txBody>
      <dsp:txXfrm>
        <a:off x="53823" y="297829"/>
        <a:ext cx="6803792" cy="994928"/>
      </dsp:txXfrm>
    </dsp:sp>
    <dsp:sp modelId="{40C11435-76D3-8040-A900-7B1BE55B3C72}">
      <dsp:nvSpPr>
        <dsp:cNvPr id="0" name=""/>
        <dsp:cNvSpPr/>
      </dsp:nvSpPr>
      <dsp:spPr>
        <a:xfrm>
          <a:off x="0" y="1118659"/>
          <a:ext cx="6911438" cy="8105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has a long-term future </a:t>
          </a:r>
          <a:r>
            <a:rPr lang="en-US" sz="1600" kern="12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sp:txBody>
      <dsp:txXfrm>
        <a:off x="39565" y="1158224"/>
        <a:ext cx="6832308" cy="731372"/>
      </dsp:txXfrm>
    </dsp:sp>
    <dsp:sp modelId="{7C5E1FFC-642F-5E44-8B6C-4FB33FB7FFE7}">
      <dsp:nvSpPr>
        <dsp:cNvPr id="0" name=""/>
        <dsp:cNvSpPr/>
      </dsp:nvSpPr>
      <dsp:spPr>
        <a:xfrm>
          <a:off x="0" y="1942352"/>
          <a:ext cx="6911438" cy="810502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Is well organized and run </a:t>
          </a:r>
          <a:r>
            <a:rPr lang="en-US" sz="1600" kern="12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sp:txBody>
      <dsp:txXfrm>
        <a:off x="39565" y="1981917"/>
        <a:ext cx="6832308" cy="731372"/>
      </dsp:txXfrm>
    </dsp:sp>
    <dsp:sp modelId="{52B108E1-43F1-0441-A51C-8816413C79E9}">
      <dsp:nvSpPr>
        <dsp:cNvPr id="0" name=""/>
        <dsp:cNvSpPr/>
      </dsp:nvSpPr>
      <dsp:spPr>
        <a:xfrm>
          <a:off x="0" y="2800348"/>
          <a:ext cx="6911438" cy="81050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</a:rPr>
            <a:t>Is under control </a:t>
          </a:r>
          <a:r>
            <a:rPr lang="en-GB" sz="1600" kern="12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39565" y="2839913"/>
        <a:ext cx="6832308" cy="731372"/>
      </dsp:txXfrm>
    </dsp:sp>
    <dsp:sp modelId="{BD73E73E-3E34-3C43-9CD5-DE8E4D047D17}">
      <dsp:nvSpPr>
        <dsp:cNvPr id="0" name=""/>
        <dsp:cNvSpPr/>
      </dsp:nvSpPr>
      <dsp:spPr>
        <a:xfrm>
          <a:off x="0" y="3585553"/>
          <a:ext cx="6911438" cy="810502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Will continue growing </a:t>
          </a:r>
          <a:r>
            <a:rPr lang="en-GB" sz="1600" kern="12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kern="1200" dirty="0">
              <a:solidFill>
                <a:schemeClr val="bg1"/>
              </a:solidFill>
            </a:rPr>
            <a:t> 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39565" y="3625118"/>
        <a:ext cx="6832308" cy="731372"/>
      </dsp:txXfrm>
    </dsp:sp>
    <dsp:sp modelId="{13B38F6F-2286-C14B-BD04-4C4D28B83881}">
      <dsp:nvSpPr>
        <dsp:cNvPr id="0" name=""/>
        <dsp:cNvSpPr/>
      </dsp:nvSpPr>
      <dsp:spPr>
        <a:xfrm>
          <a:off x="0" y="4394728"/>
          <a:ext cx="6911438" cy="81050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Is financially viable </a:t>
          </a:r>
          <a:r>
            <a:rPr lang="en-GB" sz="1600" kern="12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kern="1200" dirty="0">
              <a:solidFill>
                <a:schemeClr val="bg1"/>
              </a:solidFill>
            </a:rPr>
            <a:t>!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39565" y="4434293"/>
        <a:ext cx="6832308" cy="731372"/>
      </dsp:txXfrm>
    </dsp:sp>
    <dsp:sp modelId="{3CA1A2DA-212B-C549-9A06-38154712FFC4}">
      <dsp:nvSpPr>
        <dsp:cNvPr id="0" name=""/>
        <dsp:cNvSpPr/>
      </dsp:nvSpPr>
      <dsp:spPr>
        <a:xfrm>
          <a:off x="0" y="5232938"/>
          <a:ext cx="6911438" cy="8105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bg1"/>
              </a:solidFill>
            </a:rPr>
            <a:t>They want to be able to TRUST the company, its leadership and its activities</a:t>
          </a:r>
          <a:r>
            <a:rPr lang="en-US" sz="1300" kern="1200" dirty="0"/>
            <a:t>.</a:t>
          </a:r>
        </a:p>
      </dsp:txBody>
      <dsp:txXfrm>
        <a:off x="39565" y="5272503"/>
        <a:ext cx="6832308" cy="731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algn="r"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algn="r" defTabSz="915841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5D72A15F-BFDE-514A-9304-4A4DE08709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528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>
            <a:lvl1pPr algn="r"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158" y="4416426"/>
            <a:ext cx="503168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defTabSz="915841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2850"/>
            <a:ext cx="2972421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98" tIns="45850" rIns="91698" bIns="45850" numCol="1" anchor="b" anchorCtr="0" compatLnSpc="1">
            <a:prstTxWarp prst="textNoShape">
              <a:avLst/>
            </a:prstTxWarp>
          </a:bodyPr>
          <a:lstStyle>
            <a:lvl1pPr algn="r" defTabSz="915841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12BE3D54-731B-1B47-B5E8-D6CF9E4FCA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84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323161-123A-F443-B763-F2600E5EF85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4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Generate important information on the quality of  ESG  practices</a:t>
            </a:r>
          </a:p>
          <a:p>
            <a:r>
              <a:rPr lang="en-US" dirty="0"/>
              <a:t>Encourage companies to improve their practices</a:t>
            </a:r>
          </a:p>
          <a:p>
            <a:r>
              <a:rPr lang="en-US" dirty="0"/>
              <a:t>Give companies concrete and useful information</a:t>
            </a:r>
          </a:p>
          <a:p>
            <a:r>
              <a:rPr lang="en-US" dirty="0"/>
              <a:t>Main beneficiaries are companies and their stakeholders</a:t>
            </a:r>
          </a:p>
          <a:p>
            <a:r>
              <a:rPr lang="en-US" dirty="0"/>
              <a:t>Anybody can do it!!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6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Audit Nominations and Remunerations Committees required for listed companies – others voluntary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70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56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521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887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3189986"/>
            <a:ext cx="2430462" cy="182563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-15000" y="3194958"/>
            <a:ext cx="6977063" cy="182562"/>
          </a:xfrm>
          <a:prstGeom prst="rect">
            <a:avLst/>
          </a:prstGeom>
          <a:solidFill>
            <a:srgbClr val="0D2B4B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4A27FC-3868-41E5-8325-19EA5B6A37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000" y="-14475"/>
            <a:ext cx="9168739" cy="32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853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2C96-FE16-7440-8C3F-5233C0958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28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4" y="346364"/>
            <a:ext cx="3180188" cy="2594209"/>
          </a:xfrm>
        </p:spPr>
        <p:txBody>
          <a:bodyPr anchor="b">
            <a:noAutofit/>
          </a:bodyPr>
          <a:lstStyle>
            <a:lvl1pPr>
              <a:defRPr sz="2500" b="0" i="0" cap="all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9035-45A9-364E-A48B-68C0370333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20674" y="3009900"/>
            <a:ext cx="3180187" cy="301999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211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F60F7-8917-EE43-A244-F35A121B45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3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4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5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6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7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38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9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1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2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4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5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46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8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9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0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1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3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4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5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7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58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0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1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2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3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5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6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7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8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169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0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1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2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icon to add clip art</a:t>
            </a:r>
          </a:p>
        </p:txBody>
      </p:sp>
      <p:sp>
        <p:nvSpPr>
          <p:cNvPr id="243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4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45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6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7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8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9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0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51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2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3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4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5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6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57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8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9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0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1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2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63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4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5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6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7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8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69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0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1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2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055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78A9-5956-054F-A969-2D5B0902D4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56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75250" y="5302250"/>
            <a:ext cx="396875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0999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E79C2-5826-7B4A-90B7-3078BDE3AE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1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8D51-BD3E-174E-B488-A5EAABD4F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69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1429808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7364B-2312-6248-BA19-90678FAA3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E06BE-E92A-D642-AA9B-E0D617204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8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68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730" y="4741069"/>
            <a:ext cx="4364071" cy="77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867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352683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08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4276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0107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918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3673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48D9A48-024B-4A48-A643-474EDA48C1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74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56A288B-10D2-48D0-AC7E-105E30963D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99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0066EFC9-38BE-464C-BE5C-B94FADCEA0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79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2917977-5986-4951-9DAF-46B6DBA352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071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227138"/>
            <a:ext cx="8763000" cy="4724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00200" y="6477000"/>
            <a:ext cx="56388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-351692" y="6477000"/>
            <a:ext cx="1207477" cy="457200"/>
          </a:xfrm>
        </p:spPr>
        <p:txBody>
          <a:bodyPr/>
          <a:lstStyle>
            <a:lvl1pPr>
              <a:defRPr/>
            </a:lvl1pPr>
          </a:lstStyle>
          <a:p>
            <a:fld id="{9356EAFD-4A40-4D29-9EB0-80A8C0946B5F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294B47F-B5FD-4D39-846D-E728561D9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0" y="6111876"/>
            <a:ext cx="828674" cy="58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7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74" name="Picture 1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730" y="4741069"/>
            <a:ext cx="4364071" cy="77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6859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3189986"/>
            <a:ext cx="2430462" cy="182563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-15000" y="3194958"/>
            <a:ext cx="6977063" cy="182562"/>
          </a:xfrm>
          <a:prstGeom prst="rect">
            <a:avLst/>
          </a:prstGeom>
          <a:solidFill>
            <a:srgbClr val="0D2B4B"/>
          </a:solidFill>
          <a:ln>
            <a:noFill/>
          </a:ln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4A27FC-3868-41E5-8325-19EA5B6A37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000" y="-14475"/>
            <a:ext cx="9168739" cy="32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375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034792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1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9363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56494" y="3326145"/>
            <a:ext cx="5661618" cy="1646307"/>
          </a:xfrm>
        </p:spPr>
        <p:txBody>
          <a:bodyPr anchor="b">
            <a:normAutofit/>
          </a:bodyPr>
          <a:lstStyle>
            <a:lvl1pPr marL="0" indent="0">
              <a:buNone/>
              <a:defRPr sz="3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the title of your presentation here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389892" y="6482699"/>
            <a:ext cx="1874480" cy="318303"/>
            <a:chOff x="3519449" y="4886156"/>
            <a:chExt cx="1874480" cy="238727"/>
          </a:xfrm>
        </p:grpSpPr>
        <p:sp>
          <p:nvSpPr>
            <p:cNvPr id="11" name="Subtitle 1"/>
            <p:cNvSpPr txBox="1">
              <a:spLocks/>
            </p:cNvSpPr>
            <p:nvPr userDrawn="1"/>
          </p:nvSpPr>
          <p:spPr>
            <a:xfrm>
              <a:off x="3519449" y="4886156"/>
              <a:ext cx="1050635" cy="16020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dirty="0">
                  <a:solidFill>
                    <a:srgbClr val="FFFFFF"/>
                  </a:solidFill>
                  <a:latin typeface="Helvetica Neue"/>
                  <a:cs typeface="Helvetica Neue"/>
                </a:rPr>
                <a:t>Powered by</a:t>
              </a:r>
            </a:p>
          </p:txBody>
        </p:sp>
        <p:pic>
          <p:nvPicPr>
            <p:cNvPr id="12" name="Picture 11" descr="sm_logo_reversed1color.png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4796" y="4895292"/>
              <a:ext cx="1109133" cy="229591"/>
            </a:xfrm>
            <a:prstGeom prst="rect">
              <a:avLst/>
            </a:prstGeom>
          </p:spPr>
        </p:pic>
      </p:grp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7176" y="4976691"/>
            <a:ext cx="3897313" cy="4995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8339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1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022"/>
                    </a14:imgEffect>
                    <a14:imgEffect>
                      <a14:saturation sat="400000"/>
                    </a14:imgEffect>
                    <a14:imgEffect>
                      <a14:brightnessContrast bright="-9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336" y="3581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2" y="3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alphaModFix amt="58000"/>
          </a:blip>
          <a:stretch>
            <a:fillRect/>
          </a:stretch>
        </p:blipFill>
        <p:spPr>
          <a:xfrm>
            <a:off x="4661505" y="1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5" y="4318004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6"/>
          <a:stretch/>
        </p:blipFill>
        <p:spPr>
          <a:xfrm>
            <a:off x="286247" y="4571933"/>
            <a:ext cx="4702584" cy="846667"/>
          </a:xfrm>
          <a:prstGeom prst="rect">
            <a:avLst/>
          </a:prstGeom>
        </p:spPr>
      </p:pic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1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5" y="61754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0" y="47307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0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5" y="514350"/>
            <a:ext cx="3175" cy="6351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6"/>
            <a:ext cx="1587" cy="6351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0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9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5" y="447679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28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5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5" y="53499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0" y="530228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1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5" y="55721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5" y="55721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6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6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0" y="541342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5" y="55086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1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1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2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5" y="53816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0" y="54769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0" y="530226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0" y="527050"/>
            <a:ext cx="3175" cy="7939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0" y="55086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66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6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5" y="530228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6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6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6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6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1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79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0" y="514352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0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1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79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  <a:defRPr/>
            </a:pPr>
            <a:endParaRPr lang="en-US" sz="975" dirty="0">
              <a:solidFill>
                <a:srgbClr val="021F43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3"/>
            <a:ext cx="6971806" cy="1822161"/>
          </a:xfr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4" y="3000005"/>
            <a:ext cx="6959257" cy="87588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0"/>
            <a:ext cx="2821170" cy="1040861"/>
          </a:xfr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Presenter Information</a:t>
            </a:r>
          </a:p>
          <a:p>
            <a:pPr lvl="0"/>
            <a:r>
              <a:rPr lang="en-US" dirty="0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69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srgbClr val="C8BB7E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5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indent="-86914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975" dirty="0">
              <a:solidFill>
                <a:prstClr val="white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1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>
              <a:defRPr/>
            </a:pPr>
            <a:endParaRPr lang="en-US" dirty="0">
              <a:solidFill>
                <a:srgbClr val="021F43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6422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9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pPr marL="65184" indent="-65184">
              <a:spcBef>
                <a:spcPct val="50000"/>
              </a:spcBef>
              <a:buFontTx/>
              <a:buChar char="•"/>
            </a:pPr>
            <a:endParaRPr lang="en-US" sz="75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3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4" y="6513045"/>
            <a:ext cx="552283" cy="358440"/>
          </a:xfrm>
        </p:spPr>
        <p:txBody>
          <a:bodyPr anchor="ctr"/>
          <a:lstStyle>
            <a:lvl1pPr algn="ctr">
              <a:defRPr sz="506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7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50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86916" indent="-86916">
              <a:spcBef>
                <a:spcPct val="50000"/>
              </a:spcBef>
              <a:buFontTx/>
              <a:buChar char="•"/>
            </a:pPr>
            <a:endParaRPr lang="en-US" sz="975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01628"/>
            <a:ext cx="8462029" cy="756707"/>
          </a:xfrm>
        </p:spPr>
        <p:txBody>
          <a:bodyPr anchor="b"/>
          <a:lstStyle>
            <a:lvl1pPr>
              <a:defRPr sz="165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1800"/>
              </a:spcBef>
              <a:tabLst>
                <a:tab pos="6301979" algn="r"/>
              </a:tabLst>
              <a:defRPr lang="en-US" sz="12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50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6473F3-95B3-4961-BB3D-FF0DD7DB98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886" y="6219763"/>
            <a:ext cx="2842614" cy="50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7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7B49-D039-FE4C-A413-C655E1463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48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18F1-013C-3B41-B438-3FC23AE6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704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25682"/>
            <a:ext cx="301089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14476"/>
            <a:ext cx="5207000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E127-B191-F34B-865C-58F6531A5A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2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FDA1B-E478-4945-A1BD-79B9228865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3BD67-8DB3-BD4B-8F36-74E4730F8A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52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>
              <a:solidFill>
                <a:srgbClr val="021F4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6C73F6-C723-4068-B9A5-F0B2D98DDD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6"/>
          <a:stretch/>
        </p:blipFill>
        <p:spPr>
          <a:xfrm>
            <a:off x="5418819" y="6207125"/>
            <a:ext cx="1436006" cy="2585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B2D99F2-7C18-47A4-876C-1F9391A0564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6085508"/>
            <a:ext cx="695323" cy="4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6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1" r:id="rId1"/>
    <p:sldLayoutId id="2147485362" r:id="rId2"/>
    <p:sldLayoutId id="2147485363" r:id="rId3"/>
    <p:sldLayoutId id="2147485364" r:id="rId4"/>
    <p:sldLayoutId id="2147485366" r:id="rId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86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9" r:id="rId1"/>
    <p:sldLayoutId id="2147485370" r:id="rId2"/>
    <p:sldLayoutId id="2147485371" r:id="rId3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789" y="1600202"/>
            <a:ext cx="84820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4788" y="62548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1" y="6437447"/>
            <a:ext cx="3841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CCCCC"/>
                </a:solidFill>
                <a:latin typeface="Arial"/>
                <a:cs typeface="Arial"/>
              </a:defRPr>
            </a:lvl1pPr>
          </a:lstStyle>
          <a:p>
            <a:fld id="{7FE0505B-37A8-D24C-BEF3-C2D216B51C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07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3" r:id="rId1"/>
    <p:sldLayoutId id="2147485374" r:id="rId2"/>
    <p:sldLayoutId id="2147485376" r:id="rId3"/>
    <p:sldLayoutId id="2147485377" r:id="rId4"/>
  </p:sldLayoutIdLst>
  <p:hf sldNum="0" hdr="0" ftr="0" dt="0"/>
  <p:txStyles>
    <p:titleStyle>
      <a:lvl1pPr algn="l" defTabSz="457189" rtl="0" eaLnBrk="1" latinLnBrk="0" hangingPunct="1">
        <a:spcBef>
          <a:spcPct val="0"/>
        </a:spcBef>
        <a:buNone/>
        <a:defRPr sz="1800" b="1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1000" b="0" kern="1200">
          <a:solidFill>
            <a:schemeClr val="tx1"/>
          </a:solidFill>
          <a:latin typeface="Arial"/>
          <a:ea typeface="+mn-ea"/>
          <a:cs typeface="Arial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FD782E16-99D3-D743-B442-BEC2B47D57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373A0677-2B25-4449-8FB1-6B6C4176E0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CC47B16D-214A-CF49-91E2-37E82A3491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ED862C8C-481E-054E-BBCC-D3847038B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AF2AD2C-E906-EF44-AB32-C251BB823D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1D213A76-F575-D44F-8AEC-6C54F5327B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9"/>
            <a:ext cx="8478837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A69E2D3D-7145-F342-B2E9-3AD97FBD09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9014857C-0246-AE46-B527-C1CAA13C4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058A40-CE3E-4F47-B6E1-BA8B2CC1F7C9}"/>
              </a:ext>
            </a:extLst>
          </p:cNvPr>
          <p:cNvPicPr/>
          <p:nvPr userDrawn="1"/>
        </p:nvPicPr>
        <p:blipFill>
          <a:blip r:embed="rId6"/>
          <a:stretch>
            <a:fillRect/>
          </a:stretch>
        </p:blipFill>
        <p:spPr>
          <a:xfrm>
            <a:off x="7893050" y="5871210"/>
            <a:ext cx="942975" cy="837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c.org.uk/" TargetMode="External"/><Relationship Id="rId2" Type="http://schemas.openxmlformats.org/officeDocument/2006/relationships/hyperlink" Target="http://www.ifc.org/corporate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1216" y="855785"/>
            <a:ext cx="7161913" cy="3165229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Change in Reporting on Corporate Governance and Crisis Response</a:t>
            </a:r>
            <a:br>
              <a:rPr lang="en-US" sz="2800" dirty="0"/>
            </a:br>
            <a:br>
              <a:rPr lang="en-US" sz="1800" dirty="0"/>
            </a:br>
            <a:r>
              <a:rPr lang="en-US" sz="1800" dirty="0"/>
              <a:t>Anne Molyneux </a:t>
            </a:r>
            <a:br>
              <a:rPr lang="en-US" sz="1800" dirty="0"/>
            </a:br>
            <a:r>
              <a:rPr lang="en-US" sz="1800" dirty="0" err="1"/>
              <a:t>aemolyneux@gmail.com</a:t>
            </a:r>
            <a:br>
              <a:rPr lang="en-GB" sz="1400" dirty="0"/>
            </a:br>
            <a:endParaRPr lang="en-US" sz="1400" dirty="0"/>
          </a:p>
        </p:txBody>
      </p:sp>
      <p:pic>
        <p:nvPicPr>
          <p:cNvPr id="7" name="Picture 6" descr="Bubble chart&#10;&#10;Description automatically generated">
            <a:extLst>
              <a:ext uri="{FF2B5EF4-FFF2-40B4-BE49-F238E27FC236}">
                <a16:creationId xmlns:a16="http://schemas.microsoft.com/office/drawing/2014/main" id="{7CC9DF7F-700F-4BFC-A986-6D0C693B52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928" y="5840661"/>
            <a:ext cx="988247" cy="6944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D8AFA-08DA-4640-BE87-16E3F1C563D1}"/>
              </a:ext>
            </a:extLst>
          </p:cNvPr>
          <p:cNvSpPr txBox="1"/>
          <p:nvPr/>
        </p:nvSpPr>
        <p:spPr>
          <a:xfrm>
            <a:off x="314815" y="6002441"/>
            <a:ext cx="1949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 Partnership with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C9EF107-04B6-4235-AD1F-4CC1CDA356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51" y="5797623"/>
            <a:ext cx="786825" cy="686636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296BE55-9F53-4EC5-917D-7CD0F3B581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45" y="5840661"/>
            <a:ext cx="1370681" cy="70558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7798860-38D3-45B5-AFB9-645A836B1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822" y="5725016"/>
            <a:ext cx="787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88687B-7695-43AD-8506-F6E383988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8526" y="5840661"/>
            <a:ext cx="1489166" cy="78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31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88D3F-8C7C-854B-B13B-A07EFE90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COVID -19 and reporting on Corporate Governance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2C08D3-00CF-7C43-99E6-48A8FFBE4DD2}"/>
              </a:ext>
            </a:extLst>
          </p:cNvPr>
          <p:cNvSpPr txBox="1"/>
          <p:nvPr/>
        </p:nvSpPr>
        <p:spPr>
          <a:xfrm>
            <a:off x="349899" y="1490623"/>
            <a:ext cx="8114114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Board oversees co crisis – committee, meetings, strategy, changed working conditions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Report it as it is – where and how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Report its impact on the future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Broadened perspective of Board responsibility and fiduciary duty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Oversight of effective risk management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Board Audit Committee – sustainability, risk and viability, ‘going concern’, external audit impacts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Access to capital – debt and equity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Financial Reporting – assumptions and estimates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Building company resilience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Business continuity plans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Increased digitization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Flexibility in regulatory requirements</a:t>
            </a:r>
          </a:p>
          <a:p>
            <a:r>
              <a:rPr lang="en-US" sz="1200" dirty="0"/>
              <a:t>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887155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188B-D8C7-6E45-AD57-C0252C75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Nedbank South Africa, 2019 Annual Report – Feb 2020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FA0AA4-9765-FF43-BF1E-17CF41DB74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0935" y="1436913"/>
            <a:ext cx="8038051" cy="420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6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9DD08-1001-044F-A26C-D22C7A2FC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Disclosure of support to customers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052AE9-3B69-AC4C-9C6B-C69BA1935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917"/>
            <a:ext cx="9144000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13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C781B-C4E4-804E-86B2-9B7F12403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 Disclosure of support to suppliers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C68FD-B1C1-B84F-990D-D42C638BD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6914"/>
            <a:ext cx="9144000" cy="410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41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C1521-96DD-0246-94F4-F0111B799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Disclosure on operational steps and company agility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12D948-7820-2543-A4AD-EF090D942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460664"/>
            <a:ext cx="8327736" cy="47517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09631-D501-EC4A-9DA3-96C3CBDCC5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460665"/>
            <a:ext cx="8477250" cy="475175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783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A09D8-0842-0E42-9E32-EA247B05D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Singapore Airlines – Annual Report to June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2A9A9-17BA-AB48-89AC-418D2C40F6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Excerpt reading - 4 pages separate report plus in other parts of Annual Report (p 8-11)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Financial Impact, including dividend impact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Company Liquidity, cash flow and </a:t>
            </a:r>
            <a:r>
              <a:rPr lang="en-US" sz="2000" dirty="0" err="1"/>
              <a:t>recapitalisation</a:t>
            </a:r>
            <a:endParaRPr lang="en-US" sz="200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Safeguarding Employees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Precautionary In-flight Measures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Supporting Customers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Resilience During the Outbreak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000" dirty="0"/>
              <a:t>Preparing for the Recovery</a:t>
            </a:r>
          </a:p>
        </p:txBody>
      </p:sp>
    </p:spTree>
    <p:extLst>
      <p:ext uri="{BB962C8B-B14F-4D97-AF65-F5344CB8AC3E}">
        <p14:creationId xmlns:p14="http://schemas.microsoft.com/office/powerpoint/2010/main" val="1953293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7"/>
            <a:ext cx="8462029" cy="48382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8BDC67-E3F4-524F-96F8-BFC91CFD9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3" y="1305807"/>
            <a:ext cx="7927095" cy="490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5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1BC9FE9-CB71-47D4-99C4-4FDC83A3B514}"/>
              </a:ext>
            </a:extLst>
          </p:cNvPr>
          <p:cNvSpPr/>
          <p:nvPr/>
        </p:nvSpPr>
        <p:spPr>
          <a:xfrm>
            <a:off x="909638" y="3216180"/>
            <a:ext cx="7143174" cy="378565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marL="0" indent="0">
              <a:buNone/>
            </a:pPr>
            <a:r>
              <a:rPr lang="en-US" sz="5000" dirty="0">
                <a:latin typeface="+mj-lt"/>
              </a:rPr>
              <a:t>Questions and Discussion</a:t>
            </a:r>
          </a:p>
          <a:p>
            <a:pPr marL="0" indent="0" algn="ctr">
              <a:buNone/>
            </a:pPr>
            <a:endParaRPr lang="en-US" sz="5000" dirty="0">
              <a:latin typeface="+mj-lt"/>
            </a:endParaRPr>
          </a:p>
          <a:p>
            <a:pPr marL="0" indent="0">
              <a:buNone/>
            </a:pPr>
            <a:endParaRPr lang="en-US" sz="5000" dirty="0">
              <a:latin typeface="+mj-lt"/>
            </a:endParaRPr>
          </a:p>
          <a:p>
            <a:pPr marL="0" indent="0">
              <a:buNone/>
            </a:pPr>
            <a:r>
              <a:rPr lang="en-US" sz="1800" dirty="0">
                <a:latin typeface="+mj-lt"/>
              </a:rPr>
              <a:t>IFC COVID 19 Reporting Tips – </a:t>
            </a:r>
            <a:r>
              <a:rPr lang="en-US" sz="1800" dirty="0">
                <a:latin typeface="+mj-lt"/>
                <a:hlinkClick r:id="rId2"/>
              </a:rPr>
              <a:t>www.ifc.org</a:t>
            </a:r>
            <a:endParaRPr lang="en-US" sz="1800" dirty="0">
              <a:latin typeface="+mj-lt"/>
            </a:endParaRPr>
          </a:p>
          <a:p>
            <a:pPr marL="0" indent="0">
              <a:buNone/>
            </a:pPr>
            <a:r>
              <a:rPr lang="en-US" sz="1800" dirty="0">
                <a:latin typeface="+mj-lt"/>
              </a:rPr>
              <a:t>FRC (UK) Reporting on </a:t>
            </a:r>
            <a:r>
              <a:rPr lang="en-US" sz="1800" dirty="0" err="1">
                <a:latin typeface="+mj-lt"/>
              </a:rPr>
              <a:t>Covid</a:t>
            </a:r>
            <a:r>
              <a:rPr lang="en-US" sz="1800" dirty="0">
                <a:latin typeface="+mj-lt"/>
              </a:rPr>
              <a:t> 19 – Thematic Review of financial reporting </a:t>
            </a:r>
          </a:p>
          <a:p>
            <a:pPr marL="0" indent="0">
              <a:buNone/>
            </a:pPr>
            <a:r>
              <a:rPr lang="en-US" sz="1800" dirty="0">
                <a:latin typeface="+mj-lt"/>
              </a:rPr>
              <a:t>effects of Covid-19, July 2020. – </a:t>
            </a:r>
            <a:r>
              <a:rPr lang="en-US" sz="1800" dirty="0">
                <a:latin typeface="+mj-lt"/>
                <a:hlinkClick r:id="rId3"/>
              </a:rPr>
              <a:t>www.frc.org.uk</a:t>
            </a:r>
            <a:endParaRPr lang="en-US" sz="1800" dirty="0">
              <a:latin typeface="+mj-lt"/>
            </a:endParaRPr>
          </a:p>
          <a:p>
            <a:pPr marL="0" indent="0">
              <a:buNone/>
            </a:pPr>
            <a:endParaRPr lang="en-US" sz="1800" dirty="0">
              <a:latin typeface="+mj-lt"/>
            </a:endParaRPr>
          </a:p>
          <a:p>
            <a:pPr marL="0" indent="0">
              <a:buNone/>
            </a:pPr>
            <a:endParaRPr lang="en-GB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59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1E63C-0E27-A147-B215-E75203F0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53DFE-4CE8-4147-98B2-1595B9F557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57175" indent="-257175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ea typeface="ＭＳ Ｐゴシック" panose="020B0600070205080204" pitchFamily="34" charset="-128"/>
              </a:rPr>
              <a:t>To understand reporting on corporate governance – a focus on nuances of reporting on corporate governance to diverse users</a:t>
            </a:r>
          </a:p>
          <a:p>
            <a:pPr>
              <a:spcBef>
                <a:spcPts val="450"/>
              </a:spcBef>
            </a:pPr>
            <a:endParaRPr lang="en-GB" altLang="en-US" sz="2000" dirty="0">
              <a:ea typeface="ＭＳ Ｐゴシック" panose="020B0600070205080204" pitchFamily="34" charset="-128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ea typeface="ＭＳ Ｐゴシック" panose="020B0600070205080204" pitchFamily="34" charset="-128"/>
              </a:rPr>
              <a:t>To consider corporate reporting on COVID-19 and demonstrate how to report on effective response practices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860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Grp="1"/>
          </p:cNvSpPr>
          <p:nvPr>
            <p:ph type="title"/>
          </p:nvPr>
        </p:nvSpPr>
        <p:spPr>
          <a:xfrm>
            <a:off x="94981" y="1205314"/>
            <a:ext cx="1771120" cy="4128516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kern="1200" dirty="0">
                <a:latin typeface="+mj-lt"/>
                <a:ea typeface="+mj-ea"/>
                <a:cs typeface="+mj-cs"/>
              </a:rPr>
              <a:t>Corporate Governance - What Do Stakeholders and Investors Want to Know</a:t>
            </a:r>
          </a:p>
        </p:txBody>
      </p:sp>
      <p:graphicFrame>
        <p:nvGraphicFramePr>
          <p:cNvPr id="5" name="Rectangle 8">
            <a:extLst>
              <a:ext uri="{FF2B5EF4-FFF2-40B4-BE49-F238E27FC236}">
                <a16:creationId xmlns:a16="http://schemas.microsoft.com/office/drawing/2014/main" id="{19240B90-C848-9E4C-97D6-AC7FABC6F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9961758"/>
              </p:ext>
            </p:extLst>
          </p:nvPr>
        </p:nvGraphicFramePr>
        <p:xfrm>
          <a:off x="1971306" y="136525"/>
          <a:ext cx="6911438" cy="6050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588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/>
              <a:t>Starting Point – Reporting Requirements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CD3CBA-BCDA-3E43-9198-E584832EAE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371600"/>
            <a:ext cx="8477250" cy="4840817"/>
          </a:xfrm>
        </p:spPr>
        <p:txBody>
          <a:bodyPr>
            <a:normAutofit fontScale="40000" lnSpcReduction="20000"/>
          </a:bodyPr>
          <a:lstStyle/>
          <a:p>
            <a:endParaRPr lang="en-US" sz="5000" b="1" dirty="0">
              <a:solidFill>
                <a:schemeClr val="tx2"/>
              </a:solidFill>
              <a:latin typeface="+mn-lt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Continuous reporting of ALL MATERIAL matters that may affect the investment decision or company operations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Communications with Shareholders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 – timely and fair access to all information that is material to their investment decisions;  information presented in a balanced, consistently produced, comparable manner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dirty="0">
                <a:solidFill>
                  <a:schemeClr val="tx2"/>
                </a:solidFill>
                <a:latin typeface="+mn-lt"/>
              </a:rPr>
              <a:t>Not more reporting but </a:t>
            </a:r>
            <a:r>
              <a:rPr lang="en-US" sz="5000" b="1" dirty="0">
                <a:solidFill>
                  <a:schemeClr val="tx2"/>
                </a:solidFill>
                <a:latin typeface="+mn-lt"/>
              </a:rPr>
              <a:t>better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Financial Reporting 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– information on the financial performance and position of the company;  information to be objective, reliable, clear; shareholders are satisfied they have sufficient information to make their investment decisions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5000" b="1" dirty="0">
                <a:solidFill>
                  <a:schemeClr val="tx2"/>
                </a:solidFill>
                <a:latin typeface="+mn-lt"/>
              </a:rPr>
              <a:t>Non-financial reporting to Shareholders, Stakeholders and Markets - </a:t>
            </a:r>
            <a:r>
              <a:rPr lang="en-US" sz="5000" dirty="0">
                <a:solidFill>
                  <a:schemeClr val="tx2"/>
                </a:solidFill>
                <a:latin typeface="+mn-lt"/>
              </a:rPr>
              <a:t>relevant information on the governance of the company provided to shareholders and markets; impact on society and the environment is clear to stakeholders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16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6419B-9DFF-1340-ABA7-9DC67B7AB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on CG – ……..What do we want to know?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DC6C2-3395-BE43-ABF6-B0449B71B4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9250" y="1306286"/>
            <a:ext cx="8477250" cy="4906131"/>
          </a:xfrm>
        </p:spPr>
        <p:txBody>
          <a:bodyPr>
            <a:noAutofit/>
          </a:bodyPr>
          <a:lstStyle/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Corporate Governance Structure – Framework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Roles of the Board in Governance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Board Nomination Processes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Board Members, names, ages, diversity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Experience, skills and knowledge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Independence or not (shares, executives, non-executives, connections to major owners) 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Time for working on board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Capacity to support board committees</a:t>
            </a:r>
          </a:p>
          <a:p>
            <a:pPr marL="734616" indent="-285750"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Collective balance of skills and experience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Distinction from Management</a:t>
            </a:r>
          </a:p>
          <a:p>
            <a:pPr marL="214313" indent="-214313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Board Activities – Business </a:t>
            </a:r>
            <a:r>
              <a:rPr lang="en-US" sz="2000"/>
              <a:t>Model, Strategy</a:t>
            </a:r>
            <a:r>
              <a:rPr lang="en-US" sz="2000" dirty="0"/>
              <a:t>, Control Environment, Risk, Stakeholder Engagement, Treatment of Minority Shareholders</a:t>
            </a:r>
          </a:p>
        </p:txBody>
      </p:sp>
    </p:spTree>
    <p:extLst>
      <p:ext uri="{BB962C8B-B14F-4D97-AF65-F5344CB8AC3E}">
        <p14:creationId xmlns:p14="http://schemas.microsoft.com/office/powerpoint/2010/main" val="6352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47FCB8-F066-C64A-B44D-3E836D460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Governance Framework and Structure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A01C28-3E2E-0441-BE95-0B7D9CA00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777" y="1324707"/>
            <a:ext cx="6316823" cy="4299805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FEFE42DF-B039-494B-9E93-E56637CEA878}"/>
              </a:ext>
            </a:extLst>
          </p:cNvPr>
          <p:cNvSpPr txBox="1">
            <a:spLocks/>
          </p:cNvSpPr>
          <p:nvPr/>
        </p:nvSpPr>
        <p:spPr>
          <a:xfrm>
            <a:off x="457201" y="3012622"/>
            <a:ext cx="1730828" cy="1132114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1650" b="1" dirty="0">
                <a:solidFill>
                  <a:schemeClr val="bg1"/>
                </a:solidFill>
              </a:rPr>
              <a:t>Governance Framework – Sanford NZ 2019 Annual Report  </a:t>
            </a:r>
            <a:endParaRPr lang="en-US" sz="1650" b="1" cap="all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E7B39-EB6D-4447-B620-F0305F4A3CE8}"/>
              </a:ext>
            </a:extLst>
          </p:cNvPr>
          <p:cNvSpPr txBox="1"/>
          <p:nvPr/>
        </p:nvSpPr>
        <p:spPr>
          <a:xfrm>
            <a:off x="222738" y="2343725"/>
            <a:ext cx="15687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Governance Framework – Sanford NZ 2019 Annual Report  </a:t>
            </a:r>
            <a:endParaRPr lang="en-US" sz="1800" cap="all" dirty="0"/>
          </a:p>
          <a:p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360FA-4673-7E47-AF42-39C208E69A50}"/>
              </a:ext>
            </a:extLst>
          </p:cNvPr>
          <p:cNvSpPr txBox="1"/>
          <p:nvPr/>
        </p:nvSpPr>
        <p:spPr>
          <a:xfrm>
            <a:off x="457201" y="5590589"/>
            <a:ext cx="4263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Source: Sanford NZ P/L,  Integrated Annual Report, 2019</a:t>
            </a:r>
          </a:p>
        </p:txBody>
      </p:sp>
    </p:spTree>
    <p:extLst>
      <p:ext uri="{BB962C8B-B14F-4D97-AF65-F5344CB8AC3E}">
        <p14:creationId xmlns:p14="http://schemas.microsoft.com/office/powerpoint/2010/main" val="4198885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Example</a:t>
            </a:r>
            <a:r>
              <a:rPr lang="en-US" b="1" dirty="0"/>
              <a:t>: Commitment to Values and Culture</a:t>
            </a:r>
            <a:r>
              <a:rPr lang="en-US" b="1" dirty="0">
                <a:ea typeface="+mj-ea"/>
              </a:rPr>
              <a:t> </a:t>
            </a:r>
            <a:br>
              <a:rPr lang="en-US" b="1" dirty="0">
                <a:ea typeface="+mj-ea"/>
              </a:rPr>
            </a:br>
            <a:r>
              <a:rPr lang="en-US" b="1" dirty="0">
                <a:ea typeface="+mj-ea"/>
              </a:rPr>
              <a:t>ABSA 2019 ESG Annual Report </a:t>
            </a:r>
            <a:endParaRPr lang="en-US" b="1" cap="all" dirty="0">
              <a:ea typeface="+mj-e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85B5AF-9F32-F64A-A018-6F600018D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4" y="1359877"/>
            <a:ext cx="8294697" cy="464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76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08A29-3573-714A-B167-05FA31EFF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Views?????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8AB88-8DDC-0947-B8D4-D79C679E9E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ctr"/>
            <a:endParaRPr lang="en-US" sz="2400" dirty="0"/>
          </a:p>
          <a:p>
            <a:pPr algn="ctr"/>
            <a:r>
              <a:rPr lang="en-US" sz="2400" dirty="0"/>
              <a:t>1. What has been the impact of Covid-19 on your company activities?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2. Has the regulator expressed needs on reporting?</a:t>
            </a:r>
          </a:p>
        </p:txBody>
      </p:sp>
    </p:spTree>
    <p:extLst>
      <p:ext uri="{BB962C8B-B14F-4D97-AF65-F5344CB8AC3E}">
        <p14:creationId xmlns:p14="http://schemas.microsoft.com/office/powerpoint/2010/main" val="1003033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Reporting – COVID-19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DBE707-2882-A54C-9ADF-497885A5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8" y="1377538"/>
            <a:ext cx="8476488" cy="46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8429"/>
      </p:ext>
    </p:extLst>
  </p:cSld>
  <p:clrMapOvr>
    <a:masterClrMapping/>
  </p:clrMapOvr>
</p:sld>
</file>

<file path=ppt/theme/theme1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SM-template-20140529">
  <a:themeElements>
    <a:clrScheme name="Custom 1">
      <a:dk1>
        <a:srgbClr val="333333"/>
      </a:dk1>
      <a:lt1>
        <a:sysClr val="window" lastClr="FFFFFF"/>
      </a:lt1>
      <a:dk2>
        <a:srgbClr val="666666"/>
      </a:dk2>
      <a:lt2>
        <a:srgbClr val="EEECE1"/>
      </a:lt2>
      <a:accent1>
        <a:srgbClr val="8BAB42"/>
      </a:accent1>
      <a:accent2>
        <a:srgbClr val="CCCCCC"/>
      </a:accent2>
      <a:accent3>
        <a:srgbClr val="60574C"/>
      </a:accent3>
      <a:accent4>
        <a:srgbClr val="31859C"/>
      </a:accent4>
      <a:accent5>
        <a:srgbClr val="A8BC33"/>
      </a:accent5>
      <a:accent6>
        <a:srgbClr val="FFFFFF"/>
      </a:accent6>
      <a:hlink>
        <a:srgbClr val="31859C"/>
      </a:hlink>
      <a:folHlink>
        <a:srgbClr val="31859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35D9EEC7BE84EBA57F60A28B25C3E" ma:contentTypeVersion="13" ma:contentTypeDescription="Create a new document." ma:contentTypeScope="" ma:versionID="801462a8d207af9e4f02d188b38d480f">
  <xsd:schema xmlns:xsd="http://www.w3.org/2001/XMLSchema" xmlns:xs="http://www.w3.org/2001/XMLSchema" xmlns:p="http://schemas.microsoft.com/office/2006/metadata/properties" xmlns:ns3="98ac8286-1dcb-443f-9c2c-5155aaf7d39d" xmlns:ns4="a1056d45-a318-4d83-a7c5-2e1035740bd5" targetNamespace="http://schemas.microsoft.com/office/2006/metadata/properties" ma:root="true" ma:fieldsID="17d9e3b934b358aa8769049a5c974a94" ns3:_="" ns4:_="">
    <xsd:import namespace="98ac8286-1dcb-443f-9c2c-5155aaf7d39d"/>
    <xsd:import namespace="a1056d45-a318-4d83-a7c5-2e1035740b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ac8286-1dcb-443f-9c2c-5155aaf7d39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056d45-a318-4d83-a7c5-2e1035740b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EFC53E-B681-4597-A39C-5187B4C4C7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3154F9-D678-4FD9-845D-E113626949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897F299-85E1-4783-A1C5-DB45307D88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8ac8286-1dcb-443f-9c2c-5155aaf7d39d"/>
    <ds:schemaRef ds:uri="a1056d45-a318-4d83-a7c5-2e1035740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IFC Fixed Logo</Template>
  <TotalTime>2660</TotalTime>
  <Words>806</Words>
  <Application>Microsoft Macintosh PowerPoint</Application>
  <PresentationFormat>On-screen Show (4:3)</PresentationFormat>
  <Paragraphs>91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17</vt:i4>
      </vt:variant>
    </vt:vector>
  </HeadingPairs>
  <TitlesOfParts>
    <vt:vector size="40" baseType="lpstr">
      <vt:lpstr>Andes ExtraLight</vt:lpstr>
      <vt:lpstr>Arial</vt:lpstr>
      <vt:lpstr>Arial Bold</vt:lpstr>
      <vt:lpstr>Calibri</vt:lpstr>
      <vt:lpstr>Courier New</vt:lpstr>
      <vt:lpstr>Helvetica Neue</vt:lpstr>
      <vt:lpstr>Times New Roman</vt:lpstr>
      <vt:lpstr>Trebuchet MS</vt:lpstr>
      <vt:lpstr>Wingdings</vt:lpstr>
      <vt:lpstr>IFC Fixed 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2_Contact Slide</vt:lpstr>
      <vt:lpstr>1_IFC Fixed Logo</vt:lpstr>
      <vt:lpstr>SM-template-20140529</vt:lpstr>
      <vt:lpstr>Change in Reporting on Corporate Governance and Crisis Response  Anne Molyneux  aemolyneux@gmail.com </vt:lpstr>
      <vt:lpstr>Goals</vt:lpstr>
      <vt:lpstr>Corporate Governance - What Do Stakeholders and Investors Want to Know</vt:lpstr>
      <vt:lpstr> Starting Point – Reporting Requirements </vt:lpstr>
      <vt:lpstr>Reporting on CG – ……..What do we want to know?</vt:lpstr>
      <vt:lpstr>Corporate Governance Framework and Structure</vt:lpstr>
      <vt:lpstr>Example: Commitment to Values and Culture  ABSA 2019 ESG Annual Report </vt:lpstr>
      <vt:lpstr>Your Views?????</vt:lpstr>
      <vt:lpstr>CORPORATE GOVERNANCE Reporting – COVID-19 </vt:lpstr>
      <vt:lpstr>COVID -19 and reporting on Corporate Governance</vt:lpstr>
      <vt:lpstr>EXAMPLE – Nedbank South Africa, 2019 Annual Report – Feb 2020 </vt:lpstr>
      <vt:lpstr>Example: Disclosure of support to customers</vt:lpstr>
      <vt:lpstr>Example:  Disclosure of support to suppliers</vt:lpstr>
      <vt:lpstr>Example: Disclosure on operational steps and company agility</vt:lpstr>
      <vt:lpstr>Example: Singapore Airlines – Annual Report to June 2020</vt:lpstr>
      <vt:lpstr>CORPORATE GOVERNANCE </vt:lpstr>
      <vt:lpstr>PowerPoint Presentation</vt:lpstr>
    </vt:vector>
  </TitlesOfParts>
  <Company>The World Bank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Palmer Wright</dc:creator>
  <cp:lastModifiedBy>Anne Molyneux</cp:lastModifiedBy>
  <cp:revision>262</cp:revision>
  <cp:lastPrinted>2020-06-04T04:07:28Z</cp:lastPrinted>
  <dcterms:created xsi:type="dcterms:W3CDTF">2014-08-08T18:45:38Z</dcterms:created>
  <dcterms:modified xsi:type="dcterms:W3CDTF">2020-12-16T07:36:23Z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0x010100D4A35D9EEC7BE84EBA57F60A28B25C3E</vt:lpwstr>
  </property>
</Properties>
</file>