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8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0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1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1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97" r:id="rId4"/>
    <p:sldMasterId id="2147485242" r:id="rId5"/>
    <p:sldMasterId id="2147485265" r:id="rId6"/>
    <p:sldMasterId id="2147485268" r:id="rId7"/>
    <p:sldMasterId id="2147485273" r:id="rId8"/>
    <p:sldMasterId id="2147485303" r:id="rId9"/>
    <p:sldMasterId id="2147485297" r:id="rId10"/>
    <p:sldMasterId id="2147485288" r:id="rId11"/>
    <p:sldMasterId id="2147485281" r:id="rId12"/>
    <p:sldMasterId id="2147485311" r:id="rId13"/>
    <p:sldMasterId id="2147485206" r:id="rId14"/>
    <p:sldMasterId id="2147485360" r:id="rId15"/>
    <p:sldMasterId id="2147485368" r:id="rId16"/>
    <p:sldMasterId id="2147485372" r:id="rId17"/>
  </p:sldMasterIdLst>
  <p:notesMasterIdLst>
    <p:notesMasterId r:id="rId37"/>
  </p:notesMasterIdLst>
  <p:handoutMasterIdLst>
    <p:handoutMasterId r:id="rId38"/>
  </p:handoutMasterIdLst>
  <p:sldIdLst>
    <p:sldId id="1012" r:id="rId18"/>
    <p:sldId id="4181" r:id="rId19"/>
    <p:sldId id="1367" r:id="rId20"/>
    <p:sldId id="4157" r:id="rId21"/>
    <p:sldId id="4180" r:id="rId22"/>
    <p:sldId id="1370" r:id="rId23"/>
    <p:sldId id="1372" r:id="rId24"/>
    <p:sldId id="905" r:id="rId25"/>
    <p:sldId id="845" r:id="rId26"/>
    <p:sldId id="848" r:id="rId27"/>
    <p:sldId id="850" r:id="rId28"/>
    <p:sldId id="4179" r:id="rId29"/>
    <p:sldId id="904" r:id="rId30"/>
    <p:sldId id="4174" r:id="rId31"/>
    <p:sldId id="1380" r:id="rId32"/>
    <p:sldId id="4175" r:id="rId33"/>
    <p:sldId id="4169" r:id="rId34"/>
    <p:sldId id="1381" r:id="rId35"/>
    <p:sldId id="1042" r:id="rId36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 Uyen Thi Tran" initials="TUTT" lastIdx="2" clrIdx="0"/>
  <p:cmAuthor id="2" name="Keirsten Nicole Pedersen" initials="KNP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2D74"/>
    <a:srgbClr val="0D2B4A"/>
    <a:srgbClr val="0D2B4B"/>
    <a:srgbClr val="014C6D"/>
    <a:srgbClr val="EA7125"/>
    <a:srgbClr val="263A48"/>
    <a:srgbClr val="42557F"/>
    <a:srgbClr val="6E84B4"/>
    <a:srgbClr val="4147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 autoAdjust="0"/>
    <p:restoredTop sz="92063" autoAdjust="0"/>
  </p:normalViewPr>
  <p:slideViewPr>
    <p:cSldViewPr snapToGrid="0">
      <p:cViewPr varScale="1">
        <p:scale>
          <a:sx n="109" d="100"/>
          <a:sy n="109" d="100"/>
        </p:scale>
        <p:origin x="2184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commentAuthors" Target="commentAuthors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937721-B626-4035-8689-1E8C1FE074F2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EE98F3A-7118-4D46-92C5-59D776200DCB}">
      <dgm:prSet custT="1"/>
      <dgm:spPr>
        <a:solidFill>
          <a:schemeClr val="accent1">
            <a:lumMod val="90000"/>
            <a:lumOff val="10000"/>
          </a:schemeClr>
        </a:solidFill>
      </dgm:spPr>
      <dgm:t>
        <a:bodyPr/>
        <a:lstStyle/>
        <a:p>
          <a:r>
            <a:rPr lang="en-US" sz="1800" dirty="0">
              <a:solidFill>
                <a:schemeClr val="tx1"/>
              </a:solidFill>
            </a:rPr>
            <a:t>That the company</a:t>
          </a:r>
          <a:r>
            <a:rPr lang="en-US" sz="2000" dirty="0"/>
            <a:t>:</a:t>
          </a:r>
        </a:p>
      </dgm:t>
    </dgm:pt>
    <dgm:pt modelId="{2CAC3A9A-1E3A-487D-869D-5A84D07C704A}" type="parTrans" cxnId="{3E2DDB38-98ED-46CC-9497-3A3E918361F2}">
      <dgm:prSet/>
      <dgm:spPr/>
      <dgm:t>
        <a:bodyPr/>
        <a:lstStyle/>
        <a:p>
          <a:endParaRPr lang="en-US"/>
        </a:p>
      </dgm:t>
    </dgm:pt>
    <dgm:pt modelId="{1EB44872-551F-44AC-A5EA-A53615F458D2}" type="sibTrans" cxnId="{3E2DDB38-98ED-46CC-9497-3A3E918361F2}">
      <dgm:prSet/>
      <dgm:spPr/>
      <dgm:t>
        <a:bodyPr/>
        <a:lstStyle/>
        <a:p>
          <a:endParaRPr lang="en-US"/>
        </a:p>
      </dgm:t>
    </dgm:pt>
    <dgm:pt modelId="{9298AD37-6B49-4D00-97DE-73890F27C5F2}">
      <dgm:prSet custT="1"/>
      <dgm:spPr/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has a long-term future </a:t>
          </a:r>
          <a:r>
            <a:rPr lang="en-US" sz="1600" dirty="0">
              <a:solidFill>
                <a:schemeClr val="tx1"/>
              </a:solidFill>
            </a:rPr>
            <a:t>in the face of an uncertain, turbulent, unpredictable business environment– sustainable business model, long term strategy</a:t>
          </a:r>
        </a:p>
      </dgm:t>
    </dgm:pt>
    <dgm:pt modelId="{ECA3401F-F810-467A-8759-934F94327571}" type="parTrans" cxnId="{F3B9B6E1-2A01-44F2-97E9-86124EF518C8}">
      <dgm:prSet/>
      <dgm:spPr/>
      <dgm:t>
        <a:bodyPr/>
        <a:lstStyle/>
        <a:p>
          <a:endParaRPr lang="en-US"/>
        </a:p>
      </dgm:t>
    </dgm:pt>
    <dgm:pt modelId="{03A0A7A1-00B8-43E2-B54F-F457EC1D330D}" type="sibTrans" cxnId="{F3B9B6E1-2A01-44F2-97E9-86124EF518C8}">
      <dgm:prSet/>
      <dgm:spPr/>
      <dgm:t>
        <a:bodyPr/>
        <a:lstStyle/>
        <a:p>
          <a:endParaRPr lang="en-US"/>
        </a:p>
      </dgm:t>
    </dgm:pt>
    <dgm:pt modelId="{70D176D6-1215-4F84-8800-12CDE5D0DF94}">
      <dgm:prSet custT="1"/>
      <dgm:spPr>
        <a:solidFill>
          <a:srgbClr val="FFC000"/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Is well organized and run </a:t>
          </a:r>
          <a:r>
            <a:rPr lang="en-US" sz="1600" dirty="0">
              <a:solidFill>
                <a:schemeClr val="tx1"/>
              </a:solidFill>
            </a:rPr>
            <a:t>so that the company leaders can see and seize the opportunities and manage the risks – board and management, competent, reliable, operate with integrity and can make the best of the opportunities</a:t>
          </a:r>
        </a:p>
      </dgm:t>
    </dgm:pt>
    <dgm:pt modelId="{784BCC51-1272-4DC6-8D6B-7DAAAC2871F3}" type="parTrans" cxnId="{E69813E6-E970-4476-96B8-CE7FA8A24348}">
      <dgm:prSet/>
      <dgm:spPr/>
      <dgm:t>
        <a:bodyPr/>
        <a:lstStyle/>
        <a:p>
          <a:endParaRPr lang="en-US"/>
        </a:p>
      </dgm:t>
    </dgm:pt>
    <dgm:pt modelId="{875C72B6-4C98-4B19-A366-C633AD312AB5}" type="sibTrans" cxnId="{E69813E6-E970-4476-96B8-CE7FA8A24348}">
      <dgm:prSet/>
      <dgm:spPr/>
      <dgm:t>
        <a:bodyPr/>
        <a:lstStyle/>
        <a:p>
          <a:endParaRPr lang="en-US"/>
        </a:p>
      </dgm:t>
    </dgm:pt>
    <dgm:pt modelId="{EB2950C2-AC44-40D2-AC8A-235C300B4A2D}">
      <dgm:prSet custT="1"/>
      <dgm:spPr/>
      <dgm:t>
        <a:bodyPr/>
        <a:lstStyle/>
        <a:p>
          <a:r>
            <a:rPr lang="en-GB" sz="1600" b="1" dirty="0">
              <a:solidFill>
                <a:schemeClr val="tx1"/>
              </a:solidFill>
            </a:rPr>
            <a:t>Is under control </a:t>
          </a:r>
          <a:r>
            <a:rPr lang="en-GB" sz="1600" dirty="0">
              <a:solidFill>
                <a:schemeClr val="tx1"/>
              </a:solidFill>
            </a:rPr>
            <a:t>– is flexible and resilient – understands and manages risk, has in place checks and balances (controls, internal audit), gives third party assurance all is well (external audit, assurance)</a:t>
          </a:r>
          <a:endParaRPr lang="en-US" sz="1600" dirty="0">
            <a:solidFill>
              <a:schemeClr val="tx1"/>
            </a:solidFill>
          </a:endParaRPr>
        </a:p>
      </dgm:t>
    </dgm:pt>
    <dgm:pt modelId="{22A7EB67-F8A2-4C25-A28F-545413CA23FA}" type="parTrans" cxnId="{41B5FCA3-21A0-43F2-A712-AAAFCFA48803}">
      <dgm:prSet/>
      <dgm:spPr/>
      <dgm:t>
        <a:bodyPr/>
        <a:lstStyle/>
        <a:p>
          <a:endParaRPr lang="en-US"/>
        </a:p>
      </dgm:t>
    </dgm:pt>
    <dgm:pt modelId="{AB9A63EE-9464-4BEA-A54F-7C846C5E8BD3}" type="sibTrans" cxnId="{41B5FCA3-21A0-43F2-A712-AAAFCFA48803}">
      <dgm:prSet/>
      <dgm:spPr/>
      <dgm:t>
        <a:bodyPr/>
        <a:lstStyle/>
        <a:p>
          <a:endParaRPr lang="en-US"/>
        </a:p>
      </dgm:t>
    </dgm:pt>
    <dgm:pt modelId="{177770BA-F1F1-4552-9AFB-C3974006E600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GB" sz="1600" b="1" dirty="0">
              <a:solidFill>
                <a:schemeClr val="bg1"/>
              </a:solidFill>
            </a:rPr>
            <a:t>Will continue growing </a:t>
          </a:r>
          <a:r>
            <a:rPr lang="en-GB" sz="1600" dirty="0">
              <a:solidFill>
                <a:schemeClr val="bg1"/>
              </a:solidFill>
            </a:rPr>
            <a:t>(has eye to future and access to all the resources it needs to continue in business)</a:t>
          </a:r>
          <a:r>
            <a:rPr lang="en-GB" sz="500" dirty="0">
              <a:solidFill>
                <a:schemeClr val="bg1"/>
              </a:solidFill>
            </a:rPr>
            <a:t> </a:t>
          </a:r>
          <a:endParaRPr lang="en-US" sz="500" dirty="0">
            <a:solidFill>
              <a:schemeClr val="bg1"/>
            </a:solidFill>
          </a:endParaRPr>
        </a:p>
      </dgm:t>
    </dgm:pt>
    <dgm:pt modelId="{C4B681AE-6368-438F-99D9-94AAED63AC5A}" type="parTrans" cxnId="{D214814A-B726-495A-9BB7-EEBC35B9CA83}">
      <dgm:prSet/>
      <dgm:spPr/>
      <dgm:t>
        <a:bodyPr/>
        <a:lstStyle/>
        <a:p>
          <a:endParaRPr lang="en-US"/>
        </a:p>
      </dgm:t>
    </dgm:pt>
    <dgm:pt modelId="{F3B7C16F-6B54-484F-941D-141A9626D8FD}" type="sibTrans" cxnId="{D214814A-B726-495A-9BB7-EEBC35B9CA83}">
      <dgm:prSet/>
      <dgm:spPr/>
      <dgm:t>
        <a:bodyPr/>
        <a:lstStyle/>
        <a:p>
          <a:endParaRPr lang="en-US"/>
        </a:p>
      </dgm:t>
    </dgm:pt>
    <dgm:pt modelId="{6BF12192-2D1C-4698-B693-3E9FDA1103D3}">
      <dgm:prSet custT="1"/>
      <dgm:spPr/>
      <dgm:t>
        <a:bodyPr/>
        <a:lstStyle/>
        <a:p>
          <a:r>
            <a:rPr lang="en-GB" sz="1600" b="1" dirty="0">
              <a:solidFill>
                <a:schemeClr val="bg1"/>
              </a:solidFill>
            </a:rPr>
            <a:t>Is financially viable </a:t>
          </a:r>
          <a:r>
            <a:rPr lang="en-GB" sz="1600" dirty="0">
              <a:solidFill>
                <a:schemeClr val="bg1"/>
              </a:solidFill>
            </a:rPr>
            <a:t>in the short, medium and long term – it performs</a:t>
          </a:r>
          <a:r>
            <a:rPr lang="en-GB" sz="500" dirty="0">
              <a:solidFill>
                <a:schemeClr val="bg1"/>
              </a:solidFill>
            </a:rPr>
            <a:t>!</a:t>
          </a:r>
          <a:endParaRPr lang="en-US" sz="500" dirty="0">
            <a:solidFill>
              <a:schemeClr val="bg1"/>
            </a:solidFill>
          </a:endParaRPr>
        </a:p>
      </dgm:t>
    </dgm:pt>
    <dgm:pt modelId="{02CFF3D6-D593-483B-9B34-1BE0C5DB23AA}" type="parTrans" cxnId="{4EF66766-5455-4328-92B7-EE5EE204AC70}">
      <dgm:prSet/>
      <dgm:spPr/>
      <dgm:t>
        <a:bodyPr/>
        <a:lstStyle/>
        <a:p>
          <a:endParaRPr lang="en-US"/>
        </a:p>
      </dgm:t>
    </dgm:pt>
    <dgm:pt modelId="{0C0E83A8-3344-48C0-A23E-842DAECE7C5E}" type="sibTrans" cxnId="{4EF66766-5455-4328-92B7-EE5EE204AC70}">
      <dgm:prSet/>
      <dgm:spPr/>
      <dgm:t>
        <a:bodyPr/>
        <a:lstStyle/>
        <a:p>
          <a:endParaRPr lang="en-US"/>
        </a:p>
      </dgm:t>
    </dgm:pt>
    <dgm:pt modelId="{2947DE21-D392-476A-8E69-F055D68A6002}">
      <dgm:prSet custT="1"/>
      <dgm:spPr/>
      <dgm:t>
        <a:bodyPr/>
        <a:lstStyle/>
        <a:p>
          <a:r>
            <a:rPr lang="en-US" sz="2000" b="1" dirty="0">
              <a:solidFill>
                <a:schemeClr val="bg1"/>
              </a:solidFill>
            </a:rPr>
            <a:t>They want to be able to TRUST the company, its leadership and its activities</a:t>
          </a:r>
          <a:r>
            <a:rPr lang="en-US" sz="1300" dirty="0"/>
            <a:t>.</a:t>
          </a:r>
        </a:p>
      </dgm:t>
    </dgm:pt>
    <dgm:pt modelId="{211C70F0-E90C-41AF-9E14-27527D7AB2DD}" type="parTrans" cxnId="{DA2D7386-E27A-4FA0-AF09-E82D6FA1578D}">
      <dgm:prSet/>
      <dgm:spPr/>
      <dgm:t>
        <a:bodyPr/>
        <a:lstStyle/>
        <a:p>
          <a:endParaRPr lang="en-US"/>
        </a:p>
      </dgm:t>
    </dgm:pt>
    <dgm:pt modelId="{3D6EFDF5-711F-4493-9532-3EFDC041C560}" type="sibTrans" cxnId="{DA2D7386-E27A-4FA0-AF09-E82D6FA1578D}">
      <dgm:prSet/>
      <dgm:spPr/>
      <dgm:t>
        <a:bodyPr/>
        <a:lstStyle/>
        <a:p>
          <a:endParaRPr lang="en-US"/>
        </a:p>
      </dgm:t>
    </dgm:pt>
    <dgm:pt modelId="{397EF2F5-1FC4-8748-9CC4-9260669989E9}" type="pres">
      <dgm:prSet presAssocID="{C1937721-B626-4035-8689-1E8C1FE074F2}" presName="linear" presStyleCnt="0">
        <dgm:presLayoutVars>
          <dgm:animLvl val="lvl"/>
          <dgm:resizeHandles val="exact"/>
        </dgm:presLayoutVars>
      </dgm:prSet>
      <dgm:spPr/>
    </dgm:pt>
    <dgm:pt modelId="{729082E6-29B5-7D4B-95FF-677A39BAC8A0}" type="pres">
      <dgm:prSet presAssocID="{0EE98F3A-7118-4D46-92C5-59D776200DCB}" presName="parentText" presStyleLbl="node1" presStyleIdx="0" presStyleCnt="7" custScaleY="136036" custLinFactY="28121" custLinFactNeighborX="-36" custLinFactNeighborY="100000">
        <dgm:presLayoutVars>
          <dgm:chMax val="0"/>
          <dgm:bulletEnabled val="1"/>
        </dgm:presLayoutVars>
      </dgm:prSet>
      <dgm:spPr/>
    </dgm:pt>
    <dgm:pt modelId="{74069FAD-CAF8-9F45-AD8A-75801C2F1DE8}" type="pres">
      <dgm:prSet presAssocID="{1EB44872-551F-44AC-A5EA-A53615F458D2}" presName="spacer" presStyleCnt="0"/>
      <dgm:spPr/>
    </dgm:pt>
    <dgm:pt modelId="{40C11435-76D3-8040-A900-7B1BE55B3C72}" type="pres">
      <dgm:prSet presAssocID="{9298AD37-6B49-4D00-97DE-73890F27C5F2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9412C921-A674-694F-A674-7F7E14A504D5}" type="pres">
      <dgm:prSet presAssocID="{03A0A7A1-00B8-43E2-B54F-F457EC1D330D}" presName="spacer" presStyleCnt="0"/>
      <dgm:spPr/>
    </dgm:pt>
    <dgm:pt modelId="{7C5E1FFC-642F-5E44-8B6C-4FB33FB7FFE7}" type="pres">
      <dgm:prSet presAssocID="{70D176D6-1215-4F84-8800-12CDE5D0DF94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26C1B695-ADFC-DA44-964A-ED728FA0C5A0}" type="pres">
      <dgm:prSet presAssocID="{875C72B6-4C98-4B19-A366-C633AD312AB5}" presName="spacer" presStyleCnt="0"/>
      <dgm:spPr/>
    </dgm:pt>
    <dgm:pt modelId="{52B108E1-43F1-0441-A51C-8816413C79E9}" type="pres">
      <dgm:prSet presAssocID="{EB2950C2-AC44-40D2-AC8A-235C300B4A2D}" presName="parentText" presStyleLbl="node1" presStyleIdx="3" presStyleCnt="7" custLinFactY="2605" custLinFactNeighborX="-36" custLinFactNeighborY="100000">
        <dgm:presLayoutVars>
          <dgm:chMax val="0"/>
          <dgm:bulletEnabled val="1"/>
        </dgm:presLayoutVars>
      </dgm:prSet>
      <dgm:spPr/>
    </dgm:pt>
    <dgm:pt modelId="{2FB2925F-FE5C-6F49-8882-CEF1854ADE8F}" type="pres">
      <dgm:prSet presAssocID="{AB9A63EE-9464-4BEA-A54F-7C846C5E8BD3}" presName="spacer" presStyleCnt="0"/>
      <dgm:spPr/>
    </dgm:pt>
    <dgm:pt modelId="{BD73E73E-3E34-3C43-9CD5-DE8E4D047D17}" type="pres">
      <dgm:prSet presAssocID="{177770BA-F1F1-4552-9AFB-C3974006E600}" presName="parentText" presStyleLbl="node1" presStyleIdx="4" presStyleCnt="7" custLinFactNeighborX="1327" custLinFactNeighborY="-31717">
        <dgm:presLayoutVars>
          <dgm:chMax val="0"/>
          <dgm:bulletEnabled val="1"/>
        </dgm:presLayoutVars>
      </dgm:prSet>
      <dgm:spPr/>
    </dgm:pt>
    <dgm:pt modelId="{ADECF2A4-F5B0-214E-9865-A78080D167F9}" type="pres">
      <dgm:prSet presAssocID="{F3B7C16F-6B54-484F-941D-141A9626D8FD}" presName="spacer" presStyleCnt="0"/>
      <dgm:spPr/>
    </dgm:pt>
    <dgm:pt modelId="{13B38F6F-2286-C14B-BD04-4C4D28B83881}" type="pres">
      <dgm:prSet presAssocID="{6BF12192-2D1C-4698-B693-3E9FDA1103D3}" presName="parentText" presStyleLbl="node1" presStyleIdx="5" presStyleCnt="7" custLinFactY="-680" custLinFactNeighborX="-36" custLinFactNeighborY="-100000">
        <dgm:presLayoutVars>
          <dgm:chMax val="0"/>
          <dgm:bulletEnabled val="1"/>
        </dgm:presLayoutVars>
      </dgm:prSet>
      <dgm:spPr/>
    </dgm:pt>
    <dgm:pt modelId="{5FD30194-70BA-4649-8DCD-2EEB846DEDE8}" type="pres">
      <dgm:prSet presAssocID="{0C0E83A8-3344-48C0-A23E-842DAECE7C5E}" presName="spacer" presStyleCnt="0"/>
      <dgm:spPr/>
    </dgm:pt>
    <dgm:pt modelId="{3CA1A2DA-212B-C549-9A06-38154712FFC4}" type="pres">
      <dgm:prSet presAssocID="{2947DE21-D392-476A-8E69-F055D68A6002}" presName="parentText" presStyleLbl="node1" presStyleIdx="6" presStyleCnt="7" custLinFactNeighborX="-49" custLinFactNeighborY="-31720">
        <dgm:presLayoutVars>
          <dgm:chMax val="0"/>
          <dgm:bulletEnabled val="1"/>
        </dgm:presLayoutVars>
      </dgm:prSet>
      <dgm:spPr/>
    </dgm:pt>
  </dgm:ptLst>
  <dgm:cxnLst>
    <dgm:cxn modelId="{07816A28-78BD-0349-8009-2B748451B2EC}" type="presOf" srcId="{0EE98F3A-7118-4D46-92C5-59D776200DCB}" destId="{729082E6-29B5-7D4B-95FF-677A39BAC8A0}" srcOrd="0" destOrd="0" presId="urn:microsoft.com/office/officeart/2005/8/layout/vList2"/>
    <dgm:cxn modelId="{3E2DDB38-98ED-46CC-9497-3A3E918361F2}" srcId="{C1937721-B626-4035-8689-1E8C1FE074F2}" destId="{0EE98F3A-7118-4D46-92C5-59D776200DCB}" srcOrd="0" destOrd="0" parTransId="{2CAC3A9A-1E3A-487D-869D-5A84D07C704A}" sibTransId="{1EB44872-551F-44AC-A5EA-A53615F458D2}"/>
    <dgm:cxn modelId="{1992373A-BA42-4047-A186-6621E19E51DD}" type="presOf" srcId="{177770BA-F1F1-4552-9AFB-C3974006E600}" destId="{BD73E73E-3E34-3C43-9CD5-DE8E4D047D17}" srcOrd="0" destOrd="0" presId="urn:microsoft.com/office/officeart/2005/8/layout/vList2"/>
    <dgm:cxn modelId="{F8312948-3E28-0D42-B232-B0909FBAC721}" type="presOf" srcId="{C1937721-B626-4035-8689-1E8C1FE074F2}" destId="{397EF2F5-1FC4-8748-9CC4-9260669989E9}" srcOrd="0" destOrd="0" presId="urn:microsoft.com/office/officeart/2005/8/layout/vList2"/>
    <dgm:cxn modelId="{D214814A-B726-495A-9BB7-EEBC35B9CA83}" srcId="{C1937721-B626-4035-8689-1E8C1FE074F2}" destId="{177770BA-F1F1-4552-9AFB-C3974006E600}" srcOrd="4" destOrd="0" parTransId="{C4B681AE-6368-438F-99D9-94AAED63AC5A}" sibTransId="{F3B7C16F-6B54-484F-941D-141A9626D8FD}"/>
    <dgm:cxn modelId="{59D5DC51-CCBF-0043-AD3A-ED7AEB5D3958}" type="presOf" srcId="{2947DE21-D392-476A-8E69-F055D68A6002}" destId="{3CA1A2DA-212B-C549-9A06-38154712FFC4}" srcOrd="0" destOrd="0" presId="urn:microsoft.com/office/officeart/2005/8/layout/vList2"/>
    <dgm:cxn modelId="{4EF66766-5455-4328-92B7-EE5EE204AC70}" srcId="{C1937721-B626-4035-8689-1E8C1FE074F2}" destId="{6BF12192-2D1C-4698-B693-3E9FDA1103D3}" srcOrd="5" destOrd="0" parTransId="{02CFF3D6-D593-483B-9B34-1BE0C5DB23AA}" sibTransId="{0C0E83A8-3344-48C0-A23E-842DAECE7C5E}"/>
    <dgm:cxn modelId="{3961697A-5E9A-514A-9447-8D6B7A41A58C}" type="presOf" srcId="{EB2950C2-AC44-40D2-AC8A-235C300B4A2D}" destId="{52B108E1-43F1-0441-A51C-8816413C79E9}" srcOrd="0" destOrd="0" presId="urn:microsoft.com/office/officeart/2005/8/layout/vList2"/>
    <dgm:cxn modelId="{DA2D7386-E27A-4FA0-AF09-E82D6FA1578D}" srcId="{C1937721-B626-4035-8689-1E8C1FE074F2}" destId="{2947DE21-D392-476A-8E69-F055D68A6002}" srcOrd="6" destOrd="0" parTransId="{211C70F0-E90C-41AF-9E14-27527D7AB2DD}" sibTransId="{3D6EFDF5-711F-4493-9532-3EFDC041C560}"/>
    <dgm:cxn modelId="{595CC58E-869F-A840-A4A5-8CE3ED5467C2}" type="presOf" srcId="{6BF12192-2D1C-4698-B693-3E9FDA1103D3}" destId="{13B38F6F-2286-C14B-BD04-4C4D28B83881}" srcOrd="0" destOrd="0" presId="urn:microsoft.com/office/officeart/2005/8/layout/vList2"/>
    <dgm:cxn modelId="{41B5FCA3-21A0-43F2-A712-AAAFCFA48803}" srcId="{C1937721-B626-4035-8689-1E8C1FE074F2}" destId="{EB2950C2-AC44-40D2-AC8A-235C300B4A2D}" srcOrd="3" destOrd="0" parTransId="{22A7EB67-F8A2-4C25-A28F-545413CA23FA}" sibTransId="{AB9A63EE-9464-4BEA-A54F-7C846C5E8BD3}"/>
    <dgm:cxn modelId="{0D5372AC-CBF3-A142-BB65-C447F9F278CD}" type="presOf" srcId="{70D176D6-1215-4F84-8800-12CDE5D0DF94}" destId="{7C5E1FFC-642F-5E44-8B6C-4FB33FB7FFE7}" srcOrd="0" destOrd="0" presId="urn:microsoft.com/office/officeart/2005/8/layout/vList2"/>
    <dgm:cxn modelId="{F3B9B6E1-2A01-44F2-97E9-86124EF518C8}" srcId="{C1937721-B626-4035-8689-1E8C1FE074F2}" destId="{9298AD37-6B49-4D00-97DE-73890F27C5F2}" srcOrd="1" destOrd="0" parTransId="{ECA3401F-F810-467A-8759-934F94327571}" sibTransId="{03A0A7A1-00B8-43E2-B54F-F457EC1D330D}"/>
    <dgm:cxn modelId="{E69813E6-E970-4476-96B8-CE7FA8A24348}" srcId="{C1937721-B626-4035-8689-1E8C1FE074F2}" destId="{70D176D6-1215-4F84-8800-12CDE5D0DF94}" srcOrd="2" destOrd="0" parTransId="{784BCC51-1272-4DC6-8D6B-7DAAAC2871F3}" sibTransId="{875C72B6-4C98-4B19-A366-C633AD312AB5}"/>
    <dgm:cxn modelId="{9FEF77F9-C59F-D44B-B5A4-748E511559B1}" type="presOf" srcId="{9298AD37-6B49-4D00-97DE-73890F27C5F2}" destId="{40C11435-76D3-8040-A900-7B1BE55B3C72}" srcOrd="0" destOrd="0" presId="urn:microsoft.com/office/officeart/2005/8/layout/vList2"/>
    <dgm:cxn modelId="{660CE0D7-2D5A-D54E-A70E-6203FE75BC53}" type="presParOf" srcId="{397EF2F5-1FC4-8748-9CC4-9260669989E9}" destId="{729082E6-29B5-7D4B-95FF-677A39BAC8A0}" srcOrd="0" destOrd="0" presId="urn:microsoft.com/office/officeart/2005/8/layout/vList2"/>
    <dgm:cxn modelId="{E4347B0D-3247-434B-BABA-6643684C7D85}" type="presParOf" srcId="{397EF2F5-1FC4-8748-9CC4-9260669989E9}" destId="{74069FAD-CAF8-9F45-AD8A-75801C2F1DE8}" srcOrd="1" destOrd="0" presId="urn:microsoft.com/office/officeart/2005/8/layout/vList2"/>
    <dgm:cxn modelId="{B012C2EC-B93D-BE49-9DD0-1C3256AE6346}" type="presParOf" srcId="{397EF2F5-1FC4-8748-9CC4-9260669989E9}" destId="{40C11435-76D3-8040-A900-7B1BE55B3C72}" srcOrd="2" destOrd="0" presId="urn:microsoft.com/office/officeart/2005/8/layout/vList2"/>
    <dgm:cxn modelId="{9B6F6FF9-0EFA-6742-865B-95DFA3947DB0}" type="presParOf" srcId="{397EF2F5-1FC4-8748-9CC4-9260669989E9}" destId="{9412C921-A674-694F-A674-7F7E14A504D5}" srcOrd="3" destOrd="0" presId="urn:microsoft.com/office/officeart/2005/8/layout/vList2"/>
    <dgm:cxn modelId="{1492B0F1-185B-5749-9006-BFEA9A2135AB}" type="presParOf" srcId="{397EF2F5-1FC4-8748-9CC4-9260669989E9}" destId="{7C5E1FFC-642F-5E44-8B6C-4FB33FB7FFE7}" srcOrd="4" destOrd="0" presId="urn:microsoft.com/office/officeart/2005/8/layout/vList2"/>
    <dgm:cxn modelId="{E8D0E8CC-FF32-F74B-915F-1932E6D91E2B}" type="presParOf" srcId="{397EF2F5-1FC4-8748-9CC4-9260669989E9}" destId="{26C1B695-ADFC-DA44-964A-ED728FA0C5A0}" srcOrd="5" destOrd="0" presId="urn:microsoft.com/office/officeart/2005/8/layout/vList2"/>
    <dgm:cxn modelId="{2137F29D-86D4-1A4A-B76F-780F8945D95B}" type="presParOf" srcId="{397EF2F5-1FC4-8748-9CC4-9260669989E9}" destId="{52B108E1-43F1-0441-A51C-8816413C79E9}" srcOrd="6" destOrd="0" presId="urn:microsoft.com/office/officeart/2005/8/layout/vList2"/>
    <dgm:cxn modelId="{D0AA908A-C0B0-EF47-B609-F5A7501EC03D}" type="presParOf" srcId="{397EF2F5-1FC4-8748-9CC4-9260669989E9}" destId="{2FB2925F-FE5C-6F49-8882-CEF1854ADE8F}" srcOrd="7" destOrd="0" presId="urn:microsoft.com/office/officeart/2005/8/layout/vList2"/>
    <dgm:cxn modelId="{6333616B-41FB-A94B-B0E7-8B2F44776C8E}" type="presParOf" srcId="{397EF2F5-1FC4-8748-9CC4-9260669989E9}" destId="{BD73E73E-3E34-3C43-9CD5-DE8E4D047D17}" srcOrd="8" destOrd="0" presId="urn:microsoft.com/office/officeart/2005/8/layout/vList2"/>
    <dgm:cxn modelId="{F8FB1B35-60CD-D840-8605-C083E8D28A5B}" type="presParOf" srcId="{397EF2F5-1FC4-8748-9CC4-9260669989E9}" destId="{ADECF2A4-F5B0-214E-9865-A78080D167F9}" srcOrd="9" destOrd="0" presId="urn:microsoft.com/office/officeart/2005/8/layout/vList2"/>
    <dgm:cxn modelId="{A6B0C033-8609-B145-AF2D-14905889D774}" type="presParOf" srcId="{397EF2F5-1FC4-8748-9CC4-9260669989E9}" destId="{13B38F6F-2286-C14B-BD04-4C4D28B83881}" srcOrd="10" destOrd="0" presId="urn:microsoft.com/office/officeart/2005/8/layout/vList2"/>
    <dgm:cxn modelId="{9E5508C7-8096-2144-84AD-90562D636250}" type="presParOf" srcId="{397EF2F5-1FC4-8748-9CC4-9260669989E9}" destId="{5FD30194-70BA-4649-8DCD-2EEB846DEDE8}" srcOrd="11" destOrd="0" presId="urn:microsoft.com/office/officeart/2005/8/layout/vList2"/>
    <dgm:cxn modelId="{A0A6BAEC-19A5-D14C-88FE-58B6A7757F14}" type="presParOf" srcId="{397EF2F5-1FC4-8748-9CC4-9260669989E9}" destId="{3CA1A2DA-212B-C549-9A06-38154712FFC4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082E6-29B5-7D4B-95FF-677A39BAC8A0}">
      <dsp:nvSpPr>
        <dsp:cNvPr id="0" name=""/>
        <dsp:cNvSpPr/>
      </dsp:nvSpPr>
      <dsp:spPr>
        <a:xfrm>
          <a:off x="0" y="244006"/>
          <a:ext cx="6911438" cy="1102574"/>
        </a:xfrm>
        <a:prstGeom prst="roundRect">
          <a:avLst/>
        </a:prstGeom>
        <a:solidFill>
          <a:schemeClr val="accent1">
            <a:lumMod val="90000"/>
            <a:lumOff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That the company</a:t>
          </a:r>
          <a:r>
            <a:rPr lang="en-US" sz="2000" kern="1200" dirty="0"/>
            <a:t>:</a:t>
          </a:r>
        </a:p>
      </dsp:txBody>
      <dsp:txXfrm>
        <a:off x="53823" y="297829"/>
        <a:ext cx="6803792" cy="994928"/>
      </dsp:txXfrm>
    </dsp:sp>
    <dsp:sp modelId="{40C11435-76D3-8040-A900-7B1BE55B3C72}">
      <dsp:nvSpPr>
        <dsp:cNvPr id="0" name=""/>
        <dsp:cNvSpPr/>
      </dsp:nvSpPr>
      <dsp:spPr>
        <a:xfrm>
          <a:off x="0" y="1118659"/>
          <a:ext cx="6911438" cy="81050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has a long-term future </a:t>
          </a:r>
          <a:r>
            <a:rPr lang="en-US" sz="1600" kern="1200" dirty="0">
              <a:solidFill>
                <a:schemeClr val="tx1"/>
              </a:solidFill>
            </a:rPr>
            <a:t>in the face of an uncertain, turbulent, unpredictable business environment– sustainable business model, long term strategy</a:t>
          </a:r>
        </a:p>
      </dsp:txBody>
      <dsp:txXfrm>
        <a:off x="39565" y="1158224"/>
        <a:ext cx="6832308" cy="731372"/>
      </dsp:txXfrm>
    </dsp:sp>
    <dsp:sp modelId="{7C5E1FFC-642F-5E44-8B6C-4FB33FB7FFE7}">
      <dsp:nvSpPr>
        <dsp:cNvPr id="0" name=""/>
        <dsp:cNvSpPr/>
      </dsp:nvSpPr>
      <dsp:spPr>
        <a:xfrm>
          <a:off x="0" y="1942352"/>
          <a:ext cx="6911438" cy="810502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Is well organized and run </a:t>
          </a:r>
          <a:r>
            <a:rPr lang="en-US" sz="1600" kern="1200" dirty="0">
              <a:solidFill>
                <a:schemeClr val="tx1"/>
              </a:solidFill>
            </a:rPr>
            <a:t>so that the company leaders can see and seize the opportunities and manage the risks – board and management, competent, reliable, operate with integrity and can make the best of the opportunities</a:t>
          </a:r>
        </a:p>
      </dsp:txBody>
      <dsp:txXfrm>
        <a:off x="39565" y="1981917"/>
        <a:ext cx="6832308" cy="731372"/>
      </dsp:txXfrm>
    </dsp:sp>
    <dsp:sp modelId="{52B108E1-43F1-0441-A51C-8816413C79E9}">
      <dsp:nvSpPr>
        <dsp:cNvPr id="0" name=""/>
        <dsp:cNvSpPr/>
      </dsp:nvSpPr>
      <dsp:spPr>
        <a:xfrm>
          <a:off x="0" y="2800348"/>
          <a:ext cx="6911438" cy="81050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</a:rPr>
            <a:t>Is under control </a:t>
          </a:r>
          <a:r>
            <a:rPr lang="en-GB" sz="1600" kern="1200" dirty="0">
              <a:solidFill>
                <a:schemeClr val="tx1"/>
              </a:solidFill>
            </a:rPr>
            <a:t>– is flexible and resilient – understands and manages risk, has in place checks and balances (controls, internal audit), gives third party assurance all is well (external audit, assurance)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39565" y="2839913"/>
        <a:ext cx="6832308" cy="731372"/>
      </dsp:txXfrm>
    </dsp:sp>
    <dsp:sp modelId="{BD73E73E-3E34-3C43-9CD5-DE8E4D047D17}">
      <dsp:nvSpPr>
        <dsp:cNvPr id="0" name=""/>
        <dsp:cNvSpPr/>
      </dsp:nvSpPr>
      <dsp:spPr>
        <a:xfrm>
          <a:off x="0" y="3585553"/>
          <a:ext cx="6911438" cy="810502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bg1"/>
              </a:solidFill>
            </a:rPr>
            <a:t>Will continue growing </a:t>
          </a:r>
          <a:r>
            <a:rPr lang="en-GB" sz="1600" kern="1200" dirty="0">
              <a:solidFill>
                <a:schemeClr val="bg1"/>
              </a:solidFill>
            </a:rPr>
            <a:t>(has eye to future and access to all the resources it needs to continue in business)</a:t>
          </a:r>
          <a:r>
            <a:rPr lang="en-GB" sz="500" kern="1200" dirty="0">
              <a:solidFill>
                <a:schemeClr val="bg1"/>
              </a:solidFill>
            </a:rPr>
            <a:t> </a:t>
          </a:r>
          <a:endParaRPr lang="en-US" sz="500" kern="1200" dirty="0">
            <a:solidFill>
              <a:schemeClr val="bg1"/>
            </a:solidFill>
          </a:endParaRPr>
        </a:p>
      </dsp:txBody>
      <dsp:txXfrm>
        <a:off x="39565" y="3625118"/>
        <a:ext cx="6832308" cy="731372"/>
      </dsp:txXfrm>
    </dsp:sp>
    <dsp:sp modelId="{13B38F6F-2286-C14B-BD04-4C4D28B83881}">
      <dsp:nvSpPr>
        <dsp:cNvPr id="0" name=""/>
        <dsp:cNvSpPr/>
      </dsp:nvSpPr>
      <dsp:spPr>
        <a:xfrm>
          <a:off x="0" y="4394728"/>
          <a:ext cx="6911438" cy="81050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bg1"/>
              </a:solidFill>
            </a:rPr>
            <a:t>Is financially viable </a:t>
          </a:r>
          <a:r>
            <a:rPr lang="en-GB" sz="1600" kern="1200" dirty="0">
              <a:solidFill>
                <a:schemeClr val="bg1"/>
              </a:solidFill>
            </a:rPr>
            <a:t>in the short, medium and long term – it performs</a:t>
          </a:r>
          <a:r>
            <a:rPr lang="en-GB" sz="500" kern="1200" dirty="0">
              <a:solidFill>
                <a:schemeClr val="bg1"/>
              </a:solidFill>
            </a:rPr>
            <a:t>!</a:t>
          </a:r>
          <a:endParaRPr lang="en-US" sz="500" kern="1200" dirty="0">
            <a:solidFill>
              <a:schemeClr val="bg1"/>
            </a:solidFill>
          </a:endParaRPr>
        </a:p>
      </dsp:txBody>
      <dsp:txXfrm>
        <a:off x="39565" y="4434293"/>
        <a:ext cx="6832308" cy="731372"/>
      </dsp:txXfrm>
    </dsp:sp>
    <dsp:sp modelId="{3CA1A2DA-212B-C549-9A06-38154712FFC4}">
      <dsp:nvSpPr>
        <dsp:cNvPr id="0" name=""/>
        <dsp:cNvSpPr/>
      </dsp:nvSpPr>
      <dsp:spPr>
        <a:xfrm>
          <a:off x="0" y="5232938"/>
          <a:ext cx="6911438" cy="81050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bg1"/>
              </a:solidFill>
            </a:rPr>
            <a:t>They want to be able to TRUST the company, its leadership and its activities</a:t>
          </a:r>
          <a:r>
            <a:rPr lang="en-US" sz="1300" kern="1200" dirty="0"/>
            <a:t>.</a:t>
          </a:r>
        </a:p>
      </dsp:txBody>
      <dsp:txXfrm>
        <a:off x="39565" y="5272503"/>
        <a:ext cx="6832308" cy="731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>
            <a:lvl1pPr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>
            <a:lvl1pPr algn="r"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285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b" anchorCtr="0" compatLnSpc="1">
            <a:prstTxWarp prst="textNoShape">
              <a:avLst/>
            </a:prstTxWarp>
          </a:bodyPr>
          <a:lstStyle>
            <a:lvl1pPr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285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b" anchorCtr="0" compatLnSpc="1">
            <a:prstTxWarp prst="textNoShape">
              <a:avLst/>
            </a:prstTxWarp>
          </a:bodyPr>
          <a:lstStyle>
            <a:lvl1pPr algn="r" defTabSz="915841">
              <a:defRPr sz="12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5D72A15F-BFDE-514A-9304-4A4DE08709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5282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1-17T04:24:05.21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11 0 24575,'-5'0'0,"0"0"0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2-01T03:14:36.3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85 209 24575,'0'13'0,"0"0"0,0 11 0,0 1 0,0 14 0,0-7 0,0 7 0,0-9 0,0-4 0,0-3 0,0-4 0,0-1 0,0 1 0,0-1 0,0-4 0,0 12 0,0-10 0,3 6 0,3-5 0,-2-3 0,0 5 0,-4-1 0,0 1 0,0-1 0,0 1 0,0-5 0,0 3 0,0-7 0,0 7 0,0-8 0,0 4 0,0 0 0,0-3 0,4 2 0,-3-3 0,7 3 0,-8-3 0,4 3 0,0-3 0,-3-1 0,6 0 0,-6 1 0,6-1 0,-6 0 0,7-3 0,-8 2 0,8-2 0,-3-1 0,-1 4 0,4-3 0,-4 3 0,5 0 0,-1 1 0,0-1 0,5 1 0,-3-4 0,3 3 0,-5-4 0,1 5 0,-1-1 0,5 1 0,-4-1 0,4 1 0,-4-4 0,-1 2 0,0-2 0,1 3 0,4 1 0,-4 0 0,9 0 0,-4 0 0,0-4 0,3 3 0,2-2 0,1 3 0,4-3 0,0 2 0,15-2 0,-5 4 0,10-4 0,-14 3 0,7-3 0,-5 4 0,5-4 0,-7 3 0,0-3 0,1-1 0,6 5 0,-5-5 0,4 1 0,-5-1 0,19-5 0,-8 0 0,10 0 0,-10 0 0,-10 0 0,11 0 0,-11 0 0,11 0 0,-11 0 0,11 0 0,-5 0 0,14 0 0,-6 0 0,12 0 0,3 0 0,17 6 0,2-4 0,6 9 0,-22-9 0,1-2 0,25 6-569,-16-6 1,-1 0 568,18 0 0,-38 0 0,0 0 0,1 0 0,-2 0-256,48 0 256,-11 0 0,-27 0 0,0 0-888,35 0 888,-28 0 0,1 0 0,-15 0 0,-1 0 0,4 0 0,-1 0 0,42 0 0,-41 0 0,0 0 0,1-1 0,1 2 0,0 2 0,0 0 0,3-2 0,2 0 0,16 2 0,-1 0 0,-15-2 0,-1-2 0,17 1 0,-1 0 0,-20 0 0,-2 0 0,1 0 0,0 0 0,0 0 0,0 0 0,-5 0 0,0 0 0,4 0 0,0 0 0,41 0 0,-9 0 0,-33 0 0,-2 0 0,14 0 0,-18 0 0,2 0 0,25 0-484,10 0 484,0 0 0,-22 0 0,-1 0 0,24 0 0,-28 0 0,0 0 0,16 0 0,1 0 0,-1 0 0,1 0 936,-9 0-936,7 0 0,-14 0 249,6 0-249,0 0 922,-6 0-922,5 0 542,-7 0-542,0 0 116,20 0-116,-15 0 0,15 0 0,-27 0 0,5 0 0,-5 0 0,0 0 0,6 0 0,-13 0 0,5 0 0,1 0 0,-6 0 0,5 0 0,-7 0 0,1 0 0,6 0 0,-11 0 0,10 0 0,8 0 0,-9-5 0,22 4 0,-29-4 0,23 5 0,-21-5 0,23 4 0,-21-9 0,12 9 0,-12-9 0,5 3 0,-7 1 0,-6-3 0,5 8 0,-11-4 0,5 0 0,-7 4 0,1-8 0,-1 8 0,1-8 0,-1 8 0,-4-4 0,3 0 0,-4 4 0,6-3 0,-6 0 0,4 3 0,-4-4 0,0 1 0,5 3 0,-10-3 0,3 0 0,1 3 0,-4-3 0,9-1 0,-9 4 0,4-8 0,0 8 0,-4-3 0,4 0 0,8 3 0,-5-4 0,7 1 0,-5 3 0,-4-3 0,0 4 0,-1 0 0,0 0 0,-4 0 0,9 0 0,8-4 0,-9 3 0,7-3 0,-17 4 0,1 0 0,-5 0 0,7 0 0,-6 0 0,3 0 0,-5 0 0,0 0 0,-4 0 0,4 0 0,-5 0 0,1 0 0,-1 0 0,5 0 0,-3 0 0,3 0 0,-5 0 0,0 0 0,1 0 0,-1 0 0,1 0 0,7-4 0,-5 3 0,5-3 0,-7 4 0,-1 0 0,0 0 0,1-4 0,-1 3 0,1-2 0,-1 3 0,0 0 0,1-4 0,-1 3 0,5-7 0,0 3 0,6-4 0,-6 0 0,4 4 0,-3-3 0,0 3 0,-1-4 0,-4 1 0,-1-1 0,0 1 0,1-1 0,-1 1 0,-3-1 0,-1 1 0,-4 0 0,0-11 0,0-1 0,4-11 0,2 1 0,4-1 0,1-13 0,5-3 0,-3-6 0,10-5 0,-11 18 0,5-10 0,-12 11 0,0 1 0,-5 2 0,0 5 0,0 6 0,0 1 0,0 5 0,-8-8 0,-2 6 0,-9-6 0,0 13 0,0 0 0,1 0 0,-1 4 0,0-8 0,1 8 0,-1-4 0,0 5 0,1 0 0,-1-1 0,0 1 0,1-1 0,-1 1 0,-8 0 0,11 0 0,-10 3 0,12 3 0,-5-2 0,0 4 0,1-3 0,-1 0 0,0 3 0,-5-3 0,-1-1 0,-6 4 0,1-8 0,-7 8 0,5-8 0,-18 7 0,-10-7 0,3 3 0,-14-1 0,25-2 0,-6 7 0,8-8 0,-1 9 0,-6-4 0,5 5 0,-6-5 0,8 4 0,-1-4 0,-6 5 0,4 0 0,-11 0 0,12-5 0,-13 4 0,6-4 0,-27 5 0,15 0 0,-15 0 0,27 0 0,-6 0 0,13 0 0,-5 0 0,-1 0 0,6 0 0,-5 0 0,6 0 0,1 0 0,-1 0 0,1 0 0,-1 0 0,1 0 0,-28 0 0,21 0 0,-27 0 0,32 0 0,-13 0 0,13 0 0,-12 0 0,11 5 0,-11-4 0,12 4 0,-13 0 0,6-4 0,0 10 0,-6-10 0,13 4 0,-12 0 0,-15-4 0,7 5 0,-13-6 0,25 0 0,-4 0 0,12 0 0,-6 0 0,8 0 0,-1 0 0,1 0 0,-1 0 0,1 0 0,5 0 0,-4 0 0,11 0 0,-5 0 0,7 0 0,-1 0 0,-8 0 0,6 0 0,0 0 0,3 0 0,5 0 0,0 0 0,-5 0 0,5 0 0,-6 0 0,-6 0 0,5 0 0,-5 0 0,7 0 0,-7 0 0,5 0 0,-11 0 0,-9 0 0,10 0 0,-15 0 0,19 0 0,0 0 0,-5 0 0,4 0 0,1 0 0,-5 0 0,5 0 0,-1 0 0,-4 0 0,5 0 0,0 0 0,-5 0 0,10 0 0,-23 0 0,14 0 0,-10 0 0,15 0 0,7 0 0,-1 0 0,0 0 0,1 0 0,-1 0 0,0 0 0,6 0 0,-4 0 0,3 0 0,1 0 0,-4 0 0,9 0 0,-10 0 0,10 0 0,-17 0 0,9 0 0,-11 0 0,14 0 0,-4 0 0,3 0 0,-4 0 0,-1 0 0,0 4 0,-5-3 0,3 4 0,-4-5 0,7 0 0,-1 0 0,1 0 0,-1 0 0,-13 4 0,10-2 0,-11 7 0,8-8 0,5 8 0,-5-8 0,1 8 0,3-7 0,-10 7 0,11-7 0,-11 8 0,5-9 0,-7 9 0,1-9 0,5 4 0,-4-5 0,-8 0 0,9 0 0,-9 0 0,21 0 0,-1 0 0,0 0 0,1 0 0,-1 0 0,0 0 0,6 0 0,-4 0 0,3 0 0,-4 0 0,4 0 0,-3 0 0,4 0 0,-6 0 0,6 0 0,-18 0 0,16 0 0,-30 0 0,26 0 0,-13 0 0,13 0 0,-6 0 0,5 0 0,-5 0 0,7 0 0,-1 0 0,1 0 0,4 0 0,-3 0 0,4 0 0,-14 0 0,11 0 0,-4 0 0,8 0 0,4 0 0,-10 0 0,10 0 0,-9 0 0,9 0 0,-9 0 0,3 0 0,1 0 0,-4 0 0,3 0 0,1 0 0,-4 0 0,3 0 0,-4 0 0,-1 0 0,0 0 0,-13 0 0,10 0 0,-10 0 0,18 0 0,-3 0 0,4 0 0,-1-4 0,-3 3 0,4-4 0,-1 5 0,-3 0 0,4 0 0,-20 0 0,11 0 0,-5 0 0,10 0 0,4 0 0,-6-4 0,0 3 0,1-4 0,0 5 0,-1 0 0,6 0 0,-4 0 0,4-5 0,-6 4 0,6-3 0,-5-1 0,10 4 0,-9-4 0,9 1 0,-4 3 0,-3-7 0,6 7 0,-6-3 0,13 4 0,-3-4 0,2 3 0,1-4 0,1 5 0,0 0 0,3 0 0,-3 0 0,5 0 0,-1 0 0,1 0 0,-1 0 0,1 0 0,0 0 0,0 0 0,-1 0 0,1 0 0,0 0 0,-5 0 0,3 0 0,-7 0 0,7 4 0,-7 1 0,3 4 0,-5-4 0,0 3 0,5-3 0,-3 0 0,7 2 0,-8-6 0,9 7 0,-4-7 0,4 2 0,1 1 0,0-3 0,-1 6 0,1-6 0,0 6 0,0-6 0,0 6 0,-1-6 0,-4 7 0,3-3 0,-7 0 0,7 2 0,-7-6 0,7 7 0,-3-7 0,0 7 0,4-7 0,-4 6 0,8-6 0,1 3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2-01T03:14:42.7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269 149 24575,'0'-17'0,"0"5"0,0-6 0,0 9 0,0-4 0,0 4 0,3 4 0,12 1 0,0 4 0,9 0 0,0 0 0,-9 0 0,13 0 0,-17 0 0,12 0 0,-10 0 0,1 0 0,-2 0 0,-3 0 0,-1 9 0,-3-3 0,-1 11 0,-4-7 0,0 2 0,0 1 0,0-3 0,0 3 0,0-5 0,0 5 0,0-3 0,0 3 0,0-1 0,-4 3 0,-1 3 0,-9 1 0,-1 5 0,-4-5 0,-1 11 0,1-10 0,-1 3 0,-7 4 0,1-5 0,-2 1 0,-1-9 0,9-4 0,-10 0 0,10-5 0,-4-1 0,0-4 0,4 0 0,-4 0 0,6 0 0,-1-8 0,4-2 0,1-14 0,5 4 0,-1-4 0,5 5 0,-4-4 0,8 4 0,-3 1 0,4 0 0,0 9 0,0-5 0,0 1 0,0 4 0,4-4 0,1 4 0,8 0 0,1 0 0,4 0 0,1 4 0,-1-4 0,6 8 0,4-3 0,-2 4 0,1 0 0,-8 0 0,-1 0 0,1 0 0,-1 0 0,1 0 0,0 0 0,-5 0 0,3 0 0,-7 0 0,2 4 0,-3-3 0,-1 6 0,1-2 0,-5 7 0,0-3 0,-4 3 0,0-3 0,0-1 0,-8 0 0,-2-3 0,-8-2 0,-6-3 0,4 5 0,-4-4 0,6 3 0,-1-4 0,-5 0 0,4 0 0,-4 0 0,5 0 0,0 0 0,1-4 0,-1-6 0,5 0 0,-4-7 0,8 2 0,1-3 0,1 4 0,7-4 0,-3 4 0,4 0 0,0-4 0,0 8 0,0-7 0,14 3 0,-3-1 0,13 1 0,-5 9 0,-5 1 0,3 4 0,-3 0 0,0 0 0,-1 0 0,-4 0 0,-1 0 0,0 0 0,1 0 0,-1 4 0,1 5 0,0 0 0,0 9 0,-4-9 0,-1 13 0,-4-12 0,0 7 0,0-9 0,0 1 0,0-1 0,-4 0 0,-1 1 0,-8-5 0,3 0 0,-3-4 0,0 0 0,4 0 0,-4 0 0,4 0 0,1 0 0,-5 0 0,8-3 0,-7-2 0,11-3 0,-2-5 0,3 3 0,0-3 0,0 0 0,3 3 0,7-3 0,4 0 0,4 6 0,6-6 0,-4 12 0,9-3 0,-9 4 0,4 0 0,0 0 0,-9 0 0,8 0 0,-9 0 0,0 3 0,-1 7 0,-4-1 0,0 9 0,0-4 0,-4 4 0,-1 1 0,-4-5 0,0 3 0,0-7 0,0 7 0,-16-3 0,-2 1 0,-16 3 0,4-6 0,-1 2 0,6-8 0,-5-1 0,10-5 0,-4 0 0,6 0 0,3 0 0,2 0 0,9-9 0,0-1 0,4-9 0,0 0 0,0 1 0,0 4 0,0-12 0,4 14 0,5-10 0,0 14 0,9-2 0,-4 5 0,0-3 0,3 8 0,-3-4 0,5 4 0,-1 0 0,1 0 0,0 0 0,-5 0 0,-1 3 0,-1 3 0,2 10 0,0-5 0,-5 6 0,-5-9 0,-4 1 0,0-1 0,0 0 0,0 1 0,-8-5 0,-2 0 0,-7-4 0,-2 0 0,0 0 0,0 0 0,5-9 0,-4 3 0,8-12 0,-3 8 0,7-7 0,3 7 0,3-7 0,0 7 0,0-8 0,0 9 0,0-9 0,0 8 0,8-7 0,-2 7 0,11-3 0,-3 4 0,5-1 0,5 1 0,-9 3 0,8 2 0,-9 4 0,0 0 0,3 0 0,-7 0 0,3 0 0,-5 0 0,0 0 0,1 4 0,-1 0 0,1 9 0,-4-3 0,-1 7 0,-4-3 0,0 0 0,0-1 0,0 4 0,0-7 0,0 7 0,-4-9 0,-5 1 0,-5 0 0,-10 1 0,-2-5 0,-4 4 0,-7-8 0,7 7 0,-6-7 0,7 3 0,-1-4 0,4 0 0,2 0 0,10 0 0,1 0 0,8-4 0,2 0 0,3-4 0,0 0 0,0-1 0,3 5 0,6 0 0,5 4 0,5 0 0,5 0 0,-4 0 0,4 0 0,-6 0 0,-4 0 0,4 0 0,-9 4 0,5 5 0,-6 1 0,1 7 0,0-7 0,-4 7 0,-2-7 0,-3 3 0,0-1 0,0 3 0,-3-1 0,-12-1 0,0-4 0,-15 1 0,-3 4 0,0-3 0,-1-1 0,10-5 0,10-5 0,1 0 0,4 0 0,1-4 0,3-1 0,1-8 0,4-1 0,0-5 0,0 1 0,0-1 0,0 0 0,0 1 0,13-15 0,-1 11 0,16-11 0,-8 18 0,4 1 0,-6 4 0,1 1 0,0 4 0,-5 1 0,3 4 0,-8 0 0,4 0 0,-4 0 0,-1 0 0,1 0 0,-1 0 0,4 7 0,-6-2 0,1 7 0,-7-4 0,0 1 0,0-1 0,0 0 0,0 1 0,-4-1 0,-1-3 0,-8 3 0,-1-3 0,0 4 0,-3-4 0,2 3 0,1-7 0,-3 3 0,7-4 0,-3 0 0,4 0 0,1 0 0,0 0 0,3-4 0,1 0 0,4-5 0,0-4 0,0 4 0,0-4 0,0 4 0,8 1 0,2 3 0,3 2 0,5 3 0,-4 0 0,4 0 0,-4 0 0,-1 0 0,-4 0 0,-1 0 0,0 0 0,-3 3 0,-1 2 0,-4 3 0,0 0 0,0 0 0,-8 0 0,-2-4 0,-8 0 0,-1 0 0,1-3 0,-1 3 0,5-4 0,-4 0 0,9 0 0,-4 0 0,4 0 0,1 0 0,3-4 0,1-5 0,4-5 0,0-5 0,0 1 0,0 3 0,0-2 0,0 7 0,8-3 0,3 4 0,7-1 0,6 5 0,-4-3 0,-1 7 0,2-3 0,-6 4 0,3 0 0,-5 0 0,-5 0 0,-6 0 0,-7 0 0,-4 0 0,-3 0 0,3 0 0,1 0 0,3 0 0,2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2-01T03:14:51.0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324 232 24575,'0'-12'0,"0"-4"0,0 2 0,0 0 0,0-4 0,0 4 0,0 0 0,4-4 0,1 4 0,8 0 0,2 0 0,3 9 0,1-3 0,0 7 0,4-4 0,-3 5 0,4 0 0,0 0 0,1 0 0,1 0 0,-7 0 0,-2 0 0,-3 0 0,0 0 0,-1 0 0,-4 9 0,0 1 0,0 9 0,1-1 0,-5 1 0,-1-1 0,-4 1 0,0 13 0,0-10 0,-5 15 0,-4-17 0,-6 4 0,-5 0 0,2-4 0,-3 9 0,2-9 0,0 4 0,0-6 0,0 1 0,1 0 0,-1-5 0,0 4 0,1-8 0,-15 8 0,11-12 0,-15 3 0,17-9 0,-10 0 0,5 0 0,-6 0 0,1-9 0,-2-8 0,5-10 0,-5-6 0,10 2 0,-3 4 0,5-2 0,1 9 0,3-4 0,7 5 0,1 1 0,7-5 0,-4 8 0,5-6 0,0 7 0,0-10 0,14 3 0,-2-4 0,17 5 0,-4 1 0,0-1 0,4 0 0,-9 5 0,10-4 0,-11 8 0,11 1 0,-5 1 0,19 8 0,-15-4 0,13 5 0,-16 0 0,4 0 0,-5 0 0,4 5 0,-9 0 0,4 5 0,-5 3 0,-5-3 0,4 13 0,-8-8 0,9 14 0,-8-9 0,8 9 0,-8-3 0,3 4 0,1 9 0,-4-7 0,-1 2 0,-6-10 0,-4-10 0,0-1 0,0-5 0,0 1 0,0-1 0,-8 1 0,-3-4 0,-7-1 0,-6-4 0,-2 0 0,-4 0 0,-1 0 0,-8-5 0,12-4 0,-6-2 0,19-2 0,-3 3 0,7-3 0,-4 3 0,9-3 0,-3 0 0,7 3 0,-3-7 0,4 3 0,0-5 0,0 5 0,0-4 0,0 9 0,0-13 0,0 12 0,0-7 0,0 8 0,0 1 0,4 4 0,0 0 0,4 4 0,0 0 0,-4 4 0,0 5 0,-4 5 0,0 0 0,0 9 0,0-12 0,0 17 0,0-17 0,0 12 0,-4-9 0,-6 0 0,0-1 0,-7-4 0,3 0 0,-5-4 0,0-1 0,0-4 0,1 0 0,-1 0 0,5 0 0,-4 0 0,9-3 0,-4-2 0,8-8 0,-3 3 0,7-3 0,-2 5 0,3-1 0,0 1 0,0 0 0,3 3 0,2 2 0,3 3 0,0 0 0,5 0 0,-3 0 0,3 0 0,-5 0 0,-3 3 0,2 2 0,-6 3 0,3 1 0,-4-1 0,0 1 0,0-1 0,0 0 0,-4-3 0,-1-2 0,-3-3 0,-5 0 0,3 0 0,-7 0 0,7 0 0,-3 0 0,5 0 0,-1-8 0,0-2 0,4-9 0,0 0 0,5 0 0,0 1 0,0-1 0,0 5 0,0-4 0,0 9 0,9-1 0,1 2 0,14 7 0,1-3 0,0 4 0,-1 0 0,0 0 0,-4 0 0,4 0 0,-6 0 0,-4 0 0,4 4 0,-8 6 0,3 4 0,-4 5 0,-3 3 0,-2-3 0,-4-1 0,0 0 0,0-9 0,-4 4 0,-5-4 0,-5 0 0,-5 0 0,0 0 0,0-3 0,1-2 0,4-4 0,1 0 0,4 0 0,0 0 0,-3 0 0,6-4 0,-1 0 0,7-9 0,0-1 0,0-5 0,0 0 0,4 5 0,1-4 0,8 4 0,6-1 0,1 6 0,4 0 0,-5 8 0,5-3 0,-4 4 0,3 0 0,-9 0 0,4 0 0,-9 0 0,4 0 0,-4 0 0,-1 4 0,-3 5 0,-2 5 0,-3 4 0,0 1 0,0-5 0,0 3 0,0-3 0,-3 1 0,-7-2 0,-4-4 0,-13 4 0,7-7 0,-3 2 0,6-8 0,2 0 0,-3 0 0,4 0 0,0-3 0,6-7 0,3-4 0,-4-4 0,8-1 0,-3 0 0,4 5 0,0 1 0,0 0 0,0 4 0,0-4 0,0 5 0,4-1 0,1 5 0,8 0 0,-4 0 0,9 3 0,-4-3 0,4 4 0,-4 0 0,4 0 0,-4 0 0,0 0 0,-1 0 0,-5 4 0,1 5 0,0 5 0,-4 5 0,-1-1 0,-4-4 0,0 4 0,0-9 0,0 9 0,0-9 0,-14 5 0,-3-5 0,-13 2 0,-7-1 0,5 0 0,-5-3 0,12-3 0,-5-4 0,10 0 0,-4 0 0,5 0 0,5-4 0,1-5 0,4-5 0,-1-10 0,5-2 0,0-4 0,5-1 0,0 0 0,0 1 0,0-1 0,8 3 0,7 2 0,5-1 0,9 10 0,-8-2 0,8 9 0,-9 4 0,4 2 0,-5 4 0,7 0 0,-9 0 0,8 0 0,-11 0 0,5 0 0,-5 4 0,3 5 0,-7 5 0,8 4 0,-8 1 0,4 5 0,-5-9 0,1 8 0,-2-9 0,2 4 0,-5-4 0,-1 3 0,-4-8 0,0 8 0,0-7 0,0 2 0,-4-3 0,-1-1 0,-3 1 0,-1-1 0,0 5 0,1-4 0,-1 4 0,0-4 0,1-1 0,-1 0 0,1 1 0,-4 3 0,2-3 0,-2 3 0,3-3 0,1-5 0,-1 0 0,1-4 0,-1 0 0,1 0 0,-5 0 0,3 0 0,-3 0 0,4 0 0,1 0 0,-1 0 0,1 0 0,-5-12 0,4 5 0,-4-14 0,8 11 0,-4-7 0,5 7 0,-5-3 0,4 0 0,-3 3 0,7-3 0,-2 5 0,3-1 0,0-4 0,0 4 0,0-4 0,0 0 0,0 3 0,0-8 0,0 5 0,0-1 0,3 2 0,2 3 0,3 4 0,1-2 0,4 6 0,1-3 0,0 4 0,3 0 0,-3 0 0,5 0 0,-1 0 0,1 0 0,-5 0 0,4 0 0,-5 4 0,1 0 0,-2 9 0,-7-3 0,-1 7 0,-4-7 0,0 7 0,0-7 0,0 7 0,0-7 0,-4 7 0,-1-7 0,-8 3 0,-2 0 0,1-3 0,-3 3 0,-1 0 0,3-3 0,-2 2 0,8-7 0,1-1 0,-5 0 0,3-3 0,-3 3 0,0-4 0,3 0 0,-7 0 0,7 0 0,-3 0 0,0-4 0,4-1 0,-5-9 0,1-3 0,3-3 0,-3 2 0,4 0 0,4 9 0,-3-4 0,7 0 0,-3 3 0,4-3 0,0 0 0,0 3 0,0-7 0,0 2 0,0 1 0,0-3 0,4 7 0,1-3 0,3 5 0,9-1 0,-2 4 0,7 1 0,-3 4 0,-1 0 0,1 0 0,-1 0 0,-4 0 0,4 0 0,-9 3 0,4 2 0,-4 8 0,0 1 0,0 5 0,-4-1 0,-1-4 0,-4 12 0,0-14 0,0 13 0,0-15 0,0 7 0,0-7 0,0 7 0,0-7 0,-8 3 0,2-5 0,-11 1 0,3 0 0,-5-4 0,-5 0 0,4-5 0,-4 0 0,-8 0 0,4 0 0,-5 0 0,9-5 0,5 0 0,5-4 0,-4 0 0,9 0 0,-5 0 0,6 5 0,-1-4 0,1 7 0,3-7 0,1 4 0,4-4 0,0-1 0,0 1 0,0 0 0,0-5 0,0 3 0,4-3 0,11 9 0,0-4 0,9 7 0,0-4 0,-4 5 0,4 0 0,-6 0 0,6 0 0,-4 0 0,4 0 0,-10 0 0,3 5 0,-3 0 0,1 8 0,-2 2 0,-4 3 0,0-4 0,0 4 0,0-4 0,0 4 0,-3 1 0,-2-1 0,-4 1 0,0-1 0,0 1 0,0 0 0,0-5 0,0-2 0,0 1 0,0-4 0,0 3 0,0-4 0,3-3 0,1-1 0,4 0 0,0 0 0,1 1 0,-1-1 0,1-1 0,-1-2 0,0 7 0,0-7 0,-6 2 0,-8-3 0,-8-8 0,-4 2 0,-1-8 0,0 5 0,1-1 0,-1 1 0,0 0 0,5 0 0,1 0 0,4 0 0,1 4 0,-1-2 0,1 2 0,3-3 0,-2 4 0,6-3 0,-3 2 0,4-3 0,-3 4 0,2-4 0,-3 4 0,7-1 0,2 1 0,3 4 0,0 0 0,1 0 0,-1 0 0,0 4 0,1-3 0,-5 7 0,-4-8 0,-9 4 0,-5-4 0,-4 0 0,-1 0 0,0-4 0,1-5 0,-1-2 0,0-2 0,5-1 0,0 4 0,6-3 0,-1 5 0,0-1 0,1 4 0,3-2 0,5 13 0,9-4 0,1 15 0,7-3 0,-7 5 0,3-6 0,-4 5 0,-1-9 0,1 4 0,-4-5 0,-1 1 0,-8-5 0,0 0 0,-5-4 0,1 0 0,-1 0 0,1 0 0,-1 0 0,1 0 0,-1 0 0,1 0 0,0 0 0,10 0 0,4 0 0,11 0 0,2 0 0,-1 4 0,-4 1 0,4 4 0,-4-4 0,0 3 0,-1-7 0,-5 6 0,0-6 0,1 3 0,-1-4 0,1 0 0,-1 0 0,0 0 0,1 0 0,-1 0 0,1 0 0,-1 0 0,0 0 0,0 0 0,0 0 0,0 0 0,0 0 0,0 0 0,0 3 0,0-2 0,0 3 0,0-4 0,-1 0 0,1 0 0,1 0 0,-1 0 0,0 0 0,1 0 0,-1 0 0,1 0 0,-1 0 0,0 0 0,1 0 0,-2 0 0,2 0 0,-1-9 0,5 3 0,-3-7 0,8-1 0,-9 5 0,4-1 0,-4 3 0,-1 6 0,0-7 0,-3 4 0,-1-4 0,-4 0 0,0 0 0,0 0 0,0 0 0,0 0 0,0 3 0,0 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2-01T03:14:54.10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339 134 24575,'-12'0'0,"-4"0"0,-3 0 0,3 0 0,-12 0 0,17 0 0,-12 0 0,13 0 0,-7 0 0,3 0 0,-1 0 0,-2 0 0,7 0 0,-3 0 0,5 0 0,0 0 0,-1 0 0,1 0 0,-1-8 0,0 6 0,4-10 0,-2 11 0,6-7 0,-3 4 0,0-1 0,4-2 0,-8 6 0,7-6 0,-6 6 0,6-6 0,-6 6 0,6-7 0,-6 4 0,6-5 0,-7 5 0,7-4 0,-3 4 0,4-5 0,0 2 0,0-1 0,4 3 0,0 2 0,0 6 0,0 2 0,-4 7 0,4 3 0,-3-1 0,7 3 0,-7-7 0,7 7 0,-7-8 0,7 4 0,-3-4 0,3-1 0,-3 0 0,2 1 0,-2-1 0,3 1 0,1-1 0,-5 0 0,4-3 0,-3 3 0,3-7 0,0 6 0,1-2 0,-1-1 0,-3 4 0,2-7 0,-2 2 0,3-3 0,0 0 0,1 0 0,-1 0 0,0 0 0,1 0 0,-1 0 0,1 0 0,-1 0 0,0 0 0,1 0 0,-1 0 0,1 0 0,-1 0 0,0 0 0,1 0 0,-1 0 0,0 0 0,0 0 0,0 0 0,0 0 0,0 0 0,0 0 0,0 0 0,-3-3 0,2 2 0,-6-6 0,3 2 0,-1-3 0,-2 0 0,3-1 0,-4 1 0,3 0 0,-2 0 0,3-1 0,-1 2 0,-2-1 0,6 3 0,-6-2 0,2 6 0,-3-3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2-01T03:15:04.5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>
            <a:lvl1pPr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>
            <a:lvl1pPr algn="r"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158" y="4416426"/>
            <a:ext cx="503168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285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b" anchorCtr="0" compatLnSpc="1">
            <a:prstTxWarp prst="textNoShape">
              <a:avLst/>
            </a:prstTxWarp>
          </a:bodyPr>
          <a:lstStyle>
            <a:lvl1pPr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285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b" anchorCtr="0" compatLnSpc="1">
            <a:prstTxWarp prst="textNoShape">
              <a:avLst/>
            </a:prstTxWarp>
          </a:bodyPr>
          <a:lstStyle>
            <a:lvl1pPr algn="r" defTabSz="915841">
              <a:defRPr sz="12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12BE3D54-731B-1B47-B5E8-D6CF9E4FCA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845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323161-123A-F443-B763-F2600E5EF85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47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887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Generate important information on the quality of  ESG  practices</a:t>
            </a:r>
          </a:p>
          <a:p>
            <a:r>
              <a:rPr lang="en-US" dirty="0"/>
              <a:t>Encourage companies to improve their practices</a:t>
            </a:r>
          </a:p>
          <a:p>
            <a:r>
              <a:rPr lang="en-US" dirty="0"/>
              <a:t>Give companies concrete and useful information</a:t>
            </a:r>
          </a:p>
          <a:p>
            <a:r>
              <a:rPr lang="en-US" dirty="0"/>
              <a:t>Main beneficiaries are companies and their stakeholders</a:t>
            </a:r>
          </a:p>
          <a:p>
            <a:r>
              <a:rPr lang="en-US" dirty="0"/>
              <a:t>Anybody can do it!!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65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Audit Nominations and Remunerations Committees required for listed companies – others voluntary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702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569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Board appoint CEO</a:t>
            </a:r>
          </a:p>
          <a:p>
            <a:r>
              <a:rPr lang="en-US" dirty="0"/>
              <a:t>CEO Accountable to the board </a:t>
            </a:r>
          </a:p>
          <a:p>
            <a:r>
              <a:rPr lang="en-US" dirty="0"/>
              <a:t>board determine remuneration with this position</a:t>
            </a:r>
          </a:p>
          <a:p>
            <a:r>
              <a:rPr lang="en-US" dirty="0"/>
              <a:t>Board empower CEO to lead exec management and to execute on strategy, risk, management, policy and operational planning</a:t>
            </a:r>
          </a:p>
          <a:p>
            <a:r>
              <a:rPr lang="en-US" dirty="0"/>
              <a:t>Board must formally annually evaluate CEO performance against agreed measures and targets</a:t>
            </a:r>
          </a:p>
          <a:p>
            <a:r>
              <a:rPr lang="en-US" dirty="0"/>
              <a:t>Management to attend board meetings if required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955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696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71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Source: Board Skills Matrix, Prudential Proxy Statement 2020, p.17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402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817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1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4.xml"/><Relationship Id="rId6" Type="http://schemas.openxmlformats.org/officeDocument/2006/relationships/image" Target="../media/image14.png"/><Relationship Id="rId5" Type="http://schemas.openxmlformats.org/officeDocument/2006/relationships/image" Target="../media/image1.emf"/><Relationship Id="rId4" Type="http://schemas.openxmlformats.org/officeDocument/2006/relationships/image" Target="../media/image5.emf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3189986"/>
            <a:ext cx="2430462" cy="182563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-15000" y="3194958"/>
            <a:ext cx="6977063" cy="182562"/>
          </a:xfrm>
          <a:prstGeom prst="rect">
            <a:avLst/>
          </a:prstGeom>
          <a:solidFill>
            <a:srgbClr val="0D2B4B"/>
          </a:solidFill>
          <a:ln>
            <a:noFill/>
          </a:ln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4A27FC-3868-41E5-8325-19EA5B6A37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000" y="-14475"/>
            <a:ext cx="9168739" cy="323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6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4"/>
            <a:ext cx="8410104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934" y="1788583"/>
            <a:ext cx="4133273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7428" y="1788509"/>
            <a:ext cx="4133088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356934" y="1429560"/>
            <a:ext cx="4133273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4657429" y="1421539"/>
            <a:ext cx="4133088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8FDC2-CC6A-2844-AB7D-47D26A1A8C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853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92C96-FE16-7440-8C3F-5233C0958D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028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674" y="346364"/>
            <a:ext cx="3180188" cy="2594209"/>
          </a:xfrm>
        </p:spPr>
        <p:txBody>
          <a:bodyPr anchor="b">
            <a:noAutofit/>
          </a:bodyPr>
          <a:lstStyle>
            <a:lvl1pPr>
              <a:defRPr sz="2500" b="0" i="0" cap="all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9035-45A9-364E-A48B-68C0370333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20674" y="3009900"/>
            <a:ext cx="3180187" cy="301999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2113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7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7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9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3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668193"/>
          </a:xfrm>
        </p:spPr>
        <p:txBody>
          <a:bodyPr/>
          <a:lstStyle>
            <a:lvl1pPr>
              <a:defRPr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1" name="Footer Placeholder 6"/>
          <p:cNvSpPr>
            <a:spLocks noGrp="1"/>
          </p:cNvSpPr>
          <p:nvPr>
            <p:ph type="ftr" sz="quarter" idx="1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2" name="Slide Number Placeholder 7"/>
          <p:cNvSpPr>
            <a:spLocks noGrp="1"/>
          </p:cNvSpPr>
          <p:nvPr>
            <p:ph type="sldNum" sz="quarter" idx="1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F60F7-8917-EE43-A244-F35A121B45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3" name="ClipArt Placeholder 9"/>
          <p:cNvSpPr>
            <a:spLocks noGrp="1"/>
          </p:cNvSpPr>
          <p:nvPr>
            <p:ph type="clipArt" sz="quarter" idx="49"/>
          </p:nvPr>
        </p:nvSpPr>
        <p:spPr>
          <a:xfrm>
            <a:off x="34183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4" name="ClipArt Placeholder 9"/>
          <p:cNvSpPr>
            <a:spLocks noGrp="1"/>
          </p:cNvSpPr>
          <p:nvPr>
            <p:ph type="clipArt" sz="quarter" idx="56"/>
          </p:nvPr>
        </p:nvSpPr>
        <p:spPr>
          <a:xfrm>
            <a:off x="2093047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5" name="ClipArt Placeholder 9"/>
          <p:cNvSpPr>
            <a:spLocks noGrp="1"/>
          </p:cNvSpPr>
          <p:nvPr>
            <p:ph type="clipArt" sz="quarter" idx="63"/>
          </p:nvPr>
        </p:nvSpPr>
        <p:spPr>
          <a:xfrm>
            <a:off x="3844259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6" name="ClipArt Placeholder 9"/>
          <p:cNvSpPr>
            <a:spLocks noGrp="1"/>
          </p:cNvSpPr>
          <p:nvPr>
            <p:ph type="clipArt" sz="quarter" idx="70"/>
          </p:nvPr>
        </p:nvSpPr>
        <p:spPr>
          <a:xfrm>
            <a:off x="5595471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7" name="ClipArt Placeholder 9"/>
          <p:cNvSpPr>
            <a:spLocks noGrp="1"/>
          </p:cNvSpPr>
          <p:nvPr>
            <p:ph type="clipArt" sz="quarter" idx="77"/>
          </p:nvPr>
        </p:nvSpPr>
        <p:spPr>
          <a:xfrm>
            <a:off x="734668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8" name="Text Placeholder 2"/>
          <p:cNvSpPr>
            <a:spLocks noGrp="1"/>
          </p:cNvSpPr>
          <p:nvPr>
            <p:ph type="body" sz="quarter" idx="50"/>
          </p:nvPr>
        </p:nvSpPr>
        <p:spPr>
          <a:xfrm>
            <a:off x="60349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9" name="Picture Placeholder 4"/>
          <p:cNvSpPr>
            <a:spLocks noGrp="1"/>
          </p:cNvSpPr>
          <p:nvPr>
            <p:ph type="pic" sz="quarter" idx="51"/>
          </p:nvPr>
        </p:nvSpPr>
        <p:spPr>
          <a:xfrm>
            <a:off x="47649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52"/>
          </p:nvPr>
        </p:nvSpPr>
        <p:spPr>
          <a:xfrm>
            <a:off x="46509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1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46509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2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46509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46509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4" name="Text Placeholder 2"/>
          <p:cNvSpPr>
            <a:spLocks noGrp="1"/>
          </p:cNvSpPr>
          <p:nvPr>
            <p:ph type="body" sz="quarter" idx="57"/>
          </p:nvPr>
        </p:nvSpPr>
        <p:spPr>
          <a:xfrm>
            <a:off x="23215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5" name="Picture Placeholder 4"/>
          <p:cNvSpPr>
            <a:spLocks noGrp="1"/>
          </p:cNvSpPr>
          <p:nvPr>
            <p:ph type="pic" sz="quarter" idx="58"/>
          </p:nvPr>
        </p:nvSpPr>
        <p:spPr>
          <a:xfrm>
            <a:off x="21945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46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21831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21831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8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21831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9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21831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0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101439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1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3974439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3963047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3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3963047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4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3963047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5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3963047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58631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7" name="Picture Placeholder 4"/>
          <p:cNvSpPr>
            <a:spLocks noGrp="1"/>
          </p:cNvSpPr>
          <p:nvPr>
            <p:ph type="pic" sz="quarter" idx="72"/>
          </p:nvPr>
        </p:nvSpPr>
        <p:spPr>
          <a:xfrm>
            <a:off x="57361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58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57247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57247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0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57247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1" name="Text Placeholder 2"/>
          <p:cNvSpPr>
            <a:spLocks noGrp="1"/>
          </p:cNvSpPr>
          <p:nvPr>
            <p:ph type="body" sz="quarter" idx="76"/>
          </p:nvPr>
        </p:nvSpPr>
        <p:spPr>
          <a:xfrm>
            <a:off x="57247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2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763646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3" name="Picture Placeholder 4"/>
          <p:cNvSpPr>
            <a:spLocks noGrp="1"/>
          </p:cNvSpPr>
          <p:nvPr>
            <p:ph type="pic" sz="quarter" idx="79"/>
          </p:nvPr>
        </p:nvSpPr>
        <p:spPr>
          <a:xfrm>
            <a:off x="750946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749806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5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749806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6" name="Text Placeholder 2"/>
          <p:cNvSpPr>
            <a:spLocks noGrp="1"/>
          </p:cNvSpPr>
          <p:nvPr>
            <p:ph type="body" sz="quarter" idx="82"/>
          </p:nvPr>
        </p:nvSpPr>
        <p:spPr>
          <a:xfrm>
            <a:off x="749806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7" name="Text Placeholder 2"/>
          <p:cNvSpPr>
            <a:spLocks noGrp="1"/>
          </p:cNvSpPr>
          <p:nvPr>
            <p:ph type="body" sz="quarter" idx="83"/>
          </p:nvPr>
        </p:nvSpPr>
        <p:spPr>
          <a:xfrm>
            <a:off x="749806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8" name="ClipArt Placeholder 9"/>
          <p:cNvSpPr>
            <a:spLocks noGrp="1"/>
          </p:cNvSpPr>
          <p:nvPr>
            <p:ph type="clipArt" sz="quarter" idx="84"/>
          </p:nvPr>
        </p:nvSpPr>
        <p:spPr>
          <a:xfrm>
            <a:off x="34909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69" name="ClipArt Placeholder 9"/>
          <p:cNvSpPr>
            <a:spLocks noGrp="1"/>
          </p:cNvSpPr>
          <p:nvPr>
            <p:ph type="clipArt" sz="quarter" idx="85"/>
          </p:nvPr>
        </p:nvSpPr>
        <p:spPr>
          <a:xfrm>
            <a:off x="2100304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240" name="ClipArt Placeholder 9"/>
          <p:cNvSpPr>
            <a:spLocks noGrp="1"/>
          </p:cNvSpPr>
          <p:nvPr>
            <p:ph type="clipArt" sz="quarter" idx="86"/>
          </p:nvPr>
        </p:nvSpPr>
        <p:spPr>
          <a:xfrm>
            <a:off x="3851516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241" name="ClipArt Placeholder 9"/>
          <p:cNvSpPr>
            <a:spLocks noGrp="1"/>
          </p:cNvSpPr>
          <p:nvPr>
            <p:ph type="clipArt" sz="quarter" idx="87"/>
          </p:nvPr>
        </p:nvSpPr>
        <p:spPr>
          <a:xfrm>
            <a:off x="5602728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242" name="ClipArt Placeholder 9"/>
          <p:cNvSpPr>
            <a:spLocks noGrp="1"/>
          </p:cNvSpPr>
          <p:nvPr>
            <p:ph type="clipArt" sz="quarter" idx="88"/>
          </p:nvPr>
        </p:nvSpPr>
        <p:spPr>
          <a:xfrm>
            <a:off x="735394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243" name="Text Placeholder 2"/>
          <p:cNvSpPr>
            <a:spLocks noGrp="1"/>
          </p:cNvSpPr>
          <p:nvPr>
            <p:ph type="body" sz="quarter" idx="89"/>
          </p:nvPr>
        </p:nvSpPr>
        <p:spPr>
          <a:xfrm>
            <a:off x="61074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4" name="Picture Placeholder 4"/>
          <p:cNvSpPr>
            <a:spLocks noGrp="1"/>
          </p:cNvSpPr>
          <p:nvPr>
            <p:ph type="pic" sz="quarter" idx="90"/>
          </p:nvPr>
        </p:nvSpPr>
        <p:spPr>
          <a:xfrm>
            <a:off x="48374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45" name="Text Placeholder 2"/>
          <p:cNvSpPr>
            <a:spLocks noGrp="1"/>
          </p:cNvSpPr>
          <p:nvPr>
            <p:ph type="body" sz="quarter" idx="91"/>
          </p:nvPr>
        </p:nvSpPr>
        <p:spPr>
          <a:xfrm>
            <a:off x="47235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6" name="Text Placeholder 2"/>
          <p:cNvSpPr>
            <a:spLocks noGrp="1"/>
          </p:cNvSpPr>
          <p:nvPr>
            <p:ph type="body" sz="quarter" idx="92"/>
          </p:nvPr>
        </p:nvSpPr>
        <p:spPr>
          <a:xfrm>
            <a:off x="47235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7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47235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8" name="Text Placeholder 2"/>
          <p:cNvSpPr>
            <a:spLocks noGrp="1"/>
          </p:cNvSpPr>
          <p:nvPr>
            <p:ph type="body" sz="quarter" idx="94"/>
          </p:nvPr>
        </p:nvSpPr>
        <p:spPr>
          <a:xfrm>
            <a:off x="47235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9" name="Text Placeholder 2"/>
          <p:cNvSpPr>
            <a:spLocks noGrp="1"/>
          </p:cNvSpPr>
          <p:nvPr>
            <p:ph type="body" sz="quarter" idx="95"/>
          </p:nvPr>
        </p:nvSpPr>
        <p:spPr>
          <a:xfrm>
            <a:off x="23287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0" name="Picture Placeholder 4"/>
          <p:cNvSpPr>
            <a:spLocks noGrp="1"/>
          </p:cNvSpPr>
          <p:nvPr>
            <p:ph type="pic" sz="quarter" idx="96"/>
          </p:nvPr>
        </p:nvSpPr>
        <p:spPr>
          <a:xfrm>
            <a:off x="22017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51" name="Text Placeholder 2"/>
          <p:cNvSpPr>
            <a:spLocks noGrp="1"/>
          </p:cNvSpPr>
          <p:nvPr>
            <p:ph type="body" sz="quarter" idx="97"/>
          </p:nvPr>
        </p:nvSpPr>
        <p:spPr>
          <a:xfrm>
            <a:off x="21903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2" name="Text Placeholder 2"/>
          <p:cNvSpPr>
            <a:spLocks noGrp="1"/>
          </p:cNvSpPr>
          <p:nvPr>
            <p:ph type="body" sz="quarter" idx="98"/>
          </p:nvPr>
        </p:nvSpPr>
        <p:spPr>
          <a:xfrm>
            <a:off x="21903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3" name="Text Placeholder 2"/>
          <p:cNvSpPr>
            <a:spLocks noGrp="1"/>
          </p:cNvSpPr>
          <p:nvPr>
            <p:ph type="body" sz="quarter" idx="99"/>
          </p:nvPr>
        </p:nvSpPr>
        <p:spPr>
          <a:xfrm>
            <a:off x="21903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4" name="Text Placeholder 2"/>
          <p:cNvSpPr>
            <a:spLocks noGrp="1"/>
          </p:cNvSpPr>
          <p:nvPr>
            <p:ph type="body" sz="quarter" idx="100"/>
          </p:nvPr>
        </p:nvSpPr>
        <p:spPr>
          <a:xfrm>
            <a:off x="21903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5" name="Text Placeholder 2"/>
          <p:cNvSpPr>
            <a:spLocks noGrp="1"/>
          </p:cNvSpPr>
          <p:nvPr>
            <p:ph type="body" sz="quarter" idx="101"/>
          </p:nvPr>
        </p:nvSpPr>
        <p:spPr>
          <a:xfrm>
            <a:off x="4108696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6" name="Picture Placeholder 4"/>
          <p:cNvSpPr>
            <a:spLocks noGrp="1"/>
          </p:cNvSpPr>
          <p:nvPr>
            <p:ph type="pic" sz="quarter" idx="102"/>
          </p:nvPr>
        </p:nvSpPr>
        <p:spPr>
          <a:xfrm>
            <a:off x="3981696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57" name="Text Placeholder 2"/>
          <p:cNvSpPr>
            <a:spLocks noGrp="1"/>
          </p:cNvSpPr>
          <p:nvPr>
            <p:ph type="body" sz="quarter" idx="103"/>
          </p:nvPr>
        </p:nvSpPr>
        <p:spPr>
          <a:xfrm>
            <a:off x="3970304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8" name="Text Placeholder 2"/>
          <p:cNvSpPr>
            <a:spLocks noGrp="1"/>
          </p:cNvSpPr>
          <p:nvPr>
            <p:ph type="body" sz="quarter" idx="104"/>
          </p:nvPr>
        </p:nvSpPr>
        <p:spPr>
          <a:xfrm>
            <a:off x="3970304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9" name="Text Placeholder 2"/>
          <p:cNvSpPr>
            <a:spLocks noGrp="1"/>
          </p:cNvSpPr>
          <p:nvPr>
            <p:ph type="body" sz="quarter" idx="105"/>
          </p:nvPr>
        </p:nvSpPr>
        <p:spPr>
          <a:xfrm>
            <a:off x="3970304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0" name="Text Placeholder 2"/>
          <p:cNvSpPr>
            <a:spLocks noGrp="1"/>
          </p:cNvSpPr>
          <p:nvPr>
            <p:ph type="body" sz="quarter" idx="106"/>
          </p:nvPr>
        </p:nvSpPr>
        <p:spPr>
          <a:xfrm>
            <a:off x="3970304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1" name="Text Placeholder 2"/>
          <p:cNvSpPr>
            <a:spLocks noGrp="1"/>
          </p:cNvSpPr>
          <p:nvPr>
            <p:ph type="body" sz="quarter" idx="107"/>
          </p:nvPr>
        </p:nvSpPr>
        <p:spPr>
          <a:xfrm>
            <a:off x="58703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2" name="Picture Placeholder 4"/>
          <p:cNvSpPr>
            <a:spLocks noGrp="1"/>
          </p:cNvSpPr>
          <p:nvPr>
            <p:ph type="pic" sz="quarter" idx="108"/>
          </p:nvPr>
        </p:nvSpPr>
        <p:spPr>
          <a:xfrm>
            <a:off x="57433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63" name="Text Placeholder 2"/>
          <p:cNvSpPr>
            <a:spLocks noGrp="1"/>
          </p:cNvSpPr>
          <p:nvPr>
            <p:ph type="body" sz="quarter" idx="109"/>
          </p:nvPr>
        </p:nvSpPr>
        <p:spPr>
          <a:xfrm>
            <a:off x="57319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4" name="Text Placeholder 2"/>
          <p:cNvSpPr>
            <a:spLocks noGrp="1"/>
          </p:cNvSpPr>
          <p:nvPr>
            <p:ph type="body" sz="quarter" idx="110"/>
          </p:nvPr>
        </p:nvSpPr>
        <p:spPr>
          <a:xfrm>
            <a:off x="57319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5" name="Text Placeholder 2"/>
          <p:cNvSpPr>
            <a:spLocks noGrp="1"/>
          </p:cNvSpPr>
          <p:nvPr>
            <p:ph type="body" sz="quarter" idx="111"/>
          </p:nvPr>
        </p:nvSpPr>
        <p:spPr>
          <a:xfrm>
            <a:off x="57319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6" name="Text Placeholder 2"/>
          <p:cNvSpPr>
            <a:spLocks noGrp="1"/>
          </p:cNvSpPr>
          <p:nvPr>
            <p:ph type="body" sz="quarter" idx="112"/>
          </p:nvPr>
        </p:nvSpPr>
        <p:spPr>
          <a:xfrm>
            <a:off x="57319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7" name="Text Placeholder 2"/>
          <p:cNvSpPr>
            <a:spLocks noGrp="1"/>
          </p:cNvSpPr>
          <p:nvPr>
            <p:ph type="body" sz="quarter" idx="113"/>
          </p:nvPr>
        </p:nvSpPr>
        <p:spPr>
          <a:xfrm>
            <a:off x="764371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8" name="Picture Placeholder 4"/>
          <p:cNvSpPr>
            <a:spLocks noGrp="1"/>
          </p:cNvSpPr>
          <p:nvPr>
            <p:ph type="pic" sz="quarter" idx="114"/>
          </p:nvPr>
        </p:nvSpPr>
        <p:spPr>
          <a:xfrm>
            <a:off x="751671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69" name="Text Placeholder 2"/>
          <p:cNvSpPr>
            <a:spLocks noGrp="1"/>
          </p:cNvSpPr>
          <p:nvPr>
            <p:ph type="body" sz="quarter" idx="115"/>
          </p:nvPr>
        </p:nvSpPr>
        <p:spPr>
          <a:xfrm>
            <a:off x="750532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0" name="Text Placeholder 2"/>
          <p:cNvSpPr>
            <a:spLocks noGrp="1"/>
          </p:cNvSpPr>
          <p:nvPr>
            <p:ph type="body" sz="quarter" idx="116"/>
          </p:nvPr>
        </p:nvSpPr>
        <p:spPr>
          <a:xfrm>
            <a:off x="750532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1" name="Text Placeholder 2"/>
          <p:cNvSpPr>
            <a:spLocks noGrp="1"/>
          </p:cNvSpPr>
          <p:nvPr>
            <p:ph type="body" sz="quarter" idx="117"/>
          </p:nvPr>
        </p:nvSpPr>
        <p:spPr>
          <a:xfrm>
            <a:off x="750532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2" name="Text Placeholder 2"/>
          <p:cNvSpPr>
            <a:spLocks noGrp="1"/>
          </p:cNvSpPr>
          <p:nvPr>
            <p:ph type="body" sz="quarter" idx="118"/>
          </p:nvPr>
        </p:nvSpPr>
        <p:spPr>
          <a:xfrm>
            <a:off x="750532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055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13610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C78A9-5956-054F-A969-2D5B0902D4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56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175250" y="5302250"/>
            <a:ext cx="3968750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0999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32417"/>
            <a:ext cx="8445500" cy="5069416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chemeClr val="tx1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E79C2-5826-7B4A-90B7-3078BDE3AE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451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28D51-BD3E-174E-B488-A5EAABD4F8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0691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1429808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7364B-2312-6248-BA19-90678FAA3C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9" name="Chart Placeholder 4"/>
          <p:cNvSpPr>
            <a:spLocks noGrp="1"/>
          </p:cNvSpPr>
          <p:nvPr>
            <p:ph type="chart" sz="quarter" idx="21"/>
          </p:nvPr>
        </p:nvSpPr>
        <p:spPr>
          <a:xfrm>
            <a:off x="347133" y="114088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14" name="Chart Placeholder 4"/>
          <p:cNvSpPr>
            <a:spLocks noGrp="1"/>
          </p:cNvSpPr>
          <p:nvPr>
            <p:ph type="chart" sz="quarter" idx="22"/>
          </p:nvPr>
        </p:nvSpPr>
        <p:spPr>
          <a:xfrm>
            <a:off x="351366" y="371686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2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E06BE-E92A-D642-AA9B-E0D617204B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689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  <p:pic>
        <p:nvPicPr>
          <p:cNvPr id="68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730" y="4741069"/>
            <a:ext cx="4364071" cy="77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7867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79" y="968963"/>
            <a:ext cx="8529637" cy="352683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5D2E3-3E9E-2D47-9921-23133CD7BE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6087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4276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3074088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00107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0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2721693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4523618"/>
            <a:ext cx="7328771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9184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21F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0"/>
            <a:ext cx="9144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2721693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4523618"/>
            <a:ext cx="7328771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36731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79" y="968963"/>
            <a:ext cx="8529637" cy="53492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5D2E3-3E9E-2D47-9921-23133CD7BE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48D9A48-024B-4A48-A643-474EDA48C1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742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B56A288B-10D2-48D0-AC7E-105E30963D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994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0066EFC9-38BE-464C-BE5C-B94FADCEA0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798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2917977-5986-4951-9DAF-46B6DBA352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071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81000" y="1227138"/>
            <a:ext cx="8763000" cy="4724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00200" y="6477000"/>
            <a:ext cx="56388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-351692" y="6477000"/>
            <a:ext cx="1207477" cy="457200"/>
          </a:xfrm>
        </p:spPr>
        <p:txBody>
          <a:bodyPr/>
          <a:lstStyle>
            <a:lvl1pPr>
              <a:defRPr/>
            </a:lvl1pPr>
          </a:lstStyle>
          <a:p>
            <a:fld id="{9356EAFD-4A40-4D29-9EB0-80A8C0946B5F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94B47F-B5FD-4D39-846D-E728561D9E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6111876"/>
            <a:ext cx="828674" cy="58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7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3175"/>
            <a:ext cx="2192337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  <p:pic>
        <p:nvPicPr>
          <p:cNvPr id="74" name="Picture 1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730" y="4741069"/>
            <a:ext cx="4364071" cy="77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6859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3189986"/>
            <a:ext cx="2430462" cy="182563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-15000" y="3194958"/>
            <a:ext cx="6977063" cy="182562"/>
          </a:xfrm>
          <a:prstGeom prst="rect">
            <a:avLst/>
          </a:prstGeom>
          <a:solidFill>
            <a:srgbClr val="0D2B4B"/>
          </a:solidFill>
          <a:ln>
            <a:noFill/>
          </a:ln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4A27FC-3868-41E5-8325-19EA5B6A37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000" y="-14475"/>
            <a:ext cx="9168739" cy="323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375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034792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3175"/>
            <a:ext cx="2192337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9363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56494" y="3326145"/>
            <a:ext cx="5661618" cy="1646307"/>
          </a:xfrm>
        </p:spPr>
        <p:txBody>
          <a:bodyPr anchor="b">
            <a:normAutofit/>
          </a:bodyPr>
          <a:lstStyle>
            <a:lvl1pPr marL="0" indent="0">
              <a:buNone/>
              <a:defRPr sz="3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the title of your presentation here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3389892" y="6482699"/>
            <a:ext cx="1874480" cy="318303"/>
            <a:chOff x="3519449" y="4886156"/>
            <a:chExt cx="1874480" cy="238727"/>
          </a:xfrm>
        </p:grpSpPr>
        <p:sp>
          <p:nvSpPr>
            <p:cNvPr id="11" name="Subtitle 1"/>
            <p:cNvSpPr txBox="1">
              <a:spLocks/>
            </p:cNvSpPr>
            <p:nvPr userDrawn="1"/>
          </p:nvSpPr>
          <p:spPr>
            <a:xfrm>
              <a:off x="3519449" y="4886156"/>
              <a:ext cx="1050635" cy="16020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00" dirty="0">
                  <a:solidFill>
                    <a:srgbClr val="FFFFFF"/>
                  </a:solidFill>
                  <a:latin typeface="Helvetica Neue"/>
                  <a:cs typeface="Helvetica Neue"/>
                </a:rPr>
                <a:t>Powered by</a:t>
              </a:r>
            </a:p>
          </p:txBody>
        </p:sp>
        <p:pic>
          <p:nvPicPr>
            <p:cNvPr id="12" name="Picture 11" descr="sm_logo_reversed1color.png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4796" y="4895292"/>
              <a:ext cx="1109133" cy="229591"/>
            </a:xfrm>
            <a:prstGeom prst="rect">
              <a:avLst/>
            </a:prstGeom>
          </p:spPr>
        </p:pic>
      </p:grp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57176" y="4976691"/>
            <a:ext cx="3897313" cy="49953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83391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1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indent="-86914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022"/>
                    </a14:imgEffect>
                    <a14:imgEffect>
                      <a14:saturation sat="400000"/>
                    </a14:imgEffect>
                    <a14:imgEffect>
                      <a14:brightnessContrast bright="-96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336" y="3581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2" y="3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alphaModFix amt="58000"/>
          </a:blip>
          <a:stretch>
            <a:fillRect/>
          </a:stretch>
        </p:blipFill>
        <p:spPr>
          <a:xfrm>
            <a:off x="4661505" y="1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5" y="4318004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indent="-86914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6"/>
          <a:stretch/>
        </p:blipFill>
        <p:spPr>
          <a:xfrm>
            <a:off x="286247" y="4571933"/>
            <a:ext cx="4702584" cy="846667"/>
          </a:xfrm>
          <a:prstGeom prst="rect">
            <a:avLst/>
          </a:prstGeom>
        </p:spPr>
      </p:pic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1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5" y="61754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0" y="47307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0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5" y="514350"/>
            <a:ext cx="3175" cy="6351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6"/>
            <a:ext cx="1587" cy="6351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0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9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5" y="447679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3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28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5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5" y="53499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0" y="530228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1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1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1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5" y="55721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5" y="55721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6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6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0" y="541342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5" y="55086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1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1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2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5" y="53816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0" y="54769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0" y="530226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0" y="527050"/>
            <a:ext cx="3175" cy="7939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0" y="55086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66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6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0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5" y="530228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6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6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6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6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1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1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79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0" y="514352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0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1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1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79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>
              <a:solidFill>
                <a:srgbClr val="021F43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3"/>
            <a:ext cx="6971806" cy="1822161"/>
          </a:xfr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4" y="3000005"/>
            <a:ext cx="6959257" cy="875885"/>
          </a:xfr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0"/>
            <a:ext cx="2821170" cy="1040861"/>
          </a:xfr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Presenter Information</a:t>
            </a:r>
          </a:p>
          <a:p>
            <a:pPr lvl="0"/>
            <a:r>
              <a:rPr lang="en-US" dirty="0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69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indent="-86914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975" dirty="0">
              <a:solidFill>
                <a:srgbClr val="C8BB7E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5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indent="-86914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975" dirty="0">
              <a:solidFill>
                <a:prstClr val="white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1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>
              <a:defRPr/>
            </a:pPr>
            <a:endParaRPr lang="en-US" dirty="0">
              <a:solidFill>
                <a:srgbClr val="021F43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6422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9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pPr marL="65184" indent="-65184">
              <a:spcBef>
                <a:spcPct val="50000"/>
              </a:spcBef>
              <a:buFontTx/>
              <a:buChar char="•"/>
            </a:pPr>
            <a:endParaRPr lang="en-US" sz="75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" y="6513045"/>
            <a:ext cx="552283" cy="358440"/>
          </a:xfrm>
        </p:spPr>
        <p:txBody>
          <a:bodyPr anchor="ctr"/>
          <a:lstStyle>
            <a:lvl1pPr algn="ctr">
              <a:defRPr sz="506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7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50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86916" indent="-86916">
              <a:spcBef>
                <a:spcPct val="50000"/>
              </a:spcBef>
              <a:buFontTx/>
              <a:buChar char="•"/>
            </a:pPr>
            <a:endParaRPr lang="en-US" sz="975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5" y="301628"/>
            <a:ext cx="8462029" cy="756707"/>
          </a:xfrm>
        </p:spPr>
        <p:txBody>
          <a:bodyPr anchor="b"/>
          <a:lstStyle>
            <a:lvl1pPr>
              <a:defRPr sz="165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1800"/>
              </a:spcBef>
              <a:tabLst>
                <a:tab pos="6301979" algn="r"/>
              </a:tabLst>
              <a:defRPr lang="en-US" sz="12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5086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86916" indent="-86916">
              <a:spcBef>
                <a:spcPct val="50000"/>
              </a:spcBef>
              <a:buFontTx/>
              <a:buChar char="•"/>
            </a:pPr>
            <a:endParaRPr lang="en-US" sz="975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5" y="301628"/>
            <a:ext cx="8462029" cy="756707"/>
          </a:xfrm>
        </p:spPr>
        <p:txBody>
          <a:bodyPr anchor="ctr">
            <a:normAutofit/>
          </a:bodyPr>
          <a:lstStyle>
            <a:lvl1pPr>
              <a:defRPr sz="18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1800"/>
              </a:spcBef>
              <a:tabLst>
                <a:tab pos="6301979" algn="r"/>
              </a:tabLst>
              <a:defRPr lang="en-US" sz="1500" smtClean="0"/>
            </a:lvl1pPr>
          </a:lstStyle>
          <a:p>
            <a:pPr lvl="0"/>
            <a:r>
              <a:rPr lang="en-US" dirty="0"/>
              <a:t>Type the section/topic then press the tab button	Slide #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0DA0-A674-6B41-B934-83C754E00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052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C6473F3-95B3-4961-BB3D-FF0DD7DB98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886" y="6219763"/>
            <a:ext cx="2842614" cy="50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70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7B49-D039-FE4C-A413-C655E1463E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48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918F1-013C-3B41-B438-3FC23AE652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704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6934" y="325682"/>
            <a:ext cx="3010890" cy="5597136"/>
          </a:xfrm>
        </p:spPr>
        <p:txBody>
          <a:bodyPr anchor="ctr"/>
          <a:lstStyle>
            <a:lvl1pPr algn="l"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2pPr>
            <a:lvl3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3pPr>
            <a:lvl4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4pPr>
            <a:lvl5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314476"/>
            <a:ext cx="5207000" cy="5573706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E127-B191-F34B-865C-58F6531A5A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2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983838"/>
            <a:ext cx="5207000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FDA1B-E478-4945-A1BD-79B9228865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102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42" y="288636"/>
            <a:ext cx="8569158" cy="461819"/>
          </a:xfrm>
        </p:spPr>
        <p:txBody>
          <a:bodyPr anchor="b"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2841" y="1443789"/>
            <a:ext cx="5307263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093" y="1003049"/>
            <a:ext cx="3087853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622675" y="976312"/>
            <a:ext cx="5294062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3BD67-8DB3-BD4B-8F36-74E4730F8A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6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975" y="6356350"/>
            <a:ext cx="5600700" cy="328613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1" r:id="rId1"/>
    <p:sldLayoutId id="2147485342" r:id="rId2"/>
    <p:sldLayoutId id="2147485343" r:id="rId3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24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D39DB6DF-96B7-424F-BE12-5C31B3149D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52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9" r:id="rId1"/>
    <p:sldLayoutId id="2147485350" r:id="rId2"/>
    <p:sldLayoutId id="2147485351" r:id="rId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>
              <a:solidFill>
                <a:srgbClr val="021F43"/>
              </a:solidFill>
            </a:endParaRPr>
          </a:p>
        </p:txBody>
      </p:sp>
      <p:sp>
        <p:nvSpPr>
          <p:cNvPr id="1024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>
              <a:solidFill>
                <a:srgbClr val="021F43"/>
              </a:solidFill>
            </a:endParaRPr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D39DB6DF-96B7-424F-BE12-5C31B3149D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>
              <a:solidFill>
                <a:srgbClr val="021F4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6C73F6-C723-4068-B9A5-F0B2D98DDD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6"/>
          <a:stretch/>
        </p:blipFill>
        <p:spPr>
          <a:xfrm>
            <a:off x="5418819" y="6207125"/>
            <a:ext cx="1436006" cy="25854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B2D99F2-7C18-47A4-876C-1F9391A0564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6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1" r:id="rId1"/>
    <p:sldLayoutId id="2147485362" r:id="rId2"/>
    <p:sldLayoutId id="2147485363" r:id="rId3"/>
    <p:sldLayoutId id="2147485364" r:id="rId4"/>
    <p:sldLayoutId id="2147485366" r:id="rId5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975" y="6356350"/>
            <a:ext cx="5600700" cy="328613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867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9" r:id="rId1"/>
    <p:sldLayoutId id="2147485370" r:id="rId2"/>
    <p:sldLayoutId id="2147485371" r:id="rId3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789" y="1600202"/>
            <a:ext cx="84820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4788" y="625488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1" y="6437447"/>
            <a:ext cx="3841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CCCCC"/>
                </a:solidFill>
                <a:latin typeface="Arial"/>
                <a:cs typeface="Arial"/>
              </a:defRPr>
            </a:lvl1pPr>
          </a:lstStyle>
          <a:p>
            <a:fld id="{7FE0505B-37A8-D24C-BEF3-C2D216B51C7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07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3" r:id="rId1"/>
    <p:sldLayoutId id="2147485374" r:id="rId2"/>
    <p:sldLayoutId id="2147485376" r:id="rId3"/>
    <p:sldLayoutId id="2147485377" r:id="rId4"/>
    <p:sldLayoutId id="2147485378" r:id="rId5"/>
  </p:sldLayoutIdLst>
  <p:hf sldNum="0" hdr="0" ftr="0" dt="0"/>
  <p:txStyles>
    <p:titleStyle>
      <a:lvl1pPr algn="l" defTabSz="457189" rtl="0" eaLnBrk="1" latinLnBrk="0" hangingPunct="1">
        <a:spcBef>
          <a:spcPct val="0"/>
        </a:spcBef>
        <a:buNone/>
        <a:defRPr sz="1800" b="1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1000" b="0" kern="1200">
          <a:solidFill>
            <a:schemeClr val="tx1"/>
          </a:solidFill>
          <a:latin typeface="Arial"/>
          <a:ea typeface="+mn-ea"/>
          <a:cs typeface="Arial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205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FD782E16-99D3-D743-B442-BEC2B47D57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4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3076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373A0677-2B25-4449-8FB1-6B6C4176E0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80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5" r:id="rId1"/>
    <p:sldLayoutId id="2147485346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409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9"/>
            <a:ext cx="8478837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CC47B16D-214A-CF49-91E2-37E82A3491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9" r:id="rId1"/>
    <p:sldLayoutId id="214748533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512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ED862C8C-481E-054E-BBCC-D3847038BB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1" r:id="rId1"/>
    <p:sldLayoutId id="2147485332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6147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9"/>
            <a:ext cx="8478837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4AF2AD2C-E906-EF44-AB32-C251BB823D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3" r:id="rId1"/>
    <p:sldLayoutId id="2147485334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717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9"/>
            <a:ext cx="8478837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1D213A76-F575-D44F-8AEC-6C54F5327B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7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8195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9"/>
            <a:ext cx="8478837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A69E2D3D-7145-F342-B2E9-3AD97FBD09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48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921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9014857C-0246-AE46-B527-C1CAA13C4E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058A40-CE3E-4F47-B6E1-BA8B2CC1F7C9}"/>
              </a:ext>
            </a:extLst>
          </p:cNvPr>
          <p:cNvPicPr/>
          <p:nvPr userDrawn="1"/>
        </p:nvPicPr>
        <p:blipFill>
          <a:blip r:embed="rId6"/>
          <a:stretch>
            <a:fillRect/>
          </a:stretch>
        </p:blipFill>
        <p:spPr>
          <a:xfrm>
            <a:off x="7893050" y="5871210"/>
            <a:ext cx="942975" cy="8375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6" r:id="rId1"/>
    <p:sldLayoutId id="2147485337" r:id="rId2"/>
    <p:sldLayoutId id="2147485338" r:id="rId3"/>
    <p:sldLayoutId id="2147485339" r:id="rId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9.jpeg"/><Relationship Id="rId5" Type="http://schemas.openxmlformats.org/officeDocument/2006/relationships/image" Target="../media/image7.png"/><Relationship Id="rId4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33.png"/><Relationship Id="rId3" Type="http://schemas.openxmlformats.org/officeDocument/2006/relationships/image" Target="../media/image28.tiff"/><Relationship Id="rId7" Type="http://schemas.openxmlformats.org/officeDocument/2006/relationships/image" Target="../media/image30.png"/><Relationship Id="rId12" Type="http://schemas.openxmlformats.org/officeDocument/2006/relationships/customXml" Target="../ink/ink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Relationship Id="rId6" Type="http://schemas.openxmlformats.org/officeDocument/2006/relationships/customXml" Target="../ink/ink2.xml"/><Relationship Id="rId11" Type="http://schemas.openxmlformats.org/officeDocument/2006/relationships/image" Target="../media/image32.png"/><Relationship Id="rId5" Type="http://schemas.openxmlformats.org/officeDocument/2006/relationships/image" Target="../media/image29.png"/><Relationship Id="rId15" Type="http://schemas.openxmlformats.org/officeDocument/2006/relationships/image" Target="../media/image34.png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31.png"/><Relationship Id="rId14" Type="http://schemas.openxmlformats.org/officeDocument/2006/relationships/customXml" Target="../ink/ink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41216" y="855785"/>
            <a:ext cx="7161913" cy="3165229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Change in Reporting on Corporate Governance and Crisis Response</a:t>
            </a:r>
            <a:br>
              <a:rPr lang="en-US" sz="2800" dirty="0"/>
            </a:br>
            <a:br>
              <a:rPr lang="en-US" sz="1800" dirty="0"/>
            </a:br>
            <a:r>
              <a:rPr lang="en-US" sz="1800" dirty="0"/>
              <a:t>Anne Molyneux </a:t>
            </a:r>
            <a:br>
              <a:rPr lang="en-US" sz="1800" dirty="0"/>
            </a:br>
            <a:r>
              <a:rPr lang="en-US" sz="1800" dirty="0" err="1"/>
              <a:t>aemolyneux@gmail.com</a:t>
            </a:r>
            <a:br>
              <a:rPr lang="en-GB" sz="1400" dirty="0"/>
            </a:br>
            <a:endParaRPr lang="en-US" sz="1400" dirty="0"/>
          </a:p>
        </p:txBody>
      </p:sp>
      <p:pic>
        <p:nvPicPr>
          <p:cNvPr id="7" name="Picture 6" descr="Bubble chart&#10;&#10;Description automatically generated">
            <a:extLst>
              <a:ext uri="{FF2B5EF4-FFF2-40B4-BE49-F238E27FC236}">
                <a16:creationId xmlns:a16="http://schemas.microsoft.com/office/drawing/2014/main" id="{7CC9DF7F-700F-4BFC-A986-6D0C693B52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928" y="5840661"/>
            <a:ext cx="988247" cy="6944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ED8AFA-08DA-4640-BE87-16E3F1C563D1}"/>
              </a:ext>
            </a:extLst>
          </p:cNvPr>
          <p:cNvSpPr txBox="1"/>
          <p:nvPr/>
        </p:nvSpPr>
        <p:spPr>
          <a:xfrm>
            <a:off x="314815" y="6002441"/>
            <a:ext cx="19497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 Partnership with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C9EF107-04B6-4235-AD1F-4CC1CDA356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51" y="5797623"/>
            <a:ext cx="786825" cy="686636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2296BE55-9F53-4EC5-917D-7CD0F3B581F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45" y="5840661"/>
            <a:ext cx="1370681" cy="705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236F90-847E-4B30-8E7E-73FD5C155FA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966128" y="4634209"/>
            <a:ext cx="847051" cy="72100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7798860-38D3-45B5-AFB9-645A836B16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822" y="5725016"/>
            <a:ext cx="787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B88687B-7695-43AD-8506-F6E383988E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8526" y="5840661"/>
            <a:ext cx="1489166" cy="7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31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15084-3C3E-A843-B827-256A92487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 this enough information?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3F4E9E-AD78-704B-BDF7-4620A6904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34" y="1348154"/>
            <a:ext cx="8376758" cy="426320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A7C7C9-B940-1145-9322-ADD242E7D65B}"/>
              </a:ext>
            </a:extLst>
          </p:cNvPr>
          <p:cNvSpPr txBox="1"/>
          <p:nvPr/>
        </p:nvSpPr>
        <p:spPr>
          <a:xfrm>
            <a:off x="1410702" y="5770750"/>
            <a:ext cx="54388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KCB Group Plc, Kenya, 2019 Integrated Annual Report, p 72</a:t>
            </a:r>
          </a:p>
        </p:txBody>
      </p:sp>
    </p:spTree>
    <p:extLst>
      <p:ext uri="{BB962C8B-B14F-4D97-AF65-F5344CB8AC3E}">
        <p14:creationId xmlns:p14="http://schemas.microsoft.com/office/powerpoint/2010/main" val="2322888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1777F-F01E-FF4F-BADF-DEC99BD8E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More Information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D4D0C-F783-6C43-B8A6-C71103EFC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47" y="1517758"/>
            <a:ext cx="7205353" cy="19112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955C5C-1A5E-AB44-9BAB-6EA502E7BB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902" y="3429000"/>
            <a:ext cx="7386452" cy="21118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FE9CB8-D6EE-F141-BE4C-57B5946AE300}"/>
              </a:ext>
            </a:extLst>
          </p:cNvPr>
          <p:cNvSpPr txBox="1"/>
          <p:nvPr/>
        </p:nvSpPr>
        <p:spPr>
          <a:xfrm>
            <a:off x="1143001" y="5597900"/>
            <a:ext cx="5713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dirty="0"/>
              <a:t>Source: KCB Group Plc, Kenya, 2019 Integrated Annual Report, p 78 and 79</a:t>
            </a:r>
          </a:p>
        </p:txBody>
      </p:sp>
    </p:spTree>
    <p:extLst>
      <p:ext uri="{BB962C8B-B14F-4D97-AF65-F5344CB8AC3E}">
        <p14:creationId xmlns:p14="http://schemas.microsoft.com/office/powerpoint/2010/main" val="3454902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0518C-4766-A945-86F6-58CFFCCDC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3C745C-5EF6-E845-89DC-F2572EF5D8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9250" y="1282535"/>
            <a:ext cx="8477250" cy="4929882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/>
              <a:t>Scenario:  </a:t>
            </a:r>
            <a:r>
              <a:rPr lang="en-US" sz="2200" dirty="0"/>
              <a:t>The information relates to a financial institution.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200" dirty="0"/>
              <a:t>It has a strategy to embark on: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200" dirty="0"/>
              <a:t> a growth program into new investment products described as ‘Green, Blue and Social Bonds’; and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200" dirty="0"/>
              <a:t> your institution has investments in real estate and is taking on new activities in insurance.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200" dirty="0"/>
              <a:t>Action: Listen to the speaker’s explanation about the following slide and answer this question…..</a:t>
            </a:r>
          </a:p>
          <a:p>
            <a:r>
              <a:rPr lang="en-US" b="1" dirty="0"/>
              <a:t>IF YOU ARE APPOINTING THE NEXT DIRECTOR TO THIS BOARD, WHAT SKILLS MIGHT YOU LOOK FOR???</a:t>
            </a:r>
          </a:p>
        </p:txBody>
      </p:sp>
    </p:spTree>
    <p:extLst>
      <p:ext uri="{BB962C8B-B14F-4D97-AF65-F5344CB8AC3E}">
        <p14:creationId xmlns:p14="http://schemas.microsoft.com/office/powerpoint/2010/main" val="1040789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B0CBDB-B052-334A-B3F4-8DE00BC344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4937" y="1836505"/>
            <a:ext cx="6357938" cy="36800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0E6F7ACD-3517-C845-AE12-9B0F46EB2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1" y="901743"/>
            <a:ext cx="138564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200"/>
          </a:p>
        </p:txBody>
      </p:sp>
      <p:pic>
        <p:nvPicPr>
          <p:cNvPr id="50177" name="Picture 38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1F7D68FD-7DB8-2247-8F7E-C470A445F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80" y="959643"/>
            <a:ext cx="8785519" cy="499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74F0755-3B3D-4E4A-9D69-3B3E36D38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1" y="7365743"/>
            <a:ext cx="2207977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altLang="en-US" sz="750" b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Source: Prudential, Proxy Statement 2020, P. 17</a:t>
            </a:r>
            <a:endParaRPr lang="en-US" altLang="en-US" sz="1350" b="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C159B48C-9B00-7141-B372-C788FF618B82}"/>
                  </a:ext>
                </a:extLst>
              </p14:cNvPr>
              <p14:cNvContentPartPr/>
              <p14:nvPr/>
            </p14:nvContentPartPr>
            <p14:xfrm>
              <a:off x="164419" y="4323218"/>
              <a:ext cx="3780" cy="27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C159B48C-9B00-7141-B372-C788FF618B8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7237" y="4309718"/>
                <a:ext cx="378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CFFB016-284F-F348-86DD-4C55FBFA42EF}"/>
                  </a:ext>
                </a:extLst>
              </p14:cNvPr>
              <p14:cNvContentPartPr/>
              <p14:nvPr/>
            </p14:nvContentPartPr>
            <p14:xfrm>
              <a:off x="463320" y="2860209"/>
              <a:ext cx="3727440" cy="480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CFFB016-284F-F348-86DD-4C55FBFA42E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4320" y="2851569"/>
                <a:ext cx="3745080" cy="49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86BEB51-E977-F14A-AB76-2741A8BDCC17}"/>
                  </a:ext>
                </a:extLst>
              </p14:cNvPr>
              <p14:cNvContentPartPr/>
              <p14:nvPr/>
            </p14:nvContentPartPr>
            <p14:xfrm>
              <a:off x="305280" y="4251249"/>
              <a:ext cx="178920" cy="1767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86BEB51-E977-F14A-AB76-2741A8BDCC1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6280" y="4242609"/>
                <a:ext cx="196560" cy="19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EE8D2CC6-1276-1146-A75A-2D8DDFC61B69}"/>
                  </a:ext>
                </a:extLst>
              </p14:cNvPr>
              <p14:cNvContentPartPr/>
              <p14:nvPr/>
            </p14:nvContentPartPr>
            <p14:xfrm>
              <a:off x="272880" y="5086449"/>
              <a:ext cx="253080" cy="19692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EE8D2CC6-1276-1146-A75A-2D8DDFC61B6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63880" y="5077449"/>
                <a:ext cx="270720" cy="21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7AA88568-0161-0D4A-B431-3CBB1E1EB631}"/>
                  </a:ext>
                </a:extLst>
              </p14:cNvPr>
              <p14:cNvContentPartPr/>
              <p14:nvPr/>
            </p14:nvContentPartPr>
            <p14:xfrm>
              <a:off x="301680" y="4334409"/>
              <a:ext cx="146880" cy="81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7AA88568-0161-0D4A-B431-3CBB1E1EB631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92680" y="4325769"/>
                <a:ext cx="164520" cy="9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4134E776-49DB-234A-BA40-1E471C3C7C16}"/>
                  </a:ext>
                </a:extLst>
              </p14:cNvPr>
              <p14:cNvContentPartPr/>
              <p14:nvPr/>
            </p14:nvContentPartPr>
            <p14:xfrm>
              <a:off x="-1278720" y="-111231"/>
              <a:ext cx="360" cy="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4134E776-49DB-234A-BA40-1E471C3C7C16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-1287720" y="-120231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4302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88D3F-8C7C-854B-B13B-A07EFE901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COVID -19 and reporting on Corporate Governance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2C08D3-00CF-7C43-99E6-48A8FFBE4DD2}"/>
              </a:ext>
            </a:extLst>
          </p:cNvPr>
          <p:cNvSpPr txBox="1"/>
          <p:nvPr/>
        </p:nvSpPr>
        <p:spPr>
          <a:xfrm>
            <a:off x="349899" y="1490623"/>
            <a:ext cx="8114114" cy="454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Board oversees co crisis – committee, meetings, strategy, changed working conditions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Report it as it is – where and how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Report its impact on the future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Broadened perspective of Board responsibility and fiduciary duty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Oversight of effective risk management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Board Audit Committee – sustainability, risk and viability, ‘going concern’, external audit impacts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Access to capital – debt and equity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Financial Reporting – assumptions and estimates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Building company resilience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Business continuity plans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Increased digitization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Flexibility in regulatory requirements</a:t>
            </a:r>
          </a:p>
          <a:p>
            <a:r>
              <a:rPr lang="en-US" sz="1200" dirty="0"/>
              <a:t>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887155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CORPORATE GOVERNANCE Reporting – COVID-19 </a:t>
            </a:r>
            <a:endParaRPr lang="en-US" b="1" cap="all" dirty="0">
              <a:ea typeface="+mj-ea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DBE707-2882-A54C-9ADF-497885A5A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48" y="1377538"/>
            <a:ext cx="8476488" cy="46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9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F188B-D8C7-6E45-AD57-C0252C750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Nedbank South Africa, 2019 Annual Report – Feb 2020 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FA0AA4-9765-FF43-BF1E-17CF41DB74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30935" y="1436913"/>
            <a:ext cx="8038051" cy="420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96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9A09D8-0842-0E42-9E32-EA247B05D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Singapore Airlines – Annual Report to June 2020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22A9A9-17BA-AB48-89AC-418D2C40F6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Excerpt reading - 4 pages separate report plus in other parts of Annual Report (p 8-11)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Financial Impact, including dividend impact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Company Liquidity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Safeguarding Employees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Precautionary In-flight Measures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Supporting Customers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Resilience During the Outbreak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Preparing for the Recovery</a:t>
            </a:r>
          </a:p>
        </p:txBody>
      </p:sp>
    </p:spTree>
    <p:extLst>
      <p:ext uri="{BB962C8B-B14F-4D97-AF65-F5344CB8AC3E}">
        <p14:creationId xmlns:p14="http://schemas.microsoft.com/office/powerpoint/2010/main" val="1953293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7"/>
            <a:ext cx="8462029" cy="48382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CORPORATE GOVERNANCE </a:t>
            </a:r>
            <a:endParaRPr lang="en-US" b="1" cap="all" dirty="0">
              <a:ea typeface="+mj-ea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8BDC67-E3F4-524F-96F8-BFC91CFD9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33" y="1305807"/>
            <a:ext cx="7927095" cy="490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550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1BC9FE9-CB71-47D4-99C4-4FDC83A3B514}"/>
              </a:ext>
            </a:extLst>
          </p:cNvPr>
          <p:cNvSpPr/>
          <p:nvPr/>
        </p:nvSpPr>
        <p:spPr>
          <a:xfrm>
            <a:off x="909638" y="3216180"/>
            <a:ext cx="694856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5000" dirty="0">
                <a:latin typeface="+mj-lt"/>
              </a:rPr>
              <a:t>Questions and Discussion</a:t>
            </a:r>
            <a:endParaRPr lang="en-GB" sz="5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596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1E63C-0E27-A147-B215-E75203F00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353DFE-4CE8-4147-98B2-1595B9F557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57175" indent="-257175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en-US" sz="2000" dirty="0">
                <a:ea typeface="ＭＳ Ｐゴシック" panose="020B0600070205080204" pitchFamily="34" charset="-128"/>
              </a:rPr>
              <a:t>To understand reporting on corporate governance – a focus on the Board and the nuances of reporting on corporate governance to diverse users</a:t>
            </a:r>
          </a:p>
          <a:p>
            <a:pPr>
              <a:spcBef>
                <a:spcPts val="450"/>
              </a:spcBef>
            </a:pPr>
            <a:endParaRPr lang="en-GB" altLang="en-US" sz="2000" dirty="0">
              <a:ea typeface="ＭＳ Ｐゴシック" panose="020B0600070205080204" pitchFamily="34" charset="-128"/>
            </a:endParaRPr>
          </a:p>
          <a:p>
            <a:pPr marL="257175" indent="-257175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GB" altLang="en-US" sz="2000" dirty="0">
                <a:ea typeface="ＭＳ Ｐゴシック" panose="020B0600070205080204" pitchFamily="34" charset="-128"/>
              </a:rPr>
              <a:t>To consider corporate reporting on COVID-19 and demonstrate how to report on effective response practices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860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"/>
          <p:cNvSpPr>
            <a:spLocks noGrp="1"/>
          </p:cNvSpPr>
          <p:nvPr>
            <p:ph type="title"/>
          </p:nvPr>
        </p:nvSpPr>
        <p:spPr>
          <a:xfrm>
            <a:off x="94981" y="1205314"/>
            <a:ext cx="1771120" cy="4128516"/>
          </a:xfrm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kern="1200" dirty="0">
                <a:latin typeface="+mj-lt"/>
                <a:ea typeface="+mj-ea"/>
                <a:cs typeface="+mj-cs"/>
              </a:rPr>
              <a:t>Corporate Governance - What Do Stakeholders and Investors Want to Know</a:t>
            </a:r>
          </a:p>
        </p:txBody>
      </p:sp>
      <p:graphicFrame>
        <p:nvGraphicFramePr>
          <p:cNvPr id="5" name="Rectangle 8">
            <a:extLst>
              <a:ext uri="{FF2B5EF4-FFF2-40B4-BE49-F238E27FC236}">
                <a16:creationId xmlns:a16="http://schemas.microsoft.com/office/drawing/2014/main" id="{19240B90-C848-9E4C-97D6-AC7FABC6FF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9961758"/>
              </p:ext>
            </p:extLst>
          </p:nvPr>
        </p:nvGraphicFramePr>
        <p:xfrm>
          <a:off x="1971306" y="136525"/>
          <a:ext cx="6911438" cy="6050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15885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Starting Point – Reporting Requirements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CD3CBA-BCDA-3E43-9198-E584832EAE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9250" y="1371600"/>
            <a:ext cx="8477250" cy="4840817"/>
          </a:xfrm>
        </p:spPr>
        <p:txBody>
          <a:bodyPr>
            <a:normAutofit fontScale="40000" lnSpcReduction="20000"/>
          </a:bodyPr>
          <a:lstStyle/>
          <a:p>
            <a:endParaRPr lang="en-US" sz="5000" b="1" dirty="0">
              <a:solidFill>
                <a:schemeClr val="tx2"/>
              </a:solidFill>
              <a:latin typeface="+mn-lt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2"/>
                </a:solidFill>
                <a:latin typeface="+mn-lt"/>
              </a:rPr>
              <a:t>Continuous reporting of all material matters that may affect the investment decision or company operations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2"/>
                </a:solidFill>
                <a:latin typeface="+mn-lt"/>
              </a:rPr>
              <a:t>Communications with Shareholders</a:t>
            </a:r>
            <a:r>
              <a:rPr lang="en-US" sz="5000" dirty="0">
                <a:solidFill>
                  <a:schemeClr val="tx2"/>
                </a:solidFill>
                <a:latin typeface="+mn-lt"/>
              </a:rPr>
              <a:t> – timely and fair access to all information that is material to their investment decisions;  information presented in a balanced, consistently produced, comparable manner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dirty="0">
                <a:solidFill>
                  <a:schemeClr val="tx2"/>
                </a:solidFill>
                <a:latin typeface="+mn-lt"/>
              </a:rPr>
              <a:t>Not more reporting but </a:t>
            </a:r>
            <a:r>
              <a:rPr lang="en-US" sz="5000" b="1" dirty="0">
                <a:solidFill>
                  <a:schemeClr val="tx2"/>
                </a:solidFill>
                <a:latin typeface="+mn-lt"/>
              </a:rPr>
              <a:t>better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2"/>
                </a:solidFill>
                <a:latin typeface="+mn-lt"/>
              </a:rPr>
              <a:t>Financial Reporting </a:t>
            </a:r>
            <a:r>
              <a:rPr lang="en-US" sz="5000" dirty="0">
                <a:solidFill>
                  <a:schemeClr val="tx2"/>
                </a:solidFill>
                <a:latin typeface="+mn-lt"/>
              </a:rPr>
              <a:t>– information on the financial performance and position of the company;  information to be objective, reliable, clear; shareholders are satisfied they have sufficient information to make their investment decisions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2"/>
                </a:solidFill>
                <a:latin typeface="+mn-lt"/>
              </a:rPr>
              <a:t>Non-financial reporting to Shareholders, Stakeholders and Markets - </a:t>
            </a:r>
            <a:r>
              <a:rPr lang="en-US" sz="5000" dirty="0">
                <a:solidFill>
                  <a:schemeClr val="tx2"/>
                </a:solidFill>
                <a:latin typeface="+mn-lt"/>
              </a:rPr>
              <a:t>relevant information on the governance of the company provided to shareholders and markets; impact on society and the environment is clear to stakeholders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16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6419B-9DFF-1340-ABA7-9DC67B7AB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 on CG – The Board ……..What do we want to know?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DC6C2-3395-BE43-ABF6-B0449B71B4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9250" y="1306286"/>
            <a:ext cx="8477250" cy="4906131"/>
          </a:xfrm>
        </p:spPr>
        <p:txBody>
          <a:bodyPr>
            <a:noAutofit/>
          </a:bodyPr>
          <a:lstStyle/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Corporate Governance Structure – Framework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Roles of the Board in Governance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Board Nomination Processes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Board Members, names, ages, diversity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Experience, skills and knowledge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Independence or not (shares, executives, non-executives, connections to major owners) 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Time for working on board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Capacity to support board committees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Collective balance of skills and experience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Distinction from Management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Board Activities – Strategy, Control Environment, Risk, Stakeholder Engagement, Treatment of Minority Shareholders</a:t>
            </a:r>
          </a:p>
        </p:txBody>
      </p:sp>
    </p:spTree>
    <p:extLst>
      <p:ext uri="{BB962C8B-B14F-4D97-AF65-F5344CB8AC3E}">
        <p14:creationId xmlns:p14="http://schemas.microsoft.com/office/powerpoint/2010/main" val="6352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47FCB8-F066-C64A-B44D-3E836D460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Governance Framework and Structure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A01C28-3E2E-0441-BE95-0B7D9CA00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777" y="1324707"/>
            <a:ext cx="6316823" cy="4299805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FEFE42DF-B039-494B-9E93-E56637CEA878}"/>
              </a:ext>
            </a:extLst>
          </p:cNvPr>
          <p:cNvSpPr txBox="1">
            <a:spLocks/>
          </p:cNvSpPr>
          <p:nvPr/>
        </p:nvSpPr>
        <p:spPr>
          <a:xfrm>
            <a:off x="457201" y="3012622"/>
            <a:ext cx="1730828" cy="1132114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sz="1650" b="1" dirty="0">
                <a:solidFill>
                  <a:schemeClr val="bg1"/>
                </a:solidFill>
              </a:rPr>
              <a:t>Governance Framework – Sanford NZ 2019 Annual Report  </a:t>
            </a:r>
            <a:endParaRPr lang="en-US" sz="1650" b="1" cap="all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4E7B39-EB6D-4447-B620-F0305F4A3CE8}"/>
              </a:ext>
            </a:extLst>
          </p:cNvPr>
          <p:cNvSpPr txBox="1"/>
          <p:nvPr/>
        </p:nvSpPr>
        <p:spPr>
          <a:xfrm>
            <a:off x="222738" y="2343725"/>
            <a:ext cx="156874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Governance Framework – Sanford NZ 2019 Annual Report  </a:t>
            </a:r>
            <a:endParaRPr lang="en-US" sz="1800" cap="all" dirty="0"/>
          </a:p>
          <a:p>
            <a:endParaRPr lang="en-US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360FA-4673-7E47-AF42-39C208E69A50}"/>
              </a:ext>
            </a:extLst>
          </p:cNvPr>
          <p:cNvSpPr txBox="1"/>
          <p:nvPr/>
        </p:nvSpPr>
        <p:spPr>
          <a:xfrm>
            <a:off x="457201" y="5590589"/>
            <a:ext cx="42638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Source: Sanford NZ P/L,  Integrated Annual Report, 2019</a:t>
            </a:r>
          </a:p>
        </p:txBody>
      </p:sp>
    </p:spTree>
    <p:extLst>
      <p:ext uri="{BB962C8B-B14F-4D97-AF65-F5344CB8AC3E}">
        <p14:creationId xmlns:p14="http://schemas.microsoft.com/office/powerpoint/2010/main" val="4198885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Example</a:t>
            </a:r>
            <a:r>
              <a:rPr lang="en-US" b="1" dirty="0"/>
              <a:t>: Commitment to Values and Culture</a:t>
            </a:r>
            <a:r>
              <a:rPr lang="en-US" b="1" dirty="0">
                <a:ea typeface="+mj-ea"/>
              </a:rPr>
              <a:t> </a:t>
            </a:r>
            <a:br>
              <a:rPr lang="en-US" b="1" dirty="0">
                <a:ea typeface="+mj-ea"/>
              </a:rPr>
            </a:br>
            <a:r>
              <a:rPr lang="en-US" b="1" dirty="0">
                <a:ea typeface="+mj-ea"/>
              </a:rPr>
              <a:t>ABSA 2019 ESG Annual Report </a:t>
            </a:r>
            <a:endParaRPr lang="en-US" b="1" cap="all" dirty="0">
              <a:ea typeface="+mj-e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85B5AF-9F32-F64A-A018-6F600018D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34" y="1359877"/>
            <a:ext cx="8294697" cy="464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76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3A1FF5-6B2F-5A4D-BF68-8CCD7FC26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34" y="1256261"/>
            <a:ext cx="7783765" cy="5100089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0CEC2A-F756-C141-B8E3-BAE2E306F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CG - Clear Roles and 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3229049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94060-9443-0446-8F85-7C39265E4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Activity - KCB – Kenya – Is this a ‘good’ board?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4FC812-1F20-7A4C-BD2C-EF11B56B2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5" y="1289538"/>
            <a:ext cx="8790788" cy="41125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72F803-BDCE-FE46-A21B-A35DDFE32796}"/>
              </a:ext>
            </a:extLst>
          </p:cNvPr>
          <p:cNvSpPr txBox="1"/>
          <p:nvPr/>
        </p:nvSpPr>
        <p:spPr>
          <a:xfrm>
            <a:off x="1320594" y="5520614"/>
            <a:ext cx="5022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0" dirty="0"/>
              <a:t>Source: KCB Group Plc, Kenya</a:t>
            </a:r>
            <a:r>
              <a:rPr lang="en-US" sz="1200" dirty="0"/>
              <a:t>,  2019 Integrated Annual Report, p 14</a:t>
            </a:r>
          </a:p>
        </p:txBody>
      </p:sp>
    </p:spTree>
    <p:extLst>
      <p:ext uri="{BB962C8B-B14F-4D97-AF65-F5344CB8AC3E}">
        <p14:creationId xmlns:p14="http://schemas.microsoft.com/office/powerpoint/2010/main" val="316765385"/>
      </p:ext>
    </p:extLst>
  </p:cSld>
  <p:clrMapOvr>
    <a:masterClrMapping/>
  </p:clrMapOvr>
</p:sld>
</file>

<file path=ppt/theme/theme1.xml><?xml version="1.0" encoding="utf-8"?>
<a:theme xmlns:a="http://schemas.openxmlformats.org/drawingml/2006/main" name="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Contact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Divide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_Contact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SM-template-20140529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ull Page Interior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ingle Area Interio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wo Area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Highlight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omb Ston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Chart 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35D9EEC7BE84EBA57F60A28B25C3E" ma:contentTypeVersion="13" ma:contentTypeDescription="Create a new document." ma:contentTypeScope="" ma:versionID="801462a8d207af9e4f02d188b38d480f">
  <xsd:schema xmlns:xsd="http://www.w3.org/2001/XMLSchema" xmlns:xs="http://www.w3.org/2001/XMLSchema" xmlns:p="http://schemas.microsoft.com/office/2006/metadata/properties" xmlns:ns3="98ac8286-1dcb-443f-9c2c-5155aaf7d39d" xmlns:ns4="a1056d45-a318-4d83-a7c5-2e1035740bd5" targetNamespace="http://schemas.microsoft.com/office/2006/metadata/properties" ma:root="true" ma:fieldsID="17d9e3b934b358aa8769049a5c974a94" ns3:_="" ns4:_="">
    <xsd:import namespace="98ac8286-1dcb-443f-9c2c-5155aaf7d39d"/>
    <xsd:import namespace="a1056d45-a318-4d83-a7c5-2e1035740b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ac8286-1dcb-443f-9c2c-5155aaf7d39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056d45-a318-4d83-a7c5-2e1035740b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3154F9-D678-4FD9-845D-E1136269497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897F299-85E1-4783-A1C5-DB45307D88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8ac8286-1dcb-443f-9c2c-5155aaf7d39d"/>
    <ds:schemaRef ds:uri="a1056d45-a318-4d83-a7c5-2e1035740b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EFC53E-B681-4597-A39C-5187B4C4C7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IFC Fixed Logo</Template>
  <TotalTime>2634</TotalTime>
  <Words>962</Words>
  <Application>Microsoft Macintosh PowerPoint</Application>
  <PresentationFormat>On-screen Show (4:3)</PresentationFormat>
  <Paragraphs>106</Paragraphs>
  <Slides>19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19</vt:i4>
      </vt:variant>
    </vt:vector>
  </HeadingPairs>
  <TitlesOfParts>
    <vt:vector size="42" baseType="lpstr">
      <vt:lpstr>Andes ExtraLight</vt:lpstr>
      <vt:lpstr>Arial</vt:lpstr>
      <vt:lpstr>Arial Bold</vt:lpstr>
      <vt:lpstr>Calibri</vt:lpstr>
      <vt:lpstr>Courier New</vt:lpstr>
      <vt:lpstr>Helvetica Neue</vt:lpstr>
      <vt:lpstr>Times New Roman</vt:lpstr>
      <vt:lpstr>Trebuchet MS</vt:lpstr>
      <vt:lpstr>Wingdings</vt:lpstr>
      <vt:lpstr>IFC Fixed Logo</vt:lpstr>
      <vt:lpstr>Agenda Slide</vt:lpstr>
      <vt:lpstr>Full Page Interior</vt:lpstr>
      <vt:lpstr>Single Area Interior Options</vt:lpstr>
      <vt:lpstr>Two Area Slides</vt:lpstr>
      <vt:lpstr>Highlight Slides</vt:lpstr>
      <vt:lpstr>Tomb Stone</vt:lpstr>
      <vt:lpstr>Photo Slides</vt:lpstr>
      <vt:lpstr>Chart </vt:lpstr>
      <vt:lpstr>Contact Slide</vt:lpstr>
      <vt:lpstr>Divider Options</vt:lpstr>
      <vt:lpstr>2_Contact Slide</vt:lpstr>
      <vt:lpstr>1_IFC Fixed Logo</vt:lpstr>
      <vt:lpstr>SM-template-20140529</vt:lpstr>
      <vt:lpstr>Change in Reporting on Corporate Governance and Crisis Response  Anne Molyneux  aemolyneux@gmail.com </vt:lpstr>
      <vt:lpstr>Goals</vt:lpstr>
      <vt:lpstr>Corporate Governance - What Do Stakeholders and Investors Want to Know</vt:lpstr>
      <vt:lpstr> Starting Point – Reporting Requirements </vt:lpstr>
      <vt:lpstr>Reporting on CG – The Board ……..What do we want to know?</vt:lpstr>
      <vt:lpstr>Corporate Governance Framework and Structure</vt:lpstr>
      <vt:lpstr>Example: Commitment to Values and Culture  ABSA 2019 ESG Annual Report </vt:lpstr>
      <vt:lpstr>Example: CG - Clear Roles and Responsibilities</vt:lpstr>
      <vt:lpstr>Activity - KCB – Kenya – Is this a ‘good’ board?</vt:lpstr>
      <vt:lpstr>Is this enough information?</vt:lpstr>
      <vt:lpstr>More Information </vt:lpstr>
      <vt:lpstr>Activity</vt:lpstr>
      <vt:lpstr>PowerPoint Presentation</vt:lpstr>
      <vt:lpstr>COVID -19 and reporting on Corporate Governance</vt:lpstr>
      <vt:lpstr>CORPORATE GOVERNANCE Reporting – COVID-19 </vt:lpstr>
      <vt:lpstr>EXAMPLE – Nedbank South Africa, 2019 Annual Report – Feb 2020 </vt:lpstr>
      <vt:lpstr>Example: Singapore Airlines – Annual Report to June 2020</vt:lpstr>
      <vt:lpstr>CORPORATE GOVERNANCE </vt:lpstr>
      <vt:lpstr>PowerPoint Presentation</vt:lpstr>
    </vt:vector>
  </TitlesOfParts>
  <Company>The World Bank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Palmer Wright</dc:creator>
  <cp:lastModifiedBy>Anne Molyneux</cp:lastModifiedBy>
  <cp:revision>254</cp:revision>
  <cp:lastPrinted>2020-06-04T04:07:28Z</cp:lastPrinted>
  <dcterms:created xsi:type="dcterms:W3CDTF">2014-08-08T18:45:38Z</dcterms:created>
  <dcterms:modified xsi:type="dcterms:W3CDTF">2020-12-10T03:28:15Z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0x010100D4A35D9EEC7BE84EBA57F60A28B25C3E</vt:lpwstr>
  </property>
</Properties>
</file>